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embeddedFontLst>
    <p:embeddedFont>
      <p:font typeface="DM Sans Thin"/>
      <p:regular r:id="rId201314"/>
    </p:embeddedFont>
    <p:embeddedFont>
      <p:font typeface="DM Sans ExtraLight"/>
      <p:regular r:id="rId201315"/>
    </p:embeddedFont>
    <p:embeddedFont>
      <p:font typeface="DM Sans Light"/>
      <p:regular r:id="rId201316"/>
    </p:embeddedFont>
    <p:embeddedFont>
      <p:font typeface="DM Sans"/>
      <p:regular r:id="rId201317"/>
    </p:embeddedFont>
    <p:embeddedFont>
      <p:font typeface="DM Sans Medium"/>
      <p:regular r:id="rId201318"/>
    </p:embeddedFont>
    <p:embeddedFont>
      <p:font typeface="DM Sans SemiBold"/>
      <p:regular r:id="rId201319"/>
    </p:embeddedFont>
    <p:embeddedFont>
      <p:font typeface="DM Sans Bold"/>
      <p:regular r:id="rId201320"/>
    </p:embeddedFont>
    <p:embeddedFont>
      <p:font typeface="DM Sans ExtraBold"/>
      <p:regular r:id="rId201321"/>
    </p:embeddedFont>
    <p:embeddedFont>
      <p:font typeface="DM Sans Black"/>
      <p:regular r:id="rId201322"/>
    </p:embeddedFont>
    <p:embeddedFont>
      <p:font typeface="Libre Baskerville"/>
      <p:regular r:id="rId201323"/>
    </p:embeddedFont>
    <p:embeddedFont>
      <p:font typeface="Libre Baskerville Bold"/>
      <p:regular r:id="rId201324"/>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201314" Target="fonts/201314.fntdata" Type="http://schemas.openxmlformats.org/officeDocument/2006/relationships/font"/><Relationship Id="rId201315" Target="fonts/201315.fntdata" Type="http://schemas.openxmlformats.org/officeDocument/2006/relationships/font"/><Relationship Id="rId201316" Target="fonts/201316.fntdata" Type="http://schemas.openxmlformats.org/officeDocument/2006/relationships/font"/><Relationship Id="rId201317" Target="fonts/201317.fntdata" Type="http://schemas.openxmlformats.org/officeDocument/2006/relationships/font"/><Relationship Id="rId201318" Target="fonts/201318.fntdata" Type="http://schemas.openxmlformats.org/officeDocument/2006/relationships/font"/><Relationship Id="rId201319" Target="fonts/201319.fntdata" Type="http://schemas.openxmlformats.org/officeDocument/2006/relationships/font"/><Relationship Id="rId201320" Target="fonts/201320.fntdata" Type="http://schemas.openxmlformats.org/officeDocument/2006/relationships/font"/><Relationship Id="rId201321" Target="fonts/201321.fntdata" Type="http://schemas.openxmlformats.org/officeDocument/2006/relationships/font"/><Relationship Id="rId201322" Target="fonts/201322.fntdata" Type="http://schemas.openxmlformats.org/officeDocument/2006/relationships/font"/><Relationship Id="rId201323" Target="fonts/201323.fntdata" Type="http://schemas.openxmlformats.org/officeDocument/2006/relationships/font"/><Relationship Id="rId201324" Target="fonts/201324.fntdata" Type="http://schemas.openxmlformats.org/officeDocument/2006/relationships/font"/><Relationship Id="rId201325" Target="fonts/201325.fntdata" Type="http://schemas.openxmlformats.org/officeDocument/2006/relationships/font"/><Relationship Id="rId201326" Target="fonts/201326.fntdata" Type="http://schemas.openxmlformats.org/officeDocument/2006/relationships/font"/><Relationship Id="rId201327" Target="fonts/201327.fntdata" Type="http://schemas.openxmlformats.org/officeDocument/2006/relationships/font"/><Relationship Id="rId201328" Target="fonts/201328.fntdata" Type="http://schemas.openxmlformats.org/officeDocument/2006/relationships/font"/></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jpe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92ADAD"/>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image" Target="../media/image-5-2.png"/><Relationship Id="rId3" Type="http://schemas.openxmlformats.org/officeDocument/2006/relationships/image" Target="../media/image-5-3.svg"/><Relationship Id="rId4" Type="http://schemas.openxmlformats.org/officeDocument/2006/relationships/image" Target="../media/image-5-2.png"/><Relationship Id="rId5" Type="http://schemas.openxmlformats.org/officeDocument/2006/relationships/image" Target="../media/image-5-3.svg"/><Relationship Id="rId6" Type="http://schemas.openxmlformats.org/officeDocument/2006/relationships/image" Target="../media/image-5-6.png"/><Relationship Id="rId7" Type="http://schemas.openxmlformats.org/officeDocument/2006/relationships/image" Target="../media/image-5-7.svg"/><Relationship Id="rId8" Type="http://schemas.openxmlformats.org/officeDocument/2006/relationships/image" Target="../media/image-5-2.png"/><Relationship Id="rId9" Type="http://schemas.openxmlformats.org/officeDocument/2006/relationships/image" Target="../media/image-5-3.svg"/><Relationship Id="rId10" Type="http://schemas.openxmlformats.org/officeDocument/2006/relationships/slideLayout" Target="../slideLayouts/slideLayout2.xml"/><Relationship Id="rId11"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image" Target="../media/image-17-2.png"/><Relationship Id="rId3" Type="http://schemas.openxmlformats.org/officeDocument/2006/relationships/slideLayout" Target="../slideLayouts/slideLayout2.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image" Target="../media/image-19-2.png"/><Relationship Id="rId3" Type="http://schemas.openxmlformats.org/officeDocument/2006/relationships/image" Target="../media/image-19-3.svg"/><Relationship Id="rId4" Type="http://schemas.openxmlformats.org/officeDocument/2006/relationships/image" Target="../media/image-19-4.png"/><Relationship Id="rId5" Type="http://schemas.openxmlformats.org/officeDocument/2006/relationships/image" Target="../media/image-19-5.svg"/><Relationship Id="rId6" Type="http://schemas.openxmlformats.org/officeDocument/2006/relationships/image" Target="../media/image-19-6.png"/><Relationship Id="rId7" Type="http://schemas.openxmlformats.org/officeDocument/2006/relationships/image" Target="../media/image-19-7.svg"/><Relationship Id="rId8" Type="http://schemas.openxmlformats.org/officeDocument/2006/relationships/image" Target="../media/image-19-8.png"/><Relationship Id="rId9" Type="http://schemas.openxmlformats.org/officeDocument/2006/relationships/image" Target="../media/image-19-9.svg"/><Relationship Id="rId10" Type="http://schemas.openxmlformats.org/officeDocument/2006/relationships/slideLayout" Target="../slideLayouts/slideLayout2.xml"/><Relationship Id="rId11"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715000" y="0"/>
            <a:ext cx="3429000" cy="5143500"/>
          </a:xfrm>
          <a:prstGeom prst="rect">
            <a:avLst/>
          </a:prstGeom>
        </p:spPr>
      </p:pic>
      <p:sp>
        <p:nvSpPr>
          <p:cNvPr id="3" name="Text 0"/>
          <p:cNvSpPr/>
          <p:nvPr/>
        </p:nvSpPr>
        <p:spPr>
          <a:xfrm>
            <a:off x="496119" y="1051843"/>
            <a:ext cx="4722763" cy="1771948"/>
          </a:xfrm>
          <a:prstGeom prst="rect">
            <a:avLst/>
          </a:prstGeom>
          <a:noFill/>
          <a:ln/>
        </p:spPr>
        <p:txBody>
          <a:bodyPr wrap="square" lIns="0" tIns="0" rIns="0" bIns="0" rtlCol="0" anchor="t">
            <a:normAutofit/>
          </a:bodyPr>
          <a:lstStyle/>
          <a:p>
            <a:pPr algn="l" indent="0" marL="0">
              <a:lnSpc>
                <a:spcPct val="104000"/>
              </a:lnSpc>
              <a:buNone/>
            </a:pPr>
            <a:r>
              <a:rPr lang="en-US" sz="2750" dirty="0">
                <a:solidFill>
                  <a:srgbClr val="29228D"/>
                </a:solidFill>
                <a:latin typeface="Libre Baskerville" pitchFamily="34" charset="0"/>
                <a:ea typeface="Libre Baskerville" pitchFamily="34" charset="-122"/>
                <a:cs typeface="Libre Baskerville" pitchFamily="34" charset="-120"/>
              </a:rPr>
              <a:t>Nano-Filler Reinforced Polymeric Adhesives for Archaeological Stone Restoration</a:t>
            </a:r>
            <a:endParaRPr lang="en-US" sz="2750" dirty="0"/>
          </a:p>
        </p:txBody>
      </p:sp>
      <p:sp>
        <p:nvSpPr>
          <p:cNvPr id="4" name="Text 1"/>
          <p:cNvSpPr/>
          <p:nvPr/>
        </p:nvSpPr>
        <p:spPr>
          <a:xfrm>
            <a:off x="496119" y="3036391"/>
            <a:ext cx="4722763" cy="680442"/>
          </a:xfrm>
          <a:prstGeom prst="rect">
            <a:avLst/>
          </a:prstGeom>
          <a:noFill/>
          <a:ln/>
        </p:spPr>
        <p:txBody>
          <a:bodyPr wrap="square" lIns="0" tIns="0" rIns="0" bIns="0" rtlCol="0" anchor="t">
            <a:normAutofit/>
          </a:bodyPr>
          <a:lstStyle/>
          <a:p>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Development of epoxy and PVAc adhesives reinforced with nano-SiO₂ and nano-ZnO, combined with Paraloid B-72 as a reversible isolation coating, for restoring fractured limestone and marble antiquities.</a:t>
            </a:r>
            <a:endParaRPr lang="en-US" sz="1100" dirty="0"/>
          </a:p>
        </p:txBody>
      </p:sp>
      <p:sp>
        <p:nvSpPr>
          <p:cNvPr id="5" name="Shape 2"/>
          <p:cNvSpPr/>
          <p:nvPr/>
        </p:nvSpPr>
        <p:spPr>
          <a:xfrm>
            <a:off x="496119" y="3876303"/>
            <a:ext cx="2952676" cy="215354"/>
          </a:xfrm>
          <a:prstGeom prst="roundRect">
            <a:avLst>
              <a:gd name="adj" fmla="val 2654"/>
            </a:avLst>
          </a:prstGeom>
          <a:solidFill>
            <a:srgbClr val="CCDCFF"/>
          </a:solidFill>
          <a:ln/>
        </p:spPr>
      </p:sp>
      <p:sp>
        <p:nvSpPr>
          <p:cNvPr id="6" name="Text 3"/>
          <p:cNvSpPr/>
          <p:nvPr/>
        </p:nvSpPr>
        <p:spPr>
          <a:xfrm>
            <a:off x="581174" y="3918793"/>
            <a:ext cx="3239765" cy="130373"/>
          </a:xfrm>
          <a:prstGeom prst="rect">
            <a:avLst/>
          </a:prstGeom>
          <a:noFill/>
          <a:ln/>
        </p:spPr>
        <p:txBody>
          <a:bodyPr wrap="none" lIns="0" tIns="0" rIns="0" bIns="0" rtlCol="0" anchor="t"/>
          <a:lstStyle/>
          <a:p>
            <a:pPr algn="l" indent="0" marL="0">
              <a:lnSpc>
                <a:spcPct val="96000"/>
              </a:lnSpc>
              <a:buNone/>
            </a:pPr>
            <a:r>
              <a:rPr lang="en-US" sz="850" dirty="0">
                <a:solidFill>
                  <a:srgbClr val="2C2129"/>
                </a:solidFill>
                <a:latin typeface="DM Sans" pitchFamily="34" charset="0"/>
                <a:ea typeface="DM Sans" pitchFamily="34" charset="-122"/>
                <a:cs typeface="DM Sans" pitchFamily="34" charset="-120"/>
              </a:rPr>
              <a:t>SCIENTIFIC RESEARCH COMMISSION, BAGHDAD, IRAQ</a:t>
            </a:r>
            <a:endParaRPr lang="en-US" sz="8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96119" y="1181472"/>
            <a:ext cx="8151763" cy="442987"/>
          </a:xfrm>
          <a:prstGeom prst="rect">
            <a:avLst/>
          </a:prstGeom>
          <a:noFill/>
          <a:ln/>
        </p:spPr>
        <p:txBody>
          <a:bodyPr wrap="none" lIns="0" tIns="0" rIns="0" bIns="0" rtlCol="0" anchor="t"/>
          <a:lstStyle/>
          <a:p>
            <a:pPr algn="l" indent="0" marL="0">
              <a:lnSpc>
                <a:spcPct val="104000"/>
              </a:lnSpc>
              <a:buNone/>
            </a:pPr>
            <a:r>
              <a:rPr lang="en-US" sz="2750" dirty="0">
                <a:solidFill>
                  <a:srgbClr val="29228D"/>
                </a:solidFill>
                <a:latin typeface="Libre Baskerville" pitchFamily="34" charset="0"/>
                <a:ea typeface="Libre Baskerville" pitchFamily="34" charset="-122"/>
                <a:cs typeface="Libre Baskerville" pitchFamily="34" charset="-120"/>
              </a:rPr>
              <a:t>Research Team</a:t>
            </a:r>
            <a:endParaRPr lang="en-US" sz="2750" dirty="0"/>
          </a:p>
        </p:txBody>
      </p:sp>
      <p:sp>
        <p:nvSpPr>
          <p:cNvPr id="3" name="Shape 1"/>
          <p:cNvSpPr/>
          <p:nvPr/>
        </p:nvSpPr>
        <p:spPr>
          <a:xfrm>
            <a:off x="496119" y="1907977"/>
            <a:ext cx="4004965" cy="845418"/>
          </a:xfrm>
          <a:prstGeom prst="roundRect">
            <a:avLst>
              <a:gd name="adj" fmla="val 676"/>
            </a:avLst>
          </a:prstGeom>
          <a:solidFill>
            <a:srgbClr val="72AFAF"/>
          </a:solidFill>
          <a:ln w="14288">
            <a:solidFill>
              <a:srgbClr val="589595"/>
            </a:solidFill>
            <a:prstDash val="solid"/>
          </a:ln>
        </p:spPr>
      </p:sp>
      <p:sp>
        <p:nvSpPr>
          <p:cNvPr id="4" name="Text 2"/>
          <p:cNvSpPr/>
          <p:nvPr/>
        </p:nvSpPr>
        <p:spPr>
          <a:xfrm>
            <a:off x="652165" y="2064023"/>
            <a:ext cx="3692872" cy="221456"/>
          </a:xfrm>
          <a:prstGeom prst="rect">
            <a:avLst/>
          </a:prstGeom>
          <a:noFill/>
          <a:ln/>
        </p:spPr>
        <p:txBody>
          <a:bodyPr wrap="none" lIns="0" tIns="0" rIns="0" bIns="0" rtlCol="0" anchor="t"/>
          <a:lstStyle/>
          <a:p>
            <a:pPr algn="l" indent="0" marL="0">
              <a:lnSpc>
                <a:spcPct val="104000"/>
              </a:lnSpc>
              <a:buNone/>
            </a:pPr>
            <a:r>
              <a:rPr lang="en-US" sz="1350" dirty="0">
                <a:solidFill>
                  <a:srgbClr val="2C2129"/>
                </a:solidFill>
                <a:latin typeface="Libre Baskerville" pitchFamily="34" charset="0"/>
                <a:ea typeface="Libre Baskerville" pitchFamily="34" charset="-122"/>
                <a:cs typeface="Libre Baskerville" pitchFamily="34" charset="-120"/>
              </a:rPr>
              <a:t>Israa Abdulsatar Ismael</a:t>
            </a:r>
            <a:endParaRPr lang="en-US" sz="1350" dirty="0"/>
          </a:p>
        </p:txBody>
      </p:sp>
      <p:sp>
        <p:nvSpPr>
          <p:cNvPr id="5" name="Text 3"/>
          <p:cNvSpPr/>
          <p:nvPr/>
        </p:nvSpPr>
        <p:spPr>
          <a:xfrm>
            <a:off x="652165" y="2370534"/>
            <a:ext cx="3692872" cy="226814"/>
          </a:xfrm>
          <a:prstGeom prst="rect">
            <a:avLst/>
          </a:prstGeom>
          <a:noFill/>
          <a:ln/>
        </p:spPr>
        <p:txBody>
          <a:bodyPr wrap="none" lIns="0" tIns="0" rIns="0" bIns="0" rtlCol="0" anchor="t"/>
          <a:lstStyle/>
          <a:p>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Scientific Research Commission, Baghdad, Iraq</a:t>
            </a:r>
            <a:endParaRPr lang="en-US" sz="1100" dirty="0"/>
          </a:p>
        </p:txBody>
      </p:sp>
      <p:sp>
        <p:nvSpPr>
          <p:cNvPr id="6" name="Shape 4"/>
          <p:cNvSpPr/>
          <p:nvPr/>
        </p:nvSpPr>
        <p:spPr>
          <a:xfrm>
            <a:off x="4642842" y="1907977"/>
            <a:ext cx="4005039" cy="845418"/>
          </a:xfrm>
          <a:prstGeom prst="roundRect">
            <a:avLst>
              <a:gd name="adj" fmla="val 676"/>
            </a:avLst>
          </a:prstGeom>
          <a:solidFill>
            <a:srgbClr val="72AFAF"/>
          </a:solidFill>
          <a:ln w="14288">
            <a:solidFill>
              <a:srgbClr val="589595"/>
            </a:solidFill>
            <a:prstDash val="solid"/>
          </a:ln>
        </p:spPr>
      </p:sp>
      <p:sp>
        <p:nvSpPr>
          <p:cNvPr id="7" name="Text 5"/>
          <p:cNvSpPr/>
          <p:nvPr/>
        </p:nvSpPr>
        <p:spPr>
          <a:xfrm>
            <a:off x="4798888" y="2064023"/>
            <a:ext cx="3692947" cy="221456"/>
          </a:xfrm>
          <a:prstGeom prst="rect">
            <a:avLst/>
          </a:prstGeom>
          <a:noFill/>
          <a:ln/>
        </p:spPr>
        <p:txBody>
          <a:bodyPr wrap="none" lIns="0" tIns="0" rIns="0" bIns="0" rtlCol="0" anchor="t"/>
          <a:lstStyle/>
          <a:p>
            <a:pPr algn="l" indent="0" marL="0">
              <a:lnSpc>
                <a:spcPct val="104000"/>
              </a:lnSpc>
              <a:buNone/>
            </a:pPr>
            <a:r>
              <a:rPr lang="en-US" sz="1350" dirty="0">
                <a:solidFill>
                  <a:srgbClr val="2C2129"/>
                </a:solidFill>
                <a:latin typeface="Libre Baskerville" pitchFamily="34" charset="0"/>
                <a:ea typeface="Libre Baskerville" pitchFamily="34" charset="-122"/>
                <a:cs typeface="Libre Baskerville" pitchFamily="34" charset="-120"/>
              </a:rPr>
              <a:t>Faris Muayed Ahmed</a:t>
            </a:r>
            <a:endParaRPr lang="en-US" sz="1350" dirty="0"/>
          </a:p>
        </p:txBody>
      </p:sp>
      <p:sp>
        <p:nvSpPr>
          <p:cNvPr id="8" name="Text 6"/>
          <p:cNvSpPr/>
          <p:nvPr/>
        </p:nvSpPr>
        <p:spPr>
          <a:xfrm>
            <a:off x="4798888" y="2370534"/>
            <a:ext cx="3692947" cy="226814"/>
          </a:xfrm>
          <a:prstGeom prst="rect">
            <a:avLst/>
          </a:prstGeom>
          <a:noFill/>
          <a:ln/>
        </p:spPr>
        <p:txBody>
          <a:bodyPr wrap="none" lIns="0" tIns="0" rIns="0" bIns="0" rtlCol="0" anchor="t"/>
          <a:lstStyle/>
          <a:p>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Scientific Research Commission, Baghdad, Iraq</a:t>
            </a:r>
            <a:endParaRPr lang="en-US" sz="1100" dirty="0"/>
          </a:p>
        </p:txBody>
      </p:sp>
      <p:sp>
        <p:nvSpPr>
          <p:cNvPr id="9" name="Shape 7"/>
          <p:cNvSpPr/>
          <p:nvPr/>
        </p:nvSpPr>
        <p:spPr>
          <a:xfrm>
            <a:off x="496119" y="2895154"/>
            <a:ext cx="4004965" cy="1066874"/>
          </a:xfrm>
          <a:prstGeom prst="roundRect">
            <a:avLst>
              <a:gd name="adj" fmla="val 536"/>
            </a:avLst>
          </a:prstGeom>
          <a:solidFill>
            <a:srgbClr val="72AFAF"/>
          </a:solidFill>
          <a:ln w="14288">
            <a:solidFill>
              <a:srgbClr val="589595"/>
            </a:solidFill>
            <a:prstDash val="solid"/>
          </a:ln>
        </p:spPr>
      </p:sp>
      <p:sp>
        <p:nvSpPr>
          <p:cNvPr id="10" name="Text 8"/>
          <p:cNvSpPr/>
          <p:nvPr/>
        </p:nvSpPr>
        <p:spPr>
          <a:xfrm>
            <a:off x="652165" y="3051200"/>
            <a:ext cx="3692872" cy="221456"/>
          </a:xfrm>
          <a:prstGeom prst="rect">
            <a:avLst/>
          </a:prstGeom>
          <a:noFill/>
          <a:ln/>
        </p:spPr>
        <p:txBody>
          <a:bodyPr wrap="none" lIns="0" tIns="0" rIns="0" bIns="0" rtlCol="0" anchor="t"/>
          <a:lstStyle/>
          <a:p>
            <a:pPr algn="l" indent="0" marL="0">
              <a:lnSpc>
                <a:spcPct val="104000"/>
              </a:lnSpc>
              <a:buNone/>
            </a:pPr>
            <a:r>
              <a:rPr lang="en-US" sz="1350" dirty="0">
                <a:solidFill>
                  <a:srgbClr val="2C2129"/>
                </a:solidFill>
                <a:latin typeface="Libre Baskerville" pitchFamily="34" charset="0"/>
                <a:ea typeface="Libre Baskerville" pitchFamily="34" charset="-122"/>
                <a:cs typeface="Libre Baskerville" pitchFamily="34" charset="-120"/>
              </a:rPr>
              <a:t>Omer A. Alwash*</a:t>
            </a:r>
            <a:endParaRPr lang="en-US" sz="1350" dirty="0"/>
          </a:p>
        </p:txBody>
      </p:sp>
      <p:sp>
        <p:nvSpPr>
          <p:cNvPr id="11" name="Text 9"/>
          <p:cNvSpPr/>
          <p:nvPr/>
        </p:nvSpPr>
        <p:spPr>
          <a:xfrm>
            <a:off x="652165" y="3357711"/>
            <a:ext cx="3692872" cy="226814"/>
          </a:xfrm>
          <a:prstGeom prst="rect">
            <a:avLst/>
          </a:prstGeom>
          <a:noFill/>
          <a:ln/>
        </p:spPr>
        <p:txBody>
          <a:bodyPr wrap="none" lIns="0" tIns="0" rIns="0" bIns="0" rtlCol="0" anchor="t"/>
          <a:lstStyle/>
          <a:p>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Corresponding Author — omar.a.abdulameer@src.edu.iq</a:t>
            </a:r>
            <a:endParaRPr lang="en-US" sz="1100" dirty="0"/>
          </a:p>
        </p:txBody>
      </p:sp>
      <p:sp>
        <p:nvSpPr>
          <p:cNvPr id="12" name="Shape 10"/>
          <p:cNvSpPr/>
          <p:nvPr/>
        </p:nvSpPr>
        <p:spPr>
          <a:xfrm>
            <a:off x="4642842" y="2895154"/>
            <a:ext cx="4005039" cy="1066874"/>
          </a:xfrm>
          <a:prstGeom prst="roundRect">
            <a:avLst>
              <a:gd name="adj" fmla="val 536"/>
            </a:avLst>
          </a:prstGeom>
          <a:solidFill>
            <a:srgbClr val="72AFAF"/>
          </a:solidFill>
          <a:ln w="14288">
            <a:solidFill>
              <a:srgbClr val="589595"/>
            </a:solidFill>
            <a:prstDash val="solid"/>
          </a:ln>
        </p:spPr>
      </p:sp>
      <p:sp>
        <p:nvSpPr>
          <p:cNvPr id="13" name="Text 11"/>
          <p:cNvSpPr/>
          <p:nvPr/>
        </p:nvSpPr>
        <p:spPr>
          <a:xfrm>
            <a:off x="4798888" y="3051200"/>
            <a:ext cx="3692947" cy="442913"/>
          </a:xfrm>
          <a:prstGeom prst="rect">
            <a:avLst/>
          </a:prstGeom>
          <a:noFill/>
          <a:ln/>
        </p:spPr>
        <p:txBody>
          <a:bodyPr wrap="square" lIns="0" tIns="0" rIns="0" bIns="0" rtlCol="0" anchor="t">
            <a:normAutofit/>
          </a:bodyPr>
          <a:lstStyle/>
          <a:p>
            <a:pPr algn="l" indent="0" marL="0">
              <a:lnSpc>
                <a:spcPct val="104000"/>
              </a:lnSpc>
              <a:buNone/>
            </a:pPr>
            <a:r>
              <a:rPr lang="en-US" sz="1350" dirty="0">
                <a:solidFill>
                  <a:srgbClr val="2C2129"/>
                </a:solidFill>
                <a:latin typeface="Libre Baskerville" pitchFamily="34" charset="0"/>
                <a:ea typeface="Libre Baskerville" pitchFamily="34" charset="-122"/>
                <a:cs typeface="Libre Baskerville" pitchFamily="34" charset="-120"/>
              </a:rPr>
              <a:t>Luma J. Hamoody &amp; Nadia Fakhry Ibraheem</a:t>
            </a:r>
            <a:endParaRPr lang="en-US" sz="1350" dirty="0"/>
          </a:p>
        </p:txBody>
      </p:sp>
      <p:sp>
        <p:nvSpPr>
          <p:cNvPr id="14" name="Text 12"/>
          <p:cNvSpPr/>
          <p:nvPr/>
        </p:nvSpPr>
        <p:spPr>
          <a:xfrm>
            <a:off x="4798888" y="3579168"/>
            <a:ext cx="3692947" cy="226814"/>
          </a:xfrm>
          <a:prstGeom prst="rect">
            <a:avLst/>
          </a:prstGeom>
          <a:noFill/>
          <a:ln/>
        </p:spPr>
        <p:txBody>
          <a:bodyPr wrap="none" lIns="0" tIns="0" rIns="0" bIns="0" rtlCol="0" anchor="t"/>
          <a:lstStyle/>
          <a:p>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Scientific Research Commission, Baghdad, Iraq</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429000" cy="5143500"/>
          </a:xfrm>
          <a:prstGeom prst="rect">
            <a:avLst/>
          </a:prstGeom>
        </p:spPr>
      </p:pic>
      <p:sp>
        <p:nvSpPr>
          <p:cNvPr id="3" name="Text 0"/>
          <p:cNvSpPr/>
          <p:nvPr/>
        </p:nvSpPr>
        <p:spPr>
          <a:xfrm>
            <a:off x="3925119" y="531614"/>
            <a:ext cx="4722763" cy="415305"/>
          </a:xfrm>
          <a:prstGeom prst="rect">
            <a:avLst/>
          </a:prstGeom>
          <a:noFill/>
          <a:ln/>
        </p:spPr>
        <p:txBody>
          <a:bodyPr wrap="none" lIns="0" tIns="0" rIns="0" bIns="0" rtlCol="0" anchor="t"/>
          <a:lstStyle/>
          <a:p>
            <a:pPr algn="l" indent="0" marL="0">
              <a:lnSpc>
                <a:spcPct val="104000"/>
              </a:lnSpc>
              <a:buNone/>
            </a:pPr>
            <a:r>
              <a:rPr lang="en-US" sz="2600" dirty="0">
                <a:solidFill>
                  <a:srgbClr val="29228D"/>
                </a:solidFill>
                <a:latin typeface="Libre Baskerville" pitchFamily="34" charset="0"/>
                <a:ea typeface="Libre Baskerville" pitchFamily="34" charset="-122"/>
                <a:cs typeface="Libre Baskerville" pitchFamily="34" charset="-120"/>
              </a:rPr>
              <a:t>Why This Research Matters</a:t>
            </a:r>
            <a:endParaRPr lang="en-US" sz="2600" dirty="0"/>
          </a:p>
        </p:txBody>
      </p:sp>
      <p:sp>
        <p:nvSpPr>
          <p:cNvPr id="4" name="Text 1"/>
          <p:cNvSpPr/>
          <p:nvPr/>
        </p:nvSpPr>
        <p:spPr>
          <a:xfrm>
            <a:off x="3925119" y="1133773"/>
            <a:ext cx="4722763" cy="823913"/>
          </a:xfrm>
          <a:prstGeom prst="rect">
            <a:avLst/>
          </a:prstGeom>
          <a:noFill/>
          <a:ln/>
        </p:spPr>
        <p:txBody>
          <a:bodyPr wrap="square" lIns="0" tIns="0" rIns="0" bIns="0" rtlCol="0" anchor="t">
            <a:normAutofit/>
          </a:bodyPr>
          <a:lstStyle/>
          <a:p>
            <a:pPr algn="l" indent="0" marL="0">
              <a:lnSpc>
                <a:spcPct val="129000"/>
              </a:lnSpc>
              <a:buNone/>
            </a:pPr>
            <a:r>
              <a:rPr lang="en-US" sz="1000" dirty="0">
                <a:solidFill>
                  <a:srgbClr val="2C2129"/>
                </a:solidFill>
                <a:latin typeface="DM Sans" pitchFamily="34" charset="0"/>
                <a:ea typeface="DM Sans" pitchFamily="34" charset="-122"/>
                <a:cs typeface="DM Sans" pitchFamily="34" charset="-120"/>
              </a:rPr>
              <a:t>Iraq holds one of the world's richest archaeological heritages. Stone artifacts suffer from environmental deterioration, transport damage, and armed conflict. Reliable polymeric adhesives are essential to ensure structural stability while preserving historical authenticity.</a:t>
            </a:r>
            <a:endParaRPr lang="en-US" sz="1000" dirty="0"/>
          </a:p>
        </p:txBody>
      </p:sp>
      <p:sp>
        <p:nvSpPr>
          <p:cNvPr id="5" name="Shape 2"/>
          <p:cNvSpPr/>
          <p:nvPr/>
        </p:nvSpPr>
        <p:spPr>
          <a:xfrm>
            <a:off x="3925119" y="2097807"/>
            <a:ext cx="4722763" cy="1194718"/>
          </a:xfrm>
          <a:prstGeom prst="roundRect">
            <a:avLst>
              <a:gd name="adj" fmla="val 478"/>
            </a:avLst>
          </a:prstGeom>
          <a:solidFill>
            <a:srgbClr val="92ADAD"/>
          </a:solidFill>
          <a:ln w="14288">
            <a:solidFill>
              <a:srgbClr val="589595"/>
            </a:solidFill>
            <a:prstDash val="solid"/>
          </a:ln>
        </p:spPr>
      </p:sp>
      <p:sp>
        <p:nvSpPr>
          <p:cNvPr id="6" name="Text 3"/>
          <p:cNvSpPr/>
          <p:nvPr/>
        </p:nvSpPr>
        <p:spPr>
          <a:xfrm>
            <a:off x="4072310" y="2244998"/>
            <a:ext cx="4428381" cy="207690"/>
          </a:xfrm>
          <a:prstGeom prst="rect">
            <a:avLst/>
          </a:prstGeom>
          <a:noFill/>
          <a:ln/>
        </p:spPr>
        <p:txBody>
          <a:bodyPr wrap="none" lIns="0" tIns="0" rIns="0" bIns="0" rtlCol="0" anchor="t"/>
          <a:lstStyle/>
          <a:p>
            <a:pPr algn="l" indent="0" marL="0">
              <a:lnSpc>
                <a:spcPct val="104000"/>
              </a:lnSpc>
              <a:buNone/>
            </a:pPr>
            <a:r>
              <a:rPr lang="en-US" sz="1300" dirty="0">
                <a:solidFill>
                  <a:srgbClr val="2C2129"/>
                </a:solidFill>
                <a:latin typeface="Libre Baskerville" pitchFamily="34" charset="0"/>
                <a:ea typeface="Libre Baskerville" pitchFamily="34" charset="-122"/>
                <a:cs typeface="Libre Baskerville" pitchFamily="34" charset="-120"/>
              </a:rPr>
              <a:t>Challenge</a:t>
            </a:r>
            <a:endParaRPr lang="en-US" sz="1300" dirty="0"/>
          </a:p>
        </p:txBody>
      </p:sp>
      <p:sp>
        <p:nvSpPr>
          <p:cNvPr id="7" name="Text 4"/>
          <p:cNvSpPr/>
          <p:nvPr/>
        </p:nvSpPr>
        <p:spPr>
          <a:xfrm>
            <a:off x="4072310" y="2527399"/>
            <a:ext cx="4428381" cy="617934"/>
          </a:xfrm>
          <a:prstGeom prst="rect">
            <a:avLst/>
          </a:prstGeom>
          <a:noFill/>
          <a:ln/>
        </p:spPr>
        <p:txBody>
          <a:bodyPr wrap="square" lIns="0" tIns="0" rIns="0" bIns="0" rtlCol="0" anchor="t">
            <a:normAutofit/>
          </a:bodyPr>
          <a:lstStyle/>
          <a:p>
            <a:pPr algn="l" indent="0" marL="0">
              <a:lnSpc>
                <a:spcPct val="129000"/>
              </a:lnSpc>
              <a:buNone/>
            </a:pPr>
            <a:r>
              <a:rPr lang="en-US" sz="1000" dirty="0">
                <a:solidFill>
                  <a:srgbClr val="2C2129"/>
                </a:solidFill>
                <a:latin typeface="DM Sans" pitchFamily="34" charset="0"/>
                <a:ea typeface="DM Sans" pitchFamily="34" charset="-122"/>
                <a:cs typeface="DM Sans" pitchFamily="34" charset="-120"/>
              </a:rPr>
              <a:t>Epoxy is strong but irreversible; PVAc is reversible but weaker. No study had combined SiO₂ + ZnO nanoparticles in both systems under identical conditions.</a:t>
            </a:r>
            <a:endParaRPr lang="en-US" sz="1000" dirty="0"/>
          </a:p>
        </p:txBody>
      </p:sp>
      <p:sp>
        <p:nvSpPr>
          <p:cNvPr id="8" name="Shape 5"/>
          <p:cNvSpPr/>
          <p:nvPr/>
        </p:nvSpPr>
        <p:spPr>
          <a:xfrm>
            <a:off x="3925119" y="3417094"/>
            <a:ext cx="4722763" cy="1194718"/>
          </a:xfrm>
          <a:prstGeom prst="roundRect">
            <a:avLst>
              <a:gd name="adj" fmla="val 478"/>
            </a:avLst>
          </a:prstGeom>
          <a:solidFill>
            <a:srgbClr val="92ADAD"/>
          </a:solidFill>
          <a:ln w="14288">
            <a:solidFill>
              <a:srgbClr val="589595"/>
            </a:solidFill>
            <a:prstDash val="solid"/>
          </a:ln>
        </p:spPr>
      </p:sp>
      <p:sp>
        <p:nvSpPr>
          <p:cNvPr id="9" name="Text 6"/>
          <p:cNvSpPr/>
          <p:nvPr/>
        </p:nvSpPr>
        <p:spPr>
          <a:xfrm>
            <a:off x="4072310" y="3564285"/>
            <a:ext cx="4428381" cy="207690"/>
          </a:xfrm>
          <a:prstGeom prst="rect">
            <a:avLst/>
          </a:prstGeom>
          <a:noFill/>
          <a:ln/>
        </p:spPr>
        <p:txBody>
          <a:bodyPr wrap="none" lIns="0" tIns="0" rIns="0" bIns="0" rtlCol="0" anchor="t"/>
          <a:lstStyle/>
          <a:p>
            <a:pPr algn="l" indent="0" marL="0">
              <a:lnSpc>
                <a:spcPct val="104000"/>
              </a:lnSpc>
              <a:buNone/>
            </a:pPr>
            <a:r>
              <a:rPr lang="en-US" sz="1300" dirty="0">
                <a:solidFill>
                  <a:srgbClr val="2C2129"/>
                </a:solidFill>
                <a:latin typeface="Libre Baskerville" pitchFamily="34" charset="0"/>
                <a:ea typeface="Libre Baskerville" pitchFamily="34" charset="-122"/>
                <a:cs typeface="Libre Baskerville" pitchFamily="34" charset="-120"/>
              </a:rPr>
              <a:t>Gap</a:t>
            </a:r>
            <a:endParaRPr lang="en-US" sz="1300" dirty="0"/>
          </a:p>
        </p:txBody>
      </p:sp>
      <p:sp>
        <p:nvSpPr>
          <p:cNvPr id="10" name="Text 7"/>
          <p:cNvSpPr/>
          <p:nvPr/>
        </p:nvSpPr>
        <p:spPr>
          <a:xfrm>
            <a:off x="4072310" y="3846686"/>
            <a:ext cx="4428381" cy="617934"/>
          </a:xfrm>
          <a:prstGeom prst="rect">
            <a:avLst/>
          </a:prstGeom>
          <a:noFill/>
          <a:ln/>
        </p:spPr>
        <p:txBody>
          <a:bodyPr wrap="square" lIns="0" tIns="0" rIns="0" bIns="0" rtlCol="0" anchor="t">
            <a:normAutofit/>
          </a:bodyPr>
          <a:lstStyle/>
          <a:p>
            <a:pPr algn="l" indent="0" marL="0">
              <a:lnSpc>
                <a:spcPct val="129000"/>
              </a:lnSpc>
              <a:buNone/>
            </a:pPr>
            <a:r>
              <a:rPr lang="en-US" sz="1000" dirty="0">
                <a:solidFill>
                  <a:srgbClr val="2C2129"/>
                </a:solidFill>
                <a:latin typeface="DM Sans" pitchFamily="34" charset="0"/>
                <a:ea typeface="DM Sans" pitchFamily="34" charset="-122"/>
                <a:cs typeface="DM Sans" pitchFamily="34" charset="-120"/>
              </a:rPr>
              <a:t>Paraloid B-72 as a reversible isolation layer before adhesive bonding had not been comprehensively evaluated alongside nano-reinforced adhesives.</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96119" y="940371"/>
            <a:ext cx="8151763" cy="442987"/>
          </a:xfrm>
          <a:prstGeom prst="rect">
            <a:avLst/>
          </a:prstGeom>
          <a:noFill/>
          <a:ln/>
        </p:spPr>
        <p:txBody>
          <a:bodyPr wrap="none" lIns="0" tIns="0" rIns="0" bIns="0" rtlCol="0" anchor="t"/>
          <a:lstStyle/>
          <a:p>
            <a:pPr algn="l" indent="0" marL="0">
              <a:lnSpc>
                <a:spcPct val="104000"/>
              </a:lnSpc>
              <a:buNone/>
            </a:pPr>
            <a:r>
              <a:rPr lang="en-US" sz="2750" dirty="0">
                <a:solidFill>
                  <a:srgbClr val="29228D"/>
                </a:solidFill>
                <a:latin typeface="Libre Baskerville" pitchFamily="34" charset="0"/>
                <a:ea typeface="Libre Baskerville" pitchFamily="34" charset="-122"/>
                <a:cs typeface="Libre Baskerville" pitchFamily="34" charset="-120"/>
              </a:rPr>
              <a:t>Study Objectives</a:t>
            </a:r>
            <a:endParaRPr lang="en-US" sz="2750" dirty="0"/>
          </a:p>
        </p:txBody>
      </p:sp>
      <p:sp>
        <p:nvSpPr>
          <p:cNvPr id="3" name="Text 1"/>
          <p:cNvSpPr/>
          <p:nvPr/>
        </p:nvSpPr>
        <p:spPr>
          <a:xfrm>
            <a:off x="496119" y="1666875"/>
            <a:ext cx="283518" cy="177180"/>
          </a:xfrm>
          <a:prstGeom prst="rect">
            <a:avLst/>
          </a:prstGeom>
          <a:noFill/>
          <a:ln/>
        </p:spPr>
        <p:txBody>
          <a:bodyPr wrap="none" lIns="0" tIns="0" rIns="0" bIns="0" rtlCol="0" anchor="ctr"/>
          <a:lstStyle/>
          <a:p>
            <a:pPr algn="l" indent="0" marL="0">
              <a:lnSpc>
                <a:spcPct val="100000"/>
              </a:lnSpc>
              <a:buNone/>
            </a:pPr>
            <a:r>
              <a:rPr lang="en-US" sz="1100" dirty="0">
                <a:solidFill>
                  <a:srgbClr val="2C2129"/>
                </a:solidFill>
                <a:latin typeface="Libre Baskerville" pitchFamily="34" charset="0"/>
                <a:ea typeface="Libre Baskerville" pitchFamily="34" charset="-122"/>
                <a:cs typeface="Libre Baskerville" pitchFamily="34" charset="-120"/>
              </a:rPr>
              <a:t>01</a:t>
            </a:r>
            <a:endParaRPr lang="en-US" sz="1100" dirty="0"/>
          </a:p>
        </p:txBody>
      </p:sp>
      <p:sp>
        <p:nvSpPr>
          <p:cNvPr id="4" name="Shape 2"/>
          <p:cNvSpPr/>
          <p:nvPr/>
        </p:nvSpPr>
        <p:spPr>
          <a:xfrm>
            <a:off x="496119" y="1888778"/>
            <a:ext cx="4004965" cy="19050"/>
          </a:xfrm>
          <a:prstGeom prst="rect">
            <a:avLst/>
          </a:prstGeom>
          <a:solidFill>
            <a:srgbClr val="B380FF"/>
          </a:solidFill>
          <a:ln/>
        </p:spPr>
      </p:sp>
      <p:sp>
        <p:nvSpPr>
          <p:cNvPr id="5" name="Text 3"/>
          <p:cNvSpPr/>
          <p:nvPr/>
        </p:nvSpPr>
        <p:spPr>
          <a:xfrm>
            <a:off x="496119" y="1997720"/>
            <a:ext cx="4004965" cy="221456"/>
          </a:xfrm>
          <a:prstGeom prst="rect">
            <a:avLst/>
          </a:prstGeom>
          <a:noFill/>
          <a:ln/>
        </p:spPr>
        <p:txBody>
          <a:bodyPr wrap="none" lIns="0" tIns="0" rIns="0" bIns="0" rtlCol="0" anchor="t"/>
          <a:lstStyle/>
          <a:p>
            <a:pPr algn="l" indent="0" marL="0">
              <a:lnSpc>
                <a:spcPct val="104000"/>
              </a:lnSpc>
              <a:buNone/>
            </a:pPr>
            <a:r>
              <a:rPr lang="en-US" sz="1350" dirty="0">
                <a:solidFill>
                  <a:srgbClr val="2C2129"/>
                </a:solidFill>
                <a:latin typeface="Libre Baskerville" pitchFamily="34" charset="0"/>
                <a:ea typeface="Libre Baskerville" pitchFamily="34" charset="-122"/>
                <a:cs typeface="Libre Baskerville" pitchFamily="34" charset="-120"/>
              </a:rPr>
              <a:t>Develop Nano-Adhesive Systems</a:t>
            </a:r>
            <a:endParaRPr lang="en-US" sz="1350" dirty="0"/>
          </a:p>
        </p:txBody>
      </p:sp>
      <p:sp>
        <p:nvSpPr>
          <p:cNvPr id="6" name="Text 4"/>
          <p:cNvSpPr/>
          <p:nvPr/>
        </p:nvSpPr>
        <p:spPr>
          <a:xfrm>
            <a:off x="496119" y="2304231"/>
            <a:ext cx="4004965" cy="453628"/>
          </a:xfrm>
          <a:prstGeom prst="rect">
            <a:avLst/>
          </a:prstGeom>
          <a:noFill/>
          <a:ln/>
        </p:spPr>
        <p:txBody>
          <a:bodyPr wrap="square" lIns="0" tIns="0" rIns="0" bIns="0" rtlCol="0" anchor="t">
            <a:normAutofit/>
          </a:bodyPr>
          <a:lstStyle/>
          <a:p>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Formulate epoxy and PVAc reinforced with SiO₂ and ZnO nanoparticles at 2 wt% and 5 wt%.</a:t>
            </a:r>
            <a:endParaRPr lang="en-US" sz="1100" dirty="0"/>
          </a:p>
        </p:txBody>
      </p:sp>
      <p:sp>
        <p:nvSpPr>
          <p:cNvPr id="7" name="Text 5"/>
          <p:cNvSpPr/>
          <p:nvPr/>
        </p:nvSpPr>
        <p:spPr>
          <a:xfrm>
            <a:off x="4642842" y="1666875"/>
            <a:ext cx="283518" cy="177180"/>
          </a:xfrm>
          <a:prstGeom prst="rect">
            <a:avLst/>
          </a:prstGeom>
          <a:noFill/>
          <a:ln/>
        </p:spPr>
        <p:txBody>
          <a:bodyPr wrap="none" lIns="0" tIns="0" rIns="0" bIns="0" rtlCol="0" anchor="ctr"/>
          <a:lstStyle/>
          <a:p>
            <a:pPr algn="l" indent="0" marL="0">
              <a:lnSpc>
                <a:spcPct val="100000"/>
              </a:lnSpc>
              <a:buNone/>
            </a:pPr>
            <a:r>
              <a:rPr lang="en-US" sz="1100" dirty="0">
                <a:solidFill>
                  <a:srgbClr val="2C2129"/>
                </a:solidFill>
                <a:latin typeface="Libre Baskerville" pitchFamily="34" charset="0"/>
                <a:ea typeface="Libre Baskerville" pitchFamily="34" charset="-122"/>
                <a:cs typeface="Libre Baskerville" pitchFamily="34" charset="-120"/>
              </a:rPr>
              <a:t>02</a:t>
            </a:r>
            <a:endParaRPr lang="en-US" sz="1100" dirty="0"/>
          </a:p>
        </p:txBody>
      </p:sp>
      <p:sp>
        <p:nvSpPr>
          <p:cNvPr id="8" name="Shape 6"/>
          <p:cNvSpPr/>
          <p:nvPr/>
        </p:nvSpPr>
        <p:spPr>
          <a:xfrm>
            <a:off x="4642842" y="1888778"/>
            <a:ext cx="4005039" cy="19050"/>
          </a:xfrm>
          <a:prstGeom prst="rect">
            <a:avLst/>
          </a:prstGeom>
          <a:solidFill>
            <a:srgbClr val="B380FF"/>
          </a:solidFill>
          <a:ln/>
        </p:spPr>
      </p:sp>
      <p:sp>
        <p:nvSpPr>
          <p:cNvPr id="9" name="Text 7"/>
          <p:cNvSpPr/>
          <p:nvPr/>
        </p:nvSpPr>
        <p:spPr>
          <a:xfrm>
            <a:off x="4642842" y="1997720"/>
            <a:ext cx="4005039" cy="221456"/>
          </a:xfrm>
          <a:prstGeom prst="rect">
            <a:avLst/>
          </a:prstGeom>
          <a:noFill/>
          <a:ln/>
        </p:spPr>
        <p:txBody>
          <a:bodyPr wrap="none" lIns="0" tIns="0" rIns="0" bIns="0" rtlCol="0" anchor="t"/>
          <a:lstStyle/>
          <a:p>
            <a:pPr algn="l" indent="0" marL="0">
              <a:lnSpc>
                <a:spcPct val="104000"/>
              </a:lnSpc>
              <a:buNone/>
            </a:pPr>
            <a:r>
              <a:rPr lang="en-US" sz="1350" dirty="0">
                <a:solidFill>
                  <a:srgbClr val="2C2129"/>
                </a:solidFill>
                <a:latin typeface="Libre Baskerville" pitchFamily="34" charset="0"/>
                <a:ea typeface="Libre Baskerville" pitchFamily="34" charset="-122"/>
                <a:cs typeface="Libre Baskerville" pitchFamily="34" charset="-120"/>
              </a:rPr>
              <a:t>Apply Reversible Barrier</a:t>
            </a:r>
            <a:endParaRPr lang="en-US" sz="1350" dirty="0"/>
          </a:p>
        </p:txBody>
      </p:sp>
      <p:sp>
        <p:nvSpPr>
          <p:cNvPr id="10" name="Text 8"/>
          <p:cNvSpPr/>
          <p:nvPr/>
        </p:nvSpPr>
        <p:spPr>
          <a:xfrm>
            <a:off x="4642842" y="2304231"/>
            <a:ext cx="4005039" cy="453628"/>
          </a:xfrm>
          <a:prstGeom prst="rect">
            <a:avLst/>
          </a:prstGeom>
          <a:noFill/>
          <a:ln/>
        </p:spPr>
        <p:txBody>
          <a:bodyPr wrap="square" lIns="0" tIns="0" rIns="0" bIns="0" rtlCol="0" anchor="t">
            <a:normAutofit/>
          </a:bodyPr>
          <a:lstStyle/>
          <a:p>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Use Paraloid B-72 as an isolation coating to protect original stone surfaces and enable future removal.</a:t>
            </a:r>
            <a:endParaRPr lang="en-US" sz="1100" dirty="0"/>
          </a:p>
        </p:txBody>
      </p:sp>
      <p:sp>
        <p:nvSpPr>
          <p:cNvPr id="11" name="Text 9"/>
          <p:cNvSpPr/>
          <p:nvPr/>
        </p:nvSpPr>
        <p:spPr>
          <a:xfrm>
            <a:off x="496119" y="3005882"/>
            <a:ext cx="283518" cy="177180"/>
          </a:xfrm>
          <a:prstGeom prst="rect">
            <a:avLst/>
          </a:prstGeom>
          <a:noFill/>
          <a:ln/>
        </p:spPr>
        <p:txBody>
          <a:bodyPr wrap="none" lIns="0" tIns="0" rIns="0" bIns="0" rtlCol="0" anchor="ctr"/>
          <a:lstStyle/>
          <a:p>
            <a:pPr algn="l" indent="0" marL="0">
              <a:lnSpc>
                <a:spcPct val="100000"/>
              </a:lnSpc>
              <a:buNone/>
            </a:pPr>
            <a:r>
              <a:rPr lang="en-US" sz="1100" dirty="0">
                <a:solidFill>
                  <a:srgbClr val="2C2129"/>
                </a:solidFill>
                <a:latin typeface="Libre Baskerville" pitchFamily="34" charset="0"/>
                <a:ea typeface="Libre Baskerville" pitchFamily="34" charset="-122"/>
                <a:cs typeface="Libre Baskerville" pitchFamily="34" charset="-120"/>
              </a:rPr>
              <a:t>03</a:t>
            </a:r>
            <a:endParaRPr lang="en-US" sz="1100" dirty="0"/>
          </a:p>
        </p:txBody>
      </p:sp>
      <p:sp>
        <p:nvSpPr>
          <p:cNvPr id="12" name="Shape 10"/>
          <p:cNvSpPr/>
          <p:nvPr/>
        </p:nvSpPr>
        <p:spPr>
          <a:xfrm>
            <a:off x="496119" y="3213571"/>
            <a:ext cx="4004965" cy="19050"/>
          </a:xfrm>
          <a:prstGeom prst="rect">
            <a:avLst/>
          </a:prstGeom>
          <a:solidFill>
            <a:srgbClr val="B380FF"/>
          </a:solidFill>
          <a:ln/>
        </p:spPr>
      </p:sp>
      <p:sp>
        <p:nvSpPr>
          <p:cNvPr id="13" name="Text 11"/>
          <p:cNvSpPr/>
          <p:nvPr/>
        </p:nvSpPr>
        <p:spPr>
          <a:xfrm>
            <a:off x="496119" y="3336727"/>
            <a:ext cx="4004965" cy="221456"/>
          </a:xfrm>
          <a:prstGeom prst="rect">
            <a:avLst/>
          </a:prstGeom>
          <a:noFill/>
          <a:ln/>
        </p:spPr>
        <p:txBody>
          <a:bodyPr wrap="none" lIns="0" tIns="0" rIns="0" bIns="0" rtlCol="0" anchor="t"/>
          <a:lstStyle/>
          <a:p>
            <a:pPr algn="l" indent="0" marL="0">
              <a:lnSpc>
                <a:spcPct val="104000"/>
              </a:lnSpc>
              <a:buNone/>
            </a:pPr>
            <a:r>
              <a:rPr lang="en-US" sz="1350" dirty="0">
                <a:solidFill>
                  <a:srgbClr val="2C2129"/>
                </a:solidFill>
                <a:latin typeface="Libre Baskerville" pitchFamily="34" charset="0"/>
                <a:ea typeface="Libre Baskerville" pitchFamily="34" charset="-122"/>
                <a:cs typeface="Libre Baskerville" pitchFamily="34" charset="-120"/>
              </a:rPr>
              <a:t>Mechanical Evaluation</a:t>
            </a:r>
            <a:endParaRPr lang="en-US" sz="1350" dirty="0"/>
          </a:p>
        </p:txBody>
      </p:sp>
      <p:sp>
        <p:nvSpPr>
          <p:cNvPr id="14" name="Text 12"/>
          <p:cNvSpPr/>
          <p:nvPr/>
        </p:nvSpPr>
        <p:spPr>
          <a:xfrm>
            <a:off x="496119" y="3643238"/>
            <a:ext cx="4004965" cy="453628"/>
          </a:xfrm>
          <a:prstGeom prst="rect">
            <a:avLst/>
          </a:prstGeom>
          <a:noFill/>
          <a:ln/>
        </p:spPr>
        <p:txBody>
          <a:bodyPr wrap="square" lIns="0" tIns="0" rIns="0" bIns="0" rtlCol="0" anchor="t">
            <a:normAutofit/>
          </a:bodyPr>
          <a:lstStyle/>
          <a:p>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Assess bond strength, shear, tensile, compressive strength, and slip resistance on limestone and marble.</a:t>
            </a:r>
            <a:endParaRPr lang="en-US" sz="1100" dirty="0"/>
          </a:p>
        </p:txBody>
      </p:sp>
      <p:sp>
        <p:nvSpPr>
          <p:cNvPr id="15" name="Text 13"/>
          <p:cNvSpPr/>
          <p:nvPr/>
        </p:nvSpPr>
        <p:spPr>
          <a:xfrm>
            <a:off x="4642842" y="3005882"/>
            <a:ext cx="283518" cy="177180"/>
          </a:xfrm>
          <a:prstGeom prst="rect">
            <a:avLst/>
          </a:prstGeom>
          <a:noFill/>
          <a:ln/>
        </p:spPr>
        <p:txBody>
          <a:bodyPr wrap="none" lIns="0" tIns="0" rIns="0" bIns="0" rtlCol="0" anchor="ctr"/>
          <a:lstStyle/>
          <a:p>
            <a:pPr algn="l" indent="0" marL="0">
              <a:lnSpc>
                <a:spcPct val="100000"/>
              </a:lnSpc>
              <a:buNone/>
            </a:pPr>
            <a:r>
              <a:rPr lang="en-US" sz="1100" dirty="0">
                <a:solidFill>
                  <a:srgbClr val="2C2129"/>
                </a:solidFill>
                <a:latin typeface="Libre Baskerville" pitchFamily="34" charset="0"/>
                <a:ea typeface="Libre Baskerville" pitchFamily="34" charset="-122"/>
                <a:cs typeface="Libre Baskerville" pitchFamily="34" charset="-120"/>
              </a:rPr>
              <a:t>04</a:t>
            </a:r>
            <a:endParaRPr lang="en-US" sz="1100" dirty="0"/>
          </a:p>
        </p:txBody>
      </p:sp>
      <p:sp>
        <p:nvSpPr>
          <p:cNvPr id="16" name="Shape 14"/>
          <p:cNvSpPr/>
          <p:nvPr/>
        </p:nvSpPr>
        <p:spPr>
          <a:xfrm>
            <a:off x="4642842" y="3213571"/>
            <a:ext cx="4005039" cy="19050"/>
          </a:xfrm>
          <a:prstGeom prst="rect">
            <a:avLst/>
          </a:prstGeom>
          <a:solidFill>
            <a:srgbClr val="B380FF"/>
          </a:solidFill>
          <a:ln/>
        </p:spPr>
      </p:sp>
      <p:sp>
        <p:nvSpPr>
          <p:cNvPr id="17" name="Text 15"/>
          <p:cNvSpPr/>
          <p:nvPr/>
        </p:nvSpPr>
        <p:spPr>
          <a:xfrm>
            <a:off x="4642842" y="3336727"/>
            <a:ext cx="4005039" cy="221456"/>
          </a:xfrm>
          <a:prstGeom prst="rect">
            <a:avLst/>
          </a:prstGeom>
          <a:noFill/>
          <a:ln/>
        </p:spPr>
        <p:txBody>
          <a:bodyPr wrap="none" lIns="0" tIns="0" rIns="0" bIns="0" rtlCol="0" anchor="t"/>
          <a:lstStyle/>
          <a:p>
            <a:pPr algn="l" indent="0" marL="0">
              <a:lnSpc>
                <a:spcPct val="104000"/>
              </a:lnSpc>
              <a:buNone/>
            </a:pPr>
            <a:r>
              <a:rPr lang="en-US" sz="1350" dirty="0">
                <a:solidFill>
                  <a:srgbClr val="2C2129"/>
                </a:solidFill>
                <a:latin typeface="Libre Baskerville" pitchFamily="34" charset="0"/>
                <a:ea typeface="Libre Baskerville" pitchFamily="34" charset="-122"/>
                <a:cs typeface="Libre Baskerville" pitchFamily="34" charset="-120"/>
              </a:rPr>
              <a:t>Characterize with FTIR &amp; XRF</a:t>
            </a:r>
            <a:endParaRPr lang="en-US" sz="1350" dirty="0"/>
          </a:p>
        </p:txBody>
      </p:sp>
      <p:sp>
        <p:nvSpPr>
          <p:cNvPr id="18" name="Text 16"/>
          <p:cNvSpPr/>
          <p:nvPr/>
        </p:nvSpPr>
        <p:spPr>
          <a:xfrm>
            <a:off x="4642842" y="3643238"/>
            <a:ext cx="4005039" cy="453628"/>
          </a:xfrm>
          <a:prstGeom prst="rect">
            <a:avLst/>
          </a:prstGeom>
          <a:noFill/>
          <a:ln/>
        </p:spPr>
        <p:txBody>
          <a:bodyPr wrap="square" lIns="0" tIns="0" rIns="0" bIns="0" rtlCol="0" anchor="t">
            <a:normAutofit/>
          </a:bodyPr>
          <a:lstStyle/>
          <a:p>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Identify chemical interactions and elemental composition of stones and adhesive systems.</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96119" y="493068"/>
            <a:ext cx="8151763" cy="332259"/>
          </a:xfrm>
          <a:prstGeom prst="rect">
            <a:avLst/>
          </a:prstGeom>
          <a:noFill/>
          <a:ln/>
        </p:spPr>
        <p:txBody>
          <a:bodyPr wrap="none" lIns="0" tIns="0" rIns="0" bIns="0" rtlCol="0" anchor="t"/>
          <a:lstStyle/>
          <a:p>
            <a:pPr algn="l" indent="0" marL="0">
              <a:lnSpc>
                <a:spcPct val="104000"/>
              </a:lnSpc>
              <a:buNone/>
            </a:pPr>
            <a:r>
              <a:rPr lang="en-US" sz="2050" dirty="0">
                <a:solidFill>
                  <a:srgbClr val="29228D"/>
                </a:solidFill>
                <a:latin typeface="Libre Baskerville" pitchFamily="34" charset="0"/>
                <a:ea typeface="Libre Baskerville" pitchFamily="34" charset="-122"/>
                <a:cs typeface="Libre Baskerville" pitchFamily="34" charset="-120"/>
              </a:rPr>
              <a:t>Materials Used</a:t>
            </a:r>
            <a:endParaRPr lang="en-US" sz="2050" dirty="0"/>
          </a:p>
        </p:txBody>
      </p:sp>
      <p:pic>
        <p:nvPicPr>
          <p:cNvPr id="3" name="Image 0" descr="preencoded.png">    </p:cNvPr>
          <p:cNvPicPr>
            <a:picLocks noChangeAspect="1"/>
          </p:cNvPicPr>
          <p:nvPr/>
        </p:nvPicPr>
        <p:blipFill>
          <a:blip r:embed="rId1"/>
          <a:stretch>
            <a:fillRect/>
          </a:stretch>
        </p:blipFill>
        <p:spPr>
          <a:xfrm>
            <a:off x="496119" y="1322115"/>
            <a:ext cx="5207794" cy="2951038"/>
          </a:xfrm>
          <a:prstGeom prst="rect">
            <a:avLst/>
          </a:prstGeom>
        </p:spPr>
      </p:pic>
      <p:pic>
        <p:nvPicPr>
          <p:cNvPr id="4" name="Image 1"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968082" y="1034579"/>
            <a:ext cx="2684487" cy="784547"/>
          </a:xfrm>
          <a:prstGeom prst="rect">
            <a:avLst/>
          </a:prstGeom>
        </p:spPr>
      </p:pic>
      <p:sp>
        <p:nvSpPr>
          <p:cNvPr id="5" name="Text 1"/>
          <p:cNvSpPr/>
          <p:nvPr/>
        </p:nvSpPr>
        <p:spPr>
          <a:xfrm>
            <a:off x="6145783" y="1155129"/>
            <a:ext cx="2386236" cy="166092"/>
          </a:xfrm>
          <a:prstGeom prst="rect">
            <a:avLst/>
          </a:prstGeom>
          <a:noFill/>
          <a:ln/>
        </p:spPr>
        <p:txBody>
          <a:bodyPr wrap="none" lIns="0" tIns="0" rIns="0" bIns="0" rtlCol="0" anchor="t"/>
          <a:lstStyle/>
          <a:p>
            <a:pPr algn="l" indent="0" marL="0">
              <a:lnSpc>
                <a:spcPct val="104000"/>
              </a:lnSpc>
              <a:buNone/>
            </a:pPr>
            <a:r>
              <a:rPr lang="en-US" sz="1000" dirty="0">
                <a:solidFill>
                  <a:srgbClr val="2C2129"/>
                </a:solidFill>
                <a:latin typeface="Libre Baskerville" pitchFamily="34" charset="0"/>
                <a:ea typeface="Libre Baskerville" pitchFamily="34" charset="-122"/>
                <a:cs typeface="Libre Baskerville" pitchFamily="34" charset="-120"/>
              </a:rPr>
              <a:t>Epoxy Resin (Conbextra EP10)</a:t>
            </a:r>
            <a:endParaRPr lang="en-US" sz="1000" dirty="0"/>
          </a:p>
        </p:txBody>
      </p:sp>
      <p:sp>
        <p:nvSpPr>
          <p:cNvPr id="6" name="Text 2"/>
          <p:cNvSpPr/>
          <p:nvPr/>
        </p:nvSpPr>
        <p:spPr>
          <a:xfrm>
            <a:off x="6145783" y="1400919"/>
            <a:ext cx="2386236" cy="297656"/>
          </a:xfrm>
          <a:prstGeom prst="rect">
            <a:avLst/>
          </a:prstGeom>
          <a:noFill/>
          <a:ln/>
        </p:spPr>
        <p:txBody>
          <a:bodyPr wrap="square" lIns="0" tIns="0" rIns="0" bIns="0" rtlCol="0" anchor="t">
            <a:normAutofit/>
          </a:bodyPr>
          <a:lstStyle/>
          <a:p>
            <a:pPr algn="l" indent="0" marL="0">
              <a:lnSpc>
                <a:spcPct val="117000"/>
              </a:lnSpc>
              <a:buNone/>
            </a:pPr>
            <a:r>
              <a:rPr lang="en-US" sz="800" dirty="0">
                <a:solidFill>
                  <a:srgbClr val="2C2129"/>
                </a:solidFill>
                <a:latin typeface="DM Sans" pitchFamily="34" charset="0"/>
                <a:ea typeface="DM Sans" pitchFamily="34" charset="-122"/>
                <a:cs typeface="DM Sans" pitchFamily="34" charset="-120"/>
              </a:rPr>
              <a:t>DGEBA type, mix ratio 3:1 with ethylene diamine hardener. Viscosity 150–200 cps at 25°C.</a:t>
            </a:r>
            <a:endParaRPr lang="en-US" sz="800" dirty="0"/>
          </a:p>
        </p:txBody>
      </p:sp>
      <p:pic>
        <p:nvPicPr>
          <p:cNvPr id="7" name="Image 2"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968082" y="1898824"/>
            <a:ext cx="2684487" cy="784547"/>
          </a:xfrm>
          <a:prstGeom prst="rect">
            <a:avLst/>
          </a:prstGeom>
        </p:spPr>
      </p:pic>
      <p:sp>
        <p:nvSpPr>
          <p:cNvPr id="8" name="Text 3"/>
          <p:cNvSpPr/>
          <p:nvPr/>
        </p:nvSpPr>
        <p:spPr>
          <a:xfrm>
            <a:off x="6145783" y="2019374"/>
            <a:ext cx="2386236" cy="166092"/>
          </a:xfrm>
          <a:prstGeom prst="rect">
            <a:avLst/>
          </a:prstGeom>
          <a:noFill/>
          <a:ln/>
        </p:spPr>
        <p:txBody>
          <a:bodyPr wrap="none" lIns="0" tIns="0" rIns="0" bIns="0" rtlCol="0" anchor="t"/>
          <a:lstStyle/>
          <a:p>
            <a:pPr algn="l" indent="0" marL="0">
              <a:lnSpc>
                <a:spcPct val="104000"/>
              </a:lnSpc>
              <a:buNone/>
            </a:pPr>
            <a:r>
              <a:rPr lang="en-US" sz="1000" dirty="0">
                <a:solidFill>
                  <a:srgbClr val="2C2129"/>
                </a:solidFill>
                <a:latin typeface="Libre Baskerville" pitchFamily="34" charset="0"/>
                <a:ea typeface="Libre Baskerville" pitchFamily="34" charset="-122"/>
                <a:cs typeface="Libre Baskerville" pitchFamily="34" charset="-120"/>
              </a:rPr>
              <a:t>PVAc (Abnilshimi Co., Iran)</a:t>
            </a:r>
            <a:endParaRPr lang="en-US" sz="1000" dirty="0"/>
          </a:p>
        </p:txBody>
      </p:sp>
      <p:sp>
        <p:nvSpPr>
          <p:cNvPr id="9" name="Text 4"/>
          <p:cNvSpPr/>
          <p:nvPr/>
        </p:nvSpPr>
        <p:spPr>
          <a:xfrm>
            <a:off x="6145783" y="2265164"/>
            <a:ext cx="2386236" cy="297656"/>
          </a:xfrm>
          <a:prstGeom prst="rect">
            <a:avLst/>
          </a:prstGeom>
          <a:noFill/>
          <a:ln/>
        </p:spPr>
        <p:txBody>
          <a:bodyPr wrap="square" lIns="0" tIns="0" rIns="0" bIns="0" rtlCol="0" anchor="t">
            <a:normAutofit/>
          </a:bodyPr>
          <a:lstStyle/>
          <a:p>
            <a:pPr algn="l" indent="0" marL="0">
              <a:lnSpc>
                <a:spcPct val="117000"/>
              </a:lnSpc>
              <a:buNone/>
            </a:pPr>
            <a:r>
              <a:rPr lang="en-US" sz="800" dirty="0">
                <a:solidFill>
                  <a:srgbClr val="2C2129"/>
                </a:solidFill>
                <a:latin typeface="DM Sans" pitchFamily="34" charset="0"/>
                <a:ea typeface="DM Sans" pitchFamily="34" charset="-122"/>
                <a:cs typeface="DM Sans" pitchFamily="34" charset="-120"/>
              </a:rPr>
              <a:t>Viscosity 29,000–30,000 cp, density 1.3–1.35 g/cm³, solid content 59%, pH 9.</a:t>
            </a:r>
            <a:endParaRPr lang="en-US" sz="800" dirty="0"/>
          </a:p>
        </p:txBody>
      </p:sp>
      <p:pic>
        <p:nvPicPr>
          <p:cNvPr id="10" name="Image 3"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68082" y="2763069"/>
            <a:ext cx="2684487" cy="933376"/>
          </a:xfrm>
          <a:prstGeom prst="rect">
            <a:avLst/>
          </a:prstGeom>
        </p:spPr>
      </p:pic>
      <p:sp>
        <p:nvSpPr>
          <p:cNvPr id="11" name="Text 5"/>
          <p:cNvSpPr/>
          <p:nvPr/>
        </p:nvSpPr>
        <p:spPr>
          <a:xfrm>
            <a:off x="6145783" y="2883619"/>
            <a:ext cx="2386236" cy="166092"/>
          </a:xfrm>
          <a:prstGeom prst="rect">
            <a:avLst/>
          </a:prstGeom>
          <a:noFill/>
          <a:ln/>
        </p:spPr>
        <p:txBody>
          <a:bodyPr wrap="none" lIns="0" tIns="0" rIns="0" bIns="0" rtlCol="0" anchor="t"/>
          <a:lstStyle/>
          <a:p>
            <a:pPr algn="l" indent="0" marL="0">
              <a:lnSpc>
                <a:spcPct val="104000"/>
              </a:lnSpc>
              <a:buNone/>
            </a:pPr>
            <a:r>
              <a:rPr lang="en-US" sz="1000" dirty="0">
                <a:solidFill>
                  <a:srgbClr val="2C2129"/>
                </a:solidFill>
                <a:latin typeface="Libre Baskerville" pitchFamily="34" charset="0"/>
                <a:ea typeface="Libre Baskerville" pitchFamily="34" charset="-122"/>
                <a:cs typeface="Libre Baskerville" pitchFamily="34" charset="-120"/>
              </a:rPr>
              <a:t>Paraloid B-72</a:t>
            </a:r>
            <a:endParaRPr lang="en-US" sz="1000" dirty="0"/>
          </a:p>
        </p:txBody>
      </p:sp>
      <p:sp>
        <p:nvSpPr>
          <p:cNvPr id="12" name="Text 6"/>
          <p:cNvSpPr/>
          <p:nvPr/>
        </p:nvSpPr>
        <p:spPr>
          <a:xfrm>
            <a:off x="6145783" y="3129409"/>
            <a:ext cx="2386236" cy="446484"/>
          </a:xfrm>
          <a:prstGeom prst="rect">
            <a:avLst/>
          </a:prstGeom>
          <a:noFill/>
          <a:ln/>
        </p:spPr>
        <p:txBody>
          <a:bodyPr wrap="square" lIns="0" tIns="0" rIns="0" bIns="0" rtlCol="0" anchor="t">
            <a:normAutofit/>
          </a:bodyPr>
          <a:lstStyle/>
          <a:p>
            <a:pPr algn="l" indent="0" marL="0">
              <a:lnSpc>
                <a:spcPct val="117000"/>
              </a:lnSpc>
              <a:buNone/>
            </a:pPr>
            <a:r>
              <a:rPr lang="en-US" sz="800" dirty="0">
                <a:solidFill>
                  <a:srgbClr val="2C2129"/>
                </a:solidFill>
                <a:latin typeface="DM Sans" pitchFamily="34" charset="0"/>
                <a:ea typeface="DM Sans" pitchFamily="34" charset="-122"/>
                <a:cs typeface="DM Sans" pitchFamily="34" charset="-120"/>
              </a:rPr>
              <a:t>EMA/MA copolymer (70%/30%), density 1.15 g/cm³. Dissolved in acetone at 50% for stone priming.</a:t>
            </a:r>
            <a:endParaRPr lang="en-US" sz="800" dirty="0"/>
          </a:p>
        </p:txBody>
      </p:sp>
      <p:pic>
        <p:nvPicPr>
          <p:cNvPr id="13" name="Image 4"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968082" y="3776142"/>
            <a:ext cx="2684487" cy="784547"/>
          </a:xfrm>
          <a:prstGeom prst="rect">
            <a:avLst/>
          </a:prstGeom>
        </p:spPr>
      </p:pic>
      <p:sp>
        <p:nvSpPr>
          <p:cNvPr id="14" name="Text 7"/>
          <p:cNvSpPr/>
          <p:nvPr/>
        </p:nvSpPr>
        <p:spPr>
          <a:xfrm>
            <a:off x="6145783" y="3896692"/>
            <a:ext cx="2386236" cy="166092"/>
          </a:xfrm>
          <a:prstGeom prst="rect">
            <a:avLst/>
          </a:prstGeom>
          <a:noFill/>
          <a:ln/>
        </p:spPr>
        <p:txBody>
          <a:bodyPr wrap="none" lIns="0" tIns="0" rIns="0" bIns="0" rtlCol="0" anchor="t"/>
          <a:lstStyle/>
          <a:p>
            <a:pPr algn="l" indent="0" marL="0">
              <a:lnSpc>
                <a:spcPct val="104000"/>
              </a:lnSpc>
              <a:buNone/>
            </a:pPr>
            <a:r>
              <a:rPr lang="en-US" sz="1000" dirty="0">
                <a:solidFill>
                  <a:srgbClr val="2C2129"/>
                </a:solidFill>
                <a:latin typeface="Libre Baskerville" pitchFamily="34" charset="0"/>
                <a:ea typeface="Libre Baskerville" pitchFamily="34" charset="-122"/>
                <a:cs typeface="Libre Baskerville" pitchFamily="34" charset="-120"/>
              </a:rPr>
              <a:t>Nano-Fillers: SiO₂ &amp; ZnO</a:t>
            </a:r>
            <a:endParaRPr lang="en-US" sz="1000" dirty="0"/>
          </a:p>
        </p:txBody>
      </p:sp>
      <p:sp>
        <p:nvSpPr>
          <p:cNvPr id="15" name="Text 8"/>
          <p:cNvSpPr/>
          <p:nvPr/>
        </p:nvSpPr>
        <p:spPr>
          <a:xfrm>
            <a:off x="6145783" y="4142482"/>
            <a:ext cx="2386236" cy="297656"/>
          </a:xfrm>
          <a:prstGeom prst="rect">
            <a:avLst/>
          </a:prstGeom>
          <a:noFill/>
          <a:ln/>
        </p:spPr>
        <p:txBody>
          <a:bodyPr wrap="square" lIns="0" tIns="0" rIns="0" bIns="0" rtlCol="0" anchor="t">
            <a:normAutofit/>
          </a:bodyPr>
          <a:lstStyle/>
          <a:p>
            <a:pPr algn="l" indent="0" marL="0">
              <a:lnSpc>
                <a:spcPct val="117000"/>
              </a:lnSpc>
              <a:buNone/>
            </a:pPr>
            <a:r>
              <a:rPr lang="en-US" sz="800" dirty="0">
                <a:solidFill>
                  <a:srgbClr val="2C2129"/>
                </a:solidFill>
                <a:latin typeface="DM Sans" pitchFamily="34" charset="0"/>
                <a:ea typeface="DM Sans" pitchFamily="34" charset="-122"/>
                <a:cs typeface="DM Sans" pitchFamily="34" charset="-120"/>
              </a:rPr>
              <a:t>Both ~50 nm grain size, added at 2 wt% and 5 wt%. Purity 99.7%.</a:t>
            </a:r>
            <a:endParaRPr lang="en-US"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96119" y="424011"/>
            <a:ext cx="8151763" cy="436066"/>
          </a:xfrm>
          <a:prstGeom prst="rect">
            <a:avLst/>
          </a:prstGeom>
          <a:noFill/>
          <a:ln/>
        </p:spPr>
        <p:txBody>
          <a:bodyPr wrap="none" lIns="0" tIns="0" rIns="0" bIns="0" rtlCol="0" anchor="t"/>
          <a:lstStyle/>
          <a:p>
            <a:pPr algn="l" indent="0" marL="0">
              <a:lnSpc>
                <a:spcPct val="104000"/>
              </a:lnSpc>
              <a:buNone/>
            </a:pPr>
            <a:r>
              <a:rPr lang="en-US" sz="2700" dirty="0">
                <a:solidFill>
                  <a:srgbClr val="29228D"/>
                </a:solidFill>
                <a:latin typeface="Libre Baskerville" pitchFamily="34" charset="0"/>
                <a:ea typeface="Libre Baskerville" pitchFamily="34" charset="-122"/>
                <a:cs typeface="Libre Baskerville" pitchFamily="34" charset="-120"/>
              </a:rPr>
              <a:t>Sample Formulations</a:t>
            </a:r>
            <a:endParaRPr lang="en-US" sz="2700" dirty="0"/>
          </a:p>
        </p:txBody>
      </p:sp>
      <p:sp>
        <p:nvSpPr>
          <p:cNvPr id="3" name="Text 1"/>
          <p:cNvSpPr/>
          <p:nvPr/>
        </p:nvSpPr>
        <p:spPr>
          <a:xfrm>
            <a:off x="496119" y="1134814"/>
            <a:ext cx="8608963" cy="221456"/>
          </a:xfrm>
          <a:prstGeom prst="rect">
            <a:avLst/>
          </a:prstGeom>
          <a:noFill/>
          <a:ln/>
        </p:spPr>
        <p:txBody>
          <a:bodyPr wrap="none" lIns="0" tIns="0" rIns="0" bIns="0" rtlCol="0" anchor="t"/>
          <a:lstStyle/>
          <a:p>
            <a:pPr algn="l" indent="0" marL="0">
              <a:lnSpc>
                <a:spcPct val="132000"/>
              </a:lnSpc>
              <a:buNone/>
            </a:pPr>
            <a:r>
              <a:rPr lang="en-US" sz="1050" dirty="0">
                <a:solidFill>
                  <a:srgbClr val="2C2129"/>
                </a:solidFill>
                <a:latin typeface="DM Sans" pitchFamily="34" charset="0"/>
                <a:ea typeface="DM Sans" pitchFamily="34" charset="-122"/>
                <a:cs typeface="DM Sans" pitchFamily="34" charset="-120"/>
              </a:rPr>
              <a:t>Seven adhesive systems were prepared and tested on limestone samples from Sulaymaniyah Governorate, northern Iraq.</a:t>
            </a:r>
            <a:endParaRPr lang="en-US" sz="1050" dirty="0"/>
          </a:p>
        </p:txBody>
      </p:sp>
      <p:sp>
        <p:nvSpPr>
          <p:cNvPr id="4" name="Shape 2"/>
          <p:cNvSpPr/>
          <p:nvPr/>
        </p:nvSpPr>
        <p:spPr>
          <a:xfrm>
            <a:off x="496119" y="1510754"/>
            <a:ext cx="8151763" cy="3208734"/>
          </a:xfrm>
          <a:prstGeom prst="roundRect">
            <a:avLst>
              <a:gd name="adj" fmla="val 178"/>
            </a:avLst>
          </a:prstGeom>
          <a:noFill/>
          <a:ln w="4763">
            <a:solidFill>
              <a:srgbClr val="000000">
                <a:alpha val="8000"/>
              </a:srgbClr>
            </a:solidFill>
            <a:prstDash val="solid"/>
          </a:ln>
        </p:spPr>
      </p:sp>
      <p:sp>
        <p:nvSpPr>
          <p:cNvPr id="5" name="Shape 3"/>
          <p:cNvSpPr/>
          <p:nvPr/>
        </p:nvSpPr>
        <p:spPr>
          <a:xfrm>
            <a:off x="496119" y="1913632"/>
            <a:ext cx="8151763" cy="8722"/>
          </a:xfrm>
          <a:prstGeom prst="rect">
            <a:avLst/>
          </a:prstGeom>
          <a:solidFill>
            <a:srgbClr val="000000">
              <a:alpha val="8000"/>
            </a:srgbClr>
          </a:solidFill>
          <a:ln/>
        </p:spPr>
      </p:sp>
      <p:sp>
        <p:nvSpPr>
          <p:cNvPr id="6" name="Shape 4"/>
          <p:cNvSpPr/>
          <p:nvPr/>
        </p:nvSpPr>
        <p:spPr>
          <a:xfrm>
            <a:off x="496119" y="2314129"/>
            <a:ext cx="8151763" cy="8722"/>
          </a:xfrm>
          <a:prstGeom prst="rect">
            <a:avLst/>
          </a:prstGeom>
          <a:solidFill>
            <a:srgbClr val="000000">
              <a:alpha val="8000"/>
            </a:srgbClr>
          </a:solidFill>
          <a:ln/>
        </p:spPr>
      </p:sp>
      <p:sp>
        <p:nvSpPr>
          <p:cNvPr id="7" name="Shape 5"/>
          <p:cNvSpPr/>
          <p:nvPr/>
        </p:nvSpPr>
        <p:spPr>
          <a:xfrm>
            <a:off x="496119" y="2714625"/>
            <a:ext cx="8151763" cy="8722"/>
          </a:xfrm>
          <a:prstGeom prst="rect">
            <a:avLst/>
          </a:prstGeom>
          <a:solidFill>
            <a:srgbClr val="000000">
              <a:alpha val="8000"/>
            </a:srgbClr>
          </a:solidFill>
          <a:ln/>
        </p:spPr>
      </p:sp>
      <p:sp>
        <p:nvSpPr>
          <p:cNvPr id="8" name="Shape 6"/>
          <p:cNvSpPr/>
          <p:nvPr/>
        </p:nvSpPr>
        <p:spPr>
          <a:xfrm>
            <a:off x="496119" y="3115121"/>
            <a:ext cx="8151763" cy="8722"/>
          </a:xfrm>
          <a:prstGeom prst="rect">
            <a:avLst/>
          </a:prstGeom>
          <a:solidFill>
            <a:srgbClr val="000000">
              <a:alpha val="8000"/>
            </a:srgbClr>
          </a:solidFill>
          <a:ln/>
        </p:spPr>
      </p:sp>
      <p:sp>
        <p:nvSpPr>
          <p:cNvPr id="9" name="Shape 7"/>
          <p:cNvSpPr/>
          <p:nvPr/>
        </p:nvSpPr>
        <p:spPr>
          <a:xfrm>
            <a:off x="496119" y="3515618"/>
            <a:ext cx="8151763" cy="8722"/>
          </a:xfrm>
          <a:prstGeom prst="rect">
            <a:avLst/>
          </a:prstGeom>
          <a:solidFill>
            <a:srgbClr val="000000">
              <a:alpha val="8000"/>
            </a:srgbClr>
          </a:solidFill>
          <a:ln/>
        </p:spPr>
      </p:sp>
      <p:sp>
        <p:nvSpPr>
          <p:cNvPr id="10" name="Shape 8"/>
          <p:cNvSpPr/>
          <p:nvPr/>
        </p:nvSpPr>
        <p:spPr>
          <a:xfrm>
            <a:off x="496119" y="3916114"/>
            <a:ext cx="8151763" cy="8722"/>
          </a:xfrm>
          <a:prstGeom prst="rect">
            <a:avLst/>
          </a:prstGeom>
          <a:solidFill>
            <a:srgbClr val="000000">
              <a:alpha val="8000"/>
            </a:srgbClr>
          </a:solidFill>
          <a:ln/>
        </p:spPr>
      </p:sp>
      <p:sp>
        <p:nvSpPr>
          <p:cNvPr id="11" name="Shape 9"/>
          <p:cNvSpPr/>
          <p:nvPr/>
        </p:nvSpPr>
        <p:spPr>
          <a:xfrm>
            <a:off x="496119" y="4316611"/>
            <a:ext cx="8151763" cy="8722"/>
          </a:xfrm>
          <a:prstGeom prst="rect">
            <a:avLst/>
          </a:prstGeom>
          <a:solidFill>
            <a:srgbClr val="000000">
              <a:alpha val="8000"/>
            </a:srgbClr>
          </a:solidFill>
          <a:ln/>
        </p:spPr>
      </p:sp>
      <p:sp>
        <p:nvSpPr>
          <p:cNvPr id="12" name="Shape 10"/>
          <p:cNvSpPr/>
          <p:nvPr/>
        </p:nvSpPr>
        <p:spPr>
          <a:xfrm>
            <a:off x="500955" y="1515517"/>
            <a:ext cx="651346" cy="398115"/>
          </a:xfrm>
          <a:prstGeom prst="rect">
            <a:avLst/>
          </a:prstGeom>
          <a:solidFill>
            <a:srgbClr val="97B8FF"/>
          </a:solidFill>
          <a:ln/>
        </p:spPr>
      </p:sp>
      <p:sp>
        <p:nvSpPr>
          <p:cNvPr id="13" name="Text 11"/>
          <p:cNvSpPr/>
          <p:nvPr/>
        </p:nvSpPr>
        <p:spPr>
          <a:xfrm>
            <a:off x="640482" y="1602656"/>
            <a:ext cx="829494" cy="221456"/>
          </a:xfrm>
          <a:prstGeom prst="rect">
            <a:avLst/>
          </a:prstGeom>
          <a:noFill/>
          <a:ln/>
        </p:spPr>
        <p:txBody>
          <a:bodyPr wrap="none" lIns="0" tIns="0" rIns="0" bIns="0" rtlCol="0" anchor="t"/>
          <a:lstStyle/>
          <a:p>
            <a:pPr algn="l" indent="0" marL="0">
              <a:lnSpc>
                <a:spcPct val="132000"/>
              </a:lnSpc>
              <a:buNone/>
            </a:pPr>
            <a:r>
              <a:rPr lang="en-US" sz="1050" b="1" dirty="0">
                <a:solidFill>
                  <a:srgbClr val="272525"/>
                </a:solidFill>
                <a:latin typeface="DM Sans Bold" pitchFamily="34" charset="0"/>
                <a:ea typeface="DM Sans Bold" pitchFamily="34" charset="-122"/>
                <a:cs typeface="DM Sans Bold" pitchFamily="34" charset="-120"/>
              </a:rPr>
              <a:t>No.</a:t>
            </a:r>
            <a:endParaRPr lang="en-US" sz="1050" dirty="0"/>
          </a:p>
        </p:txBody>
      </p:sp>
      <p:sp>
        <p:nvSpPr>
          <p:cNvPr id="14" name="Shape 12"/>
          <p:cNvSpPr/>
          <p:nvPr/>
        </p:nvSpPr>
        <p:spPr>
          <a:xfrm>
            <a:off x="1152302" y="1515517"/>
            <a:ext cx="3419698" cy="398115"/>
          </a:xfrm>
          <a:prstGeom prst="rect">
            <a:avLst/>
          </a:prstGeom>
          <a:solidFill>
            <a:srgbClr val="97B8FF"/>
          </a:solidFill>
          <a:ln/>
        </p:spPr>
      </p:sp>
      <p:sp>
        <p:nvSpPr>
          <p:cNvPr id="15" name="Text 13"/>
          <p:cNvSpPr/>
          <p:nvPr/>
        </p:nvSpPr>
        <p:spPr>
          <a:xfrm>
            <a:off x="1291828" y="1602656"/>
            <a:ext cx="3597846" cy="221456"/>
          </a:xfrm>
          <a:prstGeom prst="rect">
            <a:avLst/>
          </a:prstGeom>
          <a:noFill/>
          <a:ln/>
        </p:spPr>
        <p:txBody>
          <a:bodyPr wrap="none" lIns="0" tIns="0" rIns="0" bIns="0" rtlCol="0" anchor="t"/>
          <a:lstStyle/>
          <a:p>
            <a:pPr algn="l" indent="0" marL="0">
              <a:lnSpc>
                <a:spcPct val="132000"/>
              </a:lnSpc>
              <a:buNone/>
            </a:pPr>
            <a:r>
              <a:rPr lang="en-US" sz="1050" b="1" dirty="0">
                <a:solidFill>
                  <a:srgbClr val="272525"/>
                </a:solidFill>
                <a:latin typeface="DM Sans Bold" pitchFamily="34" charset="0"/>
                <a:ea typeface="DM Sans Bold" pitchFamily="34" charset="-122"/>
                <a:cs typeface="DM Sans Bold" pitchFamily="34" charset="-120"/>
              </a:rPr>
              <a:t>Sample</a:t>
            </a:r>
            <a:endParaRPr lang="en-US" sz="1050" dirty="0"/>
          </a:p>
        </p:txBody>
      </p:sp>
      <p:sp>
        <p:nvSpPr>
          <p:cNvPr id="16" name="Shape 14"/>
          <p:cNvSpPr/>
          <p:nvPr/>
        </p:nvSpPr>
        <p:spPr>
          <a:xfrm>
            <a:off x="4572000" y="1515517"/>
            <a:ext cx="4071119" cy="398115"/>
          </a:xfrm>
          <a:prstGeom prst="rect">
            <a:avLst/>
          </a:prstGeom>
          <a:solidFill>
            <a:srgbClr val="97B8FF"/>
          </a:solidFill>
          <a:ln/>
        </p:spPr>
      </p:sp>
      <p:sp>
        <p:nvSpPr>
          <p:cNvPr id="17" name="Text 15"/>
          <p:cNvSpPr/>
          <p:nvPr/>
        </p:nvSpPr>
        <p:spPr>
          <a:xfrm>
            <a:off x="4711526" y="1602656"/>
            <a:ext cx="4249266" cy="221456"/>
          </a:xfrm>
          <a:prstGeom prst="rect">
            <a:avLst/>
          </a:prstGeom>
          <a:noFill/>
          <a:ln/>
        </p:spPr>
        <p:txBody>
          <a:bodyPr wrap="none" lIns="0" tIns="0" rIns="0" bIns="0" rtlCol="0" anchor="t"/>
          <a:lstStyle/>
          <a:p>
            <a:pPr algn="l" indent="0" marL="0">
              <a:lnSpc>
                <a:spcPct val="132000"/>
              </a:lnSpc>
              <a:buNone/>
            </a:pPr>
            <a:r>
              <a:rPr lang="en-US" sz="1050" b="1" dirty="0">
                <a:solidFill>
                  <a:srgbClr val="272525"/>
                </a:solidFill>
                <a:latin typeface="DM Sans Bold" pitchFamily="34" charset="0"/>
                <a:ea typeface="DM Sans Bold" pitchFamily="34" charset="-122"/>
                <a:cs typeface="DM Sans Bold" pitchFamily="34" charset="-120"/>
              </a:rPr>
              <a:t>Composition</a:t>
            </a:r>
            <a:endParaRPr lang="en-US" sz="1050" dirty="0"/>
          </a:p>
        </p:txBody>
      </p:sp>
      <p:sp>
        <p:nvSpPr>
          <p:cNvPr id="18" name="Text 16"/>
          <p:cNvSpPr/>
          <p:nvPr/>
        </p:nvSpPr>
        <p:spPr>
          <a:xfrm>
            <a:off x="640482" y="2003152"/>
            <a:ext cx="829494" cy="221456"/>
          </a:xfrm>
          <a:prstGeom prst="rect">
            <a:avLst/>
          </a:prstGeom>
          <a:noFill/>
          <a:ln/>
        </p:spPr>
        <p:txBody>
          <a:bodyPr wrap="none" lIns="0" tIns="0" rIns="0" bIns="0" rtlCol="0" anchor="t"/>
          <a:lstStyle/>
          <a:p>
            <a:pPr algn="l" indent="0" marL="0">
              <a:lnSpc>
                <a:spcPct val="132000"/>
              </a:lnSpc>
              <a:buNone/>
            </a:pPr>
            <a:r>
              <a:rPr lang="en-US" sz="1050" dirty="0">
                <a:solidFill>
                  <a:srgbClr val="2C2129"/>
                </a:solidFill>
                <a:latin typeface="DM Sans" pitchFamily="34" charset="0"/>
                <a:ea typeface="DM Sans" pitchFamily="34" charset="-122"/>
                <a:cs typeface="DM Sans" pitchFamily="34" charset="-120"/>
              </a:rPr>
              <a:t>1</a:t>
            </a:r>
            <a:endParaRPr lang="en-US" sz="1050" dirty="0"/>
          </a:p>
        </p:txBody>
      </p:sp>
      <p:sp>
        <p:nvSpPr>
          <p:cNvPr id="19" name="Text 17"/>
          <p:cNvSpPr/>
          <p:nvPr/>
        </p:nvSpPr>
        <p:spPr>
          <a:xfrm>
            <a:off x="1291828" y="2003152"/>
            <a:ext cx="3597846" cy="221456"/>
          </a:xfrm>
          <a:prstGeom prst="rect">
            <a:avLst/>
          </a:prstGeom>
          <a:noFill/>
          <a:ln/>
        </p:spPr>
        <p:txBody>
          <a:bodyPr wrap="none" lIns="0" tIns="0" rIns="0" bIns="0" rtlCol="0" anchor="t"/>
          <a:lstStyle/>
          <a:p>
            <a:pPr algn="l" indent="0" marL="0">
              <a:lnSpc>
                <a:spcPct val="132000"/>
              </a:lnSpc>
              <a:buNone/>
            </a:pPr>
            <a:r>
              <a:rPr lang="en-US" sz="1050" dirty="0">
                <a:solidFill>
                  <a:srgbClr val="2C2129"/>
                </a:solidFill>
                <a:latin typeface="DM Sans" pitchFamily="34" charset="0"/>
                <a:ea typeface="DM Sans" pitchFamily="34" charset="-122"/>
                <a:cs typeface="DM Sans" pitchFamily="34" charset="-120"/>
              </a:rPr>
              <a:t>Epoxy + hardener</a:t>
            </a:r>
            <a:endParaRPr lang="en-US" sz="1050" dirty="0"/>
          </a:p>
        </p:txBody>
      </p:sp>
      <p:sp>
        <p:nvSpPr>
          <p:cNvPr id="20" name="Text 18"/>
          <p:cNvSpPr/>
          <p:nvPr/>
        </p:nvSpPr>
        <p:spPr>
          <a:xfrm>
            <a:off x="4711526" y="2003152"/>
            <a:ext cx="4249266" cy="221456"/>
          </a:xfrm>
          <a:prstGeom prst="rect">
            <a:avLst/>
          </a:prstGeom>
          <a:noFill/>
          <a:ln/>
        </p:spPr>
        <p:txBody>
          <a:bodyPr wrap="none" lIns="0" tIns="0" rIns="0" bIns="0" rtlCol="0" anchor="t"/>
          <a:lstStyle/>
          <a:p>
            <a:pPr algn="l" indent="0" marL="0">
              <a:lnSpc>
                <a:spcPct val="132000"/>
              </a:lnSpc>
              <a:buNone/>
            </a:pPr>
            <a:r>
              <a:rPr lang="en-US" sz="1050" dirty="0">
                <a:solidFill>
                  <a:srgbClr val="2C2129"/>
                </a:solidFill>
                <a:latin typeface="DM Sans" pitchFamily="34" charset="0"/>
                <a:ea typeface="DM Sans" pitchFamily="34" charset="-122"/>
                <a:cs typeface="DM Sans" pitchFamily="34" charset="-120"/>
              </a:rPr>
              <a:t>Pure epoxy, 3:1 ratio</a:t>
            </a:r>
            <a:endParaRPr lang="en-US" sz="1050" dirty="0"/>
          </a:p>
        </p:txBody>
      </p:sp>
      <p:sp>
        <p:nvSpPr>
          <p:cNvPr id="21" name="Text 19"/>
          <p:cNvSpPr/>
          <p:nvPr/>
        </p:nvSpPr>
        <p:spPr>
          <a:xfrm>
            <a:off x="640482" y="2403649"/>
            <a:ext cx="829494" cy="221456"/>
          </a:xfrm>
          <a:prstGeom prst="rect">
            <a:avLst/>
          </a:prstGeom>
          <a:noFill/>
          <a:ln/>
        </p:spPr>
        <p:txBody>
          <a:bodyPr wrap="none" lIns="0" tIns="0" rIns="0" bIns="0" rtlCol="0" anchor="t"/>
          <a:lstStyle/>
          <a:p>
            <a:pPr algn="l" indent="0" marL="0">
              <a:lnSpc>
                <a:spcPct val="132000"/>
              </a:lnSpc>
              <a:buNone/>
            </a:pPr>
            <a:r>
              <a:rPr lang="en-US" sz="1050" dirty="0">
                <a:solidFill>
                  <a:srgbClr val="2C2129"/>
                </a:solidFill>
                <a:latin typeface="DM Sans" pitchFamily="34" charset="0"/>
                <a:ea typeface="DM Sans" pitchFamily="34" charset="-122"/>
                <a:cs typeface="DM Sans" pitchFamily="34" charset="-120"/>
              </a:rPr>
              <a:t>2</a:t>
            </a:r>
            <a:endParaRPr lang="en-US" sz="1050" dirty="0"/>
          </a:p>
        </p:txBody>
      </p:sp>
      <p:sp>
        <p:nvSpPr>
          <p:cNvPr id="22" name="Text 20"/>
          <p:cNvSpPr/>
          <p:nvPr/>
        </p:nvSpPr>
        <p:spPr>
          <a:xfrm>
            <a:off x="1291828" y="2403649"/>
            <a:ext cx="3597846" cy="221456"/>
          </a:xfrm>
          <a:prstGeom prst="rect">
            <a:avLst/>
          </a:prstGeom>
          <a:noFill/>
          <a:ln/>
        </p:spPr>
        <p:txBody>
          <a:bodyPr wrap="none" lIns="0" tIns="0" rIns="0" bIns="0" rtlCol="0" anchor="t"/>
          <a:lstStyle/>
          <a:p>
            <a:pPr algn="l" indent="0" marL="0">
              <a:lnSpc>
                <a:spcPct val="132000"/>
              </a:lnSpc>
              <a:buNone/>
            </a:pPr>
            <a:r>
              <a:rPr lang="en-US" sz="1050" dirty="0">
                <a:solidFill>
                  <a:srgbClr val="2C2129"/>
                </a:solidFill>
                <a:latin typeface="DM Sans" pitchFamily="34" charset="0"/>
                <a:ea typeface="DM Sans" pitchFamily="34" charset="-122"/>
                <a:cs typeface="DM Sans" pitchFamily="34" charset="-120"/>
              </a:rPr>
              <a:t>Epoxy + 2% nano (SiO₂ &amp; ZnO)</a:t>
            </a:r>
            <a:endParaRPr lang="en-US" sz="1050" dirty="0"/>
          </a:p>
        </p:txBody>
      </p:sp>
      <p:sp>
        <p:nvSpPr>
          <p:cNvPr id="23" name="Text 21"/>
          <p:cNvSpPr/>
          <p:nvPr/>
        </p:nvSpPr>
        <p:spPr>
          <a:xfrm>
            <a:off x="4711526" y="2403649"/>
            <a:ext cx="4249266" cy="221456"/>
          </a:xfrm>
          <a:prstGeom prst="rect">
            <a:avLst/>
          </a:prstGeom>
          <a:noFill/>
          <a:ln/>
        </p:spPr>
        <p:txBody>
          <a:bodyPr wrap="none" lIns="0" tIns="0" rIns="0" bIns="0" rtlCol="0" anchor="t"/>
          <a:lstStyle/>
          <a:p>
            <a:pPr algn="l" indent="0" marL="0">
              <a:lnSpc>
                <a:spcPct val="132000"/>
              </a:lnSpc>
              <a:buNone/>
            </a:pPr>
            <a:r>
              <a:rPr lang="en-US" sz="1050" dirty="0">
                <a:solidFill>
                  <a:srgbClr val="2C2129"/>
                </a:solidFill>
                <a:latin typeface="DM Sans" pitchFamily="34" charset="0"/>
                <a:ea typeface="DM Sans" pitchFamily="34" charset="-122"/>
                <a:cs typeface="DM Sans" pitchFamily="34" charset="-120"/>
              </a:rPr>
              <a:t>Nanoparticles dispersed at 500 rpm for 2 h</a:t>
            </a:r>
            <a:endParaRPr lang="en-US" sz="1050" dirty="0"/>
          </a:p>
        </p:txBody>
      </p:sp>
      <p:sp>
        <p:nvSpPr>
          <p:cNvPr id="24" name="Text 22"/>
          <p:cNvSpPr/>
          <p:nvPr/>
        </p:nvSpPr>
        <p:spPr>
          <a:xfrm>
            <a:off x="640482" y="2804145"/>
            <a:ext cx="829494" cy="221456"/>
          </a:xfrm>
          <a:prstGeom prst="rect">
            <a:avLst/>
          </a:prstGeom>
          <a:noFill/>
          <a:ln/>
        </p:spPr>
        <p:txBody>
          <a:bodyPr wrap="none" lIns="0" tIns="0" rIns="0" bIns="0" rtlCol="0" anchor="t"/>
          <a:lstStyle/>
          <a:p>
            <a:pPr algn="l" indent="0" marL="0">
              <a:lnSpc>
                <a:spcPct val="132000"/>
              </a:lnSpc>
              <a:buNone/>
            </a:pPr>
            <a:r>
              <a:rPr lang="en-US" sz="1050" dirty="0">
                <a:solidFill>
                  <a:srgbClr val="2C2129"/>
                </a:solidFill>
                <a:latin typeface="DM Sans" pitchFamily="34" charset="0"/>
                <a:ea typeface="DM Sans" pitchFamily="34" charset="-122"/>
                <a:cs typeface="DM Sans" pitchFamily="34" charset="-120"/>
              </a:rPr>
              <a:t>3</a:t>
            </a:r>
            <a:endParaRPr lang="en-US" sz="1050" dirty="0"/>
          </a:p>
        </p:txBody>
      </p:sp>
      <p:sp>
        <p:nvSpPr>
          <p:cNvPr id="25" name="Text 23"/>
          <p:cNvSpPr/>
          <p:nvPr/>
        </p:nvSpPr>
        <p:spPr>
          <a:xfrm>
            <a:off x="1291828" y="2804145"/>
            <a:ext cx="3597846" cy="221456"/>
          </a:xfrm>
          <a:prstGeom prst="rect">
            <a:avLst/>
          </a:prstGeom>
          <a:noFill/>
          <a:ln/>
        </p:spPr>
        <p:txBody>
          <a:bodyPr wrap="none" lIns="0" tIns="0" rIns="0" bIns="0" rtlCol="0" anchor="t"/>
          <a:lstStyle/>
          <a:p>
            <a:pPr algn="l" indent="0" marL="0">
              <a:lnSpc>
                <a:spcPct val="132000"/>
              </a:lnSpc>
              <a:buNone/>
            </a:pPr>
            <a:r>
              <a:rPr lang="en-US" sz="1050" dirty="0">
                <a:solidFill>
                  <a:srgbClr val="2C2129"/>
                </a:solidFill>
                <a:latin typeface="DM Sans" pitchFamily="34" charset="0"/>
                <a:ea typeface="DM Sans" pitchFamily="34" charset="-122"/>
                <a:cs typeface="DM Sans" pitchFamily="34" charset="-120"/>
              </a:rPr>
              <a:t>Epoxy + 5% nano (SiO₂ &amp; ZnO)</a:t>
            </a:r>
            <a:endParaRPr lang="en-US" sz="1050" dirty="0"/>
          </a:p>
        </p:txBody>
      </p:sp>
      <p:sp>
        <p:nvSpPr>
          <p:cNvPr id="26" name="Text 24"/>
          <p:cNvSpPr/>
          <p:nvPr/>
        </p:nvSpPr>
        <p:spPr>
          <a:xfrm>
            <a:off x="4711526" y="2804145"/>
            <a:ext cx="4249266" cy="221456"/>
          </a:xfrm>
          <a:prstGeom prst="rect">
            <a:avLst/>
          </a:prstGeom>
          <a:noFill/>
          <a:ln/>
        </p:spPr>
        <p:txBody>
          <a:bodyPr wrap="none" lIns="0" tIns="0" rIns="0" bIns="0" rtlCol="0" anchor="t"/>
          <a:lstStyle/>
          <a:p>
            <a:pPr algn="l" indent="0" marL="0">
              <a:lnSpc>
                <a:spcPct val="132000"/>
              </a:lnSpc>
              <a:buNone/>
            </a:pPr>
            <a:r>
              <a:rPr lang="en-US" sz="1050" dirty="0">
                <a:solidFill>
                  <a:srgbClr val="2C2129"/>
                </a:solidFill>
                <a:latin typeface="DM Sans" pitchFamily="34" charset="0"/>
                <a:ea typeface="DM Sans" pitchFamily="34" charset="-122"/>
                <a:cs typeface="DM Sans" pitchFamily="34" charset="-120"/>
              </a:rPr>
              <a:t>Highest nano-loading in epoxy</a:t>
            </a:r>
            <a:endParaRPr lang="en-US" sz="1050" dirty="0"/>
          </a:p>
        </p:txBody>
      </p:sp>
      <p:sp>
        <p:nvSpPr>
          <p:cNvPr id="27" name="Text 25"/>
          <p:cNvSpPr/>
          <p:nvPr/>
        </p:nvSpPr>
        <p:spPr>
          <a:xfrm>
            <a:off x="640482" y="3204642"/>
            <a:ext cx="829494" cy="221456"/>
          </a:xfrm>
          <a:prstGeom prst="rect">
            <a:avLst/>
          </a:prstGeom>
          <a:noFill/>
          <a:ln/>
        </p:spPr>
        <p:txBody>
          <a:bodyPr wrap="none" lIns="0" tIns="0" rIns="0" bIns="0" rtlCol="0" anchor="t"/>
          <a:lstStyle/>
          <a:p>
            <a:pPr algn="l" indent="0" marL="0">
              <a:lnSpc>
                <a:spcPct val="132000"/>
              </a:lnSpc>
              <a:buNone/>
            </a:pPr>
            <a:r>
              <a:rPr lang="en-US" sz="1050" dirty="0">
                <a:solidFill>
                  <a:srgbClr val="2C2129"/>
                </a:solidFill>
                <a:latin typeface="DM Sans" pitchFamily="34" charset="0"/>
                <a:ea typeface="DM Sans" pitchFamily="34" charset="-122"/>
                <a:cs typeface="DM Sans" pitchFamily="34" charset="-120"/>
              </a:rPr>
              <a:t>4</a:t>
            </a:r>
            <a:endParaRPr lang="en-US" sz="1050" dirty="0"/>
          </a:p>
        </p:txBody>
      </p:sp>
      <p:sp>
        <p:nvSpPr>
          <p:cNvPr id="28" name="Text 26"/>
          <p:cNvSpPr/>
          <p:nvPr/>
        </p:nvSpPr>
        <p:spPr>
          <a:xfrm>
            <a:off x="1291828" y="3204642"/>
            <a:ext cx="3597846" cy="221456"/>
          </a:xfrm>
          <a:prstGeom prst="rect">
            <a:avLst/>
          </a:prstGeom>
          <a:noFill/>
          <a:ln/>
        </p:spPr>
        <p:txBody>
          <a:bodyPr wrap="none" lIns="0" tIns="0" rIns="0" bIns="0" rtlCol="0" anchor="t"/>
          <a:lstStyle/>
          <a:p>
            <a:pPr algn="l" indent="0" marL="0">
              <a:lnSpc>
                <a:spcPct val="132000"/>
              </a:lnSpc>
              <a:buNone/>
            </a:pPr>
            <a:r>
              <a:rPr lang="en-US" sz="1050" dirty="0">
                <a:solidFill>
                  <a:srgbClr val="2C2129"/>
                </a:solidFill>
                <a:latin typeface="DM Sans" pitchFamily="34" charset="0"/>
                <a:ea typeface="DM Sans" pitchFamily="34" charset="-122"/>
                <a:cs typeface="DM Sans" pitchFamily="34" charset="-120"/>
              </a:rPr>
              <a:t>PVAc (pure)</a:t>
            </a:r>
            <a:endParaRPr lang="en-US" sz="1050" dirty="0"/>
          </a:p>
        </p:txBody>
      </p:sp>
      <p:sp>
        <p:nvSpPr>
          <p:cNvPr id="29" name="Text 27"/>
          <p:cNvSpPr/>
          <p:nvPr/>
        </p:nvSpPr>
        <p:spPr>
          <a:xfrm>
            <a:off x="4711526" y="3204642"/>
            <a:ext cx="4249266" cy="221456"/>
          </a:xfrm>
          <a:prstGeom prst="rect">
            <a:avLst/>
          </a:prstGeom>
          <a:noFill/>
          <a:ln/>
        </p:spPr>
        <p:txBody>
          <a:bodyPr wrap="none" lIns="0" tIns="0" rIns="0" bIns="0" rtlCol="0" anchor="t"/>
          <a:lstStyle/>
          <a:p>
            <a:pPr algn="l" indent="0" marL="0">
              <a:lnSpc>
                <a:spcPct val="132000"/>
              </a:lnSpc>
              <a:buNone/>
            </a:pPr>
            <a:r>
              <a:rPr lang="en-US" sz="1050" dirty="0">
                <a:solidFill>
                  <a:srgbClr val="2C2129"/>
                </a:solidFill>
                <a:latin typeface="DM Sans" pitchFamily="34" charset="0"/>
                <a:ea typeface="DM Sans" pitchFamily="34" charset="-122"/>
                <a:cs typeface="DM Sans" pitchFamily="34" charset="-120"/>
              </a:rPr>
              <a:t>Commercial emulsion adhesive</a:t>
            </a:r>
            <a:endParaRPr lang="en-US" sz="1050" dirty="0"/>
          </a:p>
        </p:txBody>
      </p:sp>
      <p:sp>
        <p:nvSpPr>
          <p:cNvPr id="30" name="Text 28"/>
          <p:cNvSpPr/>
          <p:nvPr/>
        </p:nvSpPr>
        <p:spPr>
          <a:xfrm>
            <a:off x="640482" y="3605138"/>
            <a:ext cx="829494" cy="221456"/>
          </a:xfrm>
          <a:prstGeom prst="rect">
            <a:avLst/>
          </a:prstGeom>
          <a:noFill/>
          <a:ln/>
        </p:spPr>
        <p:txBody>
          <a:bodyPr wrap="none" lIns="0" tIns="0" rIns="0" bIns="0" rtlCol="0" anchor="t"/>
          <a:lstStyle/>
          <a:p>
            <a:pPr algn="l" indent="0" marL="0">
              <a:lnSpc>
                <a:spcPct val="132000"/>
              </a:lnSpc>
              <a:buNone/>
            </a:pPr>
            <a:r>
              <a:rPr lang="en-US" sz="1050" dirty="0">
                <a:solidFill>
                  <a:srgbClr val="2C2129"/>
                </a:solidFill>
                <a:latin typeface="DM Sans" pitchFamily="34" charset="0"/>
                <a:ea typeface="DM Sans" pitchFamily="34" charset="-122"/>
                <a:cs typeface="DM Sans" pitchFamily="34" charset="-120"/>
              </a:rPr>
              <a:t>5</a:t>
            </a:r>
            <a:endParaRPr lang="en-US" sz="1050" dirty="0"/>
          </a:p>
        </p:txBody>
      </p:sp>
      <p:sp>
        <p:nvSpPr>
          <p:cNvPr id="31" name="Text 29"/>
          <p:cNvSpPr/>
          <p:nvPr/>
        </p:nvSpPr>
        <p:spPr>
          <a:xfrm>
            <a:off x="1291828" y="3605138"/>
            <a:ext cx="3597846" cy="221456"/>
          </a:xfrm>
          <a:prstGeom prst="rect">
            <a:avLst/>
          </a:prstGeom>
          <a:noFill/>
          <a:ln/>
        </p:spPr>
        <p:txBody>
          <a:bodyPr wrap="none" lIns="0" tIns="0" rIns="0" bIns="0" rtlCol="0" anchor="t"/>
          <a:lstStyle/>
          <a:p>
            <a:pPr algn="l" indent="0" marL="0">
              <a:lnSpc>
                <a:spcPct val="132000"/>
              </a:lnSpc>
              <a:buNone/>
            </a:pPr>
            <a:r>
              <a:rPr lang="en-US" sz="1050" dirty="0">
                <a:solidFill>
                  <a:srgbClr val="2C2129"/>
                </a:solidFill>
                <a:latin typeface="DM Sans" pitchFamily="34" charset="0"/>
                <a:ea typeface="DM Sans" pitchFamily="34" charset="-122"/>
                <a:cs typeface="DM Sans" pitchFamily="34" charset="-120"/>
              </a:rPr>
              <a:t>PVAc + 2% nano (SiO₂ &amp; ZnO)</a:t>
            </a:r>
            <a:endParaRPr lang="en-US" sz="1050" dirty="0"/>
          </a:p>
        </p:txBody>
      </p:sp>
      <p:sp>
        <p:nvSpPr>
          <p:cNvPr id="32" name="Text 30"/>
          <p:cNvSpPr/>
          <p:nvPr/>
        </p:nvSpPr>
        <p:spPr>
          <a:xfrm>
            <a:off x="4711526" y="3605138"/>
            <a:ext cx="4249266" cy="221456"/>
          </a:xfrm>
          <a:prstGeom prst="rect">
            <a:avLst/>
          </a:prstGeom>
          <a:noFill/>
          <a:ln/>
        </p:spPr>
        <p:txBody>
          <a:bodyPr wrap="none" lIns="0" tIns="0" rIns="0" bIns="0" rtlCol="0" anchor="t"/>
          <a:lstStyle/>
          <a:p>
            <a:pPr algn="l" indent="0" marL="0">
              <a:lnSpc>
                <a:spcPct val="132000"/>
              </a:lnSpc>
              <a:buNone/>
            </a:pPr>
            <a:r>
              <a:rPr lang="en-US" sz="1050" dirty="0">
                <a:solidFill>
                  <a:srgbClr val="2C2129"/>
                </a:solidFill>
                <a:latin typeface="DM Sans" pitchFamily="34" charset="0"/>
                <a:ea typeface="DM Sans" pitchFamily="34" charset="-122"/>
                <a:cs typeface="DM Sans" pitchFamily="34" charset="-120"/>
              </a:rPr>
              <a:t>Nano-reinforced PVAc</a:t>
            </a:r>
            <a:endParaRPr lang="en-US" sz="1050" dirty="0"/>
          </a:p>
        </p:txBody>
      </p:sp>
      <p:sp>
        <p:nvSpPr>
          <p:cNvPr id="33" name="Text 31"/>
          <p:cNvSpPr/>
          <p:nvPr/>
        </p:nvSpPr>
        <p:spPr>
          <a:xfrm>
            <a:off x="640482" y="4005635"/>
            <a:ext cx="829494" cy="221456"/>
          </a:xfrm>
          <a:prstGeom prst="rect">
            <a:avLst/>
          </a:prstGeom>
          <a:noFill/>
          <a:ln/>
        </p:spPr>
        <p:txBody>
          <a:bodyPr wrap="none" lIns="0" tIns="0" rIns="0" bIns="0" rtlCol="0" anchor="t"/>
          <a:lstStyle/>
          <a:p>
            <a:pPr algn="l" indent="0" marL="0">
              <a:lnSpc>
                <a:spcPct val="132000"/>
              </a:lnSpc>
              <a:buNone/>
            </a:pPr>
            <a:r>
              <a:rPr lang="en-US" sz="1050" dirty="0">
                <a:solidFill>
                  <a:srgbClr val="2C2129"/>
                </a:solidFill>
                <a:latin typeface="DM Sans" pitchFamily="34" charset="0"/>
                <a:ea typeface="DM Sans" pitchFamily="34" charset="-122"/>
                <a:cs typeface="DM Sans" pitchFamily="34" charset="-120"/>
              </a:rPr>
              <a:t>6</a:t>
            </a:r>
            <a:endParaRPr lang="en-US" sz="1050" dirty="0"/>
          </a:p>
        </p:txBody>
      </p:sp>
      <p:sp>
        <p:nvSpPr>
          <p:cNvPr id="34" name="Text 32"/>
          <p:cNvSpPr/>
          <p:nvPr/>
        </p:nvSpPr>
        <p:spPr>
          <a:xfrm>
            <a:off x="1291828" y="4005635"/>
            <a:ext cx="3597846" cy="221456"/>
          </a:xfrm>
          <a:prstGeom prst="rect">
            <a:avLst/>
          </a:prstGeom>
          <a:noFill/>
          <a:ln/>
        </p:spPr>
        <p:txBody>
          <a:bodyPr wrap="none" lIns="0" tIns="0" rIns="0" bIns="0" rtlCol="0" anchor="t"/>
          <a:lstStyle/>
          <a:p>
            <a:pPr algn="l" indent="0" marL="0">
              <a:lnSpc>
                <a:spcPct val="132000"/>
              </a:lnSpc>
              <a:buNone/>
            </a:pPr>
            <a:r>
              <a:rPr lang="en-US" sz="1050" dirty="0">
                <a:solidFill>
                  <a:srgbClr val="2C2129"/>
                </a:solidFill>
                <a:latin typeface="DM Sans" pitchFamily="34" charset="0"/>
                <a:ea typeface="DM Sans" pitchFamily="34" charset="-122"/>
                <a:cs typeface="DM Sans" pitchFamily="34" charset="-120"/>
              </a:rPr>
              <a:t>PVAc + 5% nano (SiO₂ &amp; ZnO)</a:t>
            </a:r>
            <a:endParaRPr lang="en-US" sz="1050" dirty="0"/>
          </a:p>
        </p:txBody>
      </p:sp>
      <p:sp>
        <p:nvSpPr>
          <p:cNvPr id="35" name="Text 33"/>
          <p:cNvSpPr/>
          <p:nvPr/>
        </p:nvSpPr>
        <p:spPr>
          <a:xfrm>
            <a:off x="4711526" y="4005635"/>
            <a:ext cx="4249266" cy="221456"/>
          </a:xfrm>
          <a:prstGeom prst="rect">
            <a:avLst/>
          </a:prstGeom>
          <a:noFill/>
          <a:ln/>
        </p:spPr>
        <p:txBody>
          <a:bodyPr wrap="none" lIns="0" tIns="0" rIns="0" bIns="0" rtlCol="0" anchor="t"/>
          <a:lstStyle/>
          <a:p>
            <a:pPr algn="l" indent="0" marL="0">
              <a:lnSpc>
                <a:spcPct val="132000"/>
              </a:lnSpc>
              <a:buNone/>
            </a:pPr>
            <a:r>
              <a:rPr lang="en-US" sz="1050" dirty="0">
                <a:solidFill>
                  <a:srgbClr val="2C2129"/>
                </a:solidFill>
                <a:latin typeface="DM Sans" pitchFamily="34" charset="0"/>
                <a:ea typeface="DM Sans" pitchFamily="34" charset="-122"/>
                <a:cs typeface="DM Sans" pitchFamily="34" charset="-120"/>
              </a:rPr>
              <a:t>Highest nano-loading in PVAc</a:t>
            </a:r>
            <a:endParaRPr lang="en-US" sz="1050" dirty="0"/>
          </a:p>
        </p:txBody>
      </p:sp>
      <p:sp>
        <p:nvSpPr>
          <p:cNvPr id="36" name="Text 34"/>
          <p:cNvSpPr/>
          <p:nvPr/>
        </p:nvSpPr>
        <p:spPr>
          <a:xfrm>
            <a:off x="640482" y="4406131"/>
            <a:ext cx="829494" cy="221456"/>
          </a:xfrm>
          <a:prstGeom prst="rect">
            <a:avLst/>
          </a:prstGeom>
          <a:noFill/>
          <a:ln/>
        </p:spPr>
        <p:txBody>
          <a:bodyPr wrap="none" lIns="0" tIns="0" rIns="0" bIns="0" rtlCol="0" anchor="t"/>
          <a:lstStyle/>
          <a:p>
            <a:pPr algn="l" indent="0" marL="0">
              <a:lnSpc>
                <a:spcPct val="132000"/>
              </a:lnSpc>
              <a:buNone/>
            </a:pPr>
            <a:r>
              <a:rPr lang="en-US" sz="1050" dirty="0">
                <a:solidFill>
                  <a:srgbClr val="2C2129"/>
                </a:solidFill>
                <a:latin typeface="DM Sans" pitchFamily="34" charset="0"/>
                <a:ea typeface="DM Sans" pitchFamily="34" charset="-122"/>
                <a:cs typeface="DM Sans" pitchFamily="34" charset="-120"/>
              </a:rPr>
              <a:t>7</a:t>
            </a:r>
            <a:endParaRPr lang="en-US" sz="1050" dirty="0"/>
          </a:p>
        </p:txBody>
      </p:sp>
      <p:sp>
        <p:nvSpPr>
          <p:cNvPr id="37" name="Text 35"/>
          <p:cNvSpPr/>
          <p:nvPr/>
        </p:nvSpPr>
        <p:spPr>
          <a:xfrm>
            <a:off x="1291828" y="4406131"/>
            <a:ext cx="3597846" cy="221456"/>
          </a:xfrm>
          <a:prstGeom prst="rect">
            <a:avLst/>
          </a:prstGeom>
          <a:noFill/>
          <a:ln/>
        </p:spPr>
        <p:txBody>
          <a:bodyPr wrap="none" lIns="0" tIns="0" rIns="0" bIns="0" rtlCol="0" anchor="t"/>
          <a:lstStyle/>
          <a:p>
            <a:pPr algn="l" indent="0" marL="0">
              <a:lnSpc>
                <a:spcPct val="132000"/>
              </a:lnSpc>
              <a:buNone/>
            </a:pPr>
            <a:r>
              <a:rPr lang="en-US" sz="1050" dirty="0">
                <a:solidFill>
                  <a:srgbClr val="2C2129"/>
                </a:solidFill>
                <a:latin typeface="DM Sans" pitchFamily="34" charset="0"/>
                <a:ea typeface="DM Sans" pitchFamily="34" charset="-122"/>
                <a:cs typeface="DM Sans" pitchFamily="34" charset="-120"/>
              </a:rPr>
              <a:t>Paraloid B-72 (50% in acetone)</a:t>
            </a:r>
            <a:endParaRPr lang="en-US" sz="1050" dirty="0"/>
          </a:p>
        </p:txBody>
      </p:sp>
      <p:sp>
        <p:nvSpPr>
          <p:cNvPr id="38" name="Text 36"/>
          <p:cNvSpPr/>
          <p:nvPr/>
        </p:nvSpPr>
        <p:spPr>
          <a:xfrm>
            <a:off x="4711526" y="4406131"/>
            <a:ext cx="4249266" cy="221456"/>
          </a:xfrm>
          <a:prstGeom prst="rect">
            <a:avLst/>
          </a:prstGeom>
          <a:noFill/>
          <a:ln/>
        </p:spPr>
        <p:txBody>
          <a:bodyPr wrap="none" lIns="0" tIns="0" rIns="0" bIns="0" rtlCol="0" anchor="t"/>
          <a:lstStyle/>
          <a:p>
            <a:pPr algn="l" indent="0" marL="0">
              <a:lnSpc>
                <a:spcPct val="132000"/>
              </a:lnSpc>
              <a:buNone/>
            </a:pPr>
            <a:r>
              <a:rPr lang="en-US" sz="1050" dirty="0">
                <a:solidFill>
                  <a:srgbClr val="2C2129"/>
                </a:solidFill>
                <a:latin typeface="DM Sans" pitchFamily="34" charset="0"/>
                <a:ea typeface="DM Sans" pitchFamily="34" charset="-122"/>
                <a:cs typeface="DM Sans" pitchFamily="34" charset="-120"/>
              </a:rPr>
              <a:t>Reversible isolation primer layer</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96119" y="397446"/>
            <a:ext cx="8151763" cy="276895"/>
          </a:xfrm>
          <a:prstGeom prst="rect">
            <a:avLst/>
          </a:prstGeom>
          <a:noFill/>
          <a:ln/>
        </p:spPr>
        <p:txBody>
          <a:bodyPr wrap="none" lIns="0" tIns="0" rIns="0" bIns="0" rtlCol="0" anchor="t"/>
          <a:lstStyle/>
          <a:p>
            <a:pPr algn="l" indent="0" marL="0">
              <a:lnSpc>
                <a:spcPct val="104000"/>
              </a:lnSpc>
              <a:buNone/>
            </a:pPr>
            <a:r>
              <a:rPr lang="en-US" sz="1700" dirty="0">
                <a:solidFill>
                  <a:srgbClr val="29228D"/>
                </a:solidFill>
                <a:latin typeface="Libre Baskerville" pitchFamily="34" charset="0"/>
                <a:ea typeface="Libre Baskerville" pitchFamily="34" charset="-122"/>
                <a:cs typeface="Libre Baskerville" pitchFamily="34" charset="-120"/>
              </a:rPr>
              <a:t>Experimental Methodology</a:t>
            </a:r>
            <a:endParaRPr lang="en-US" sz="1700" dirty="0"/>
          </a:p>
        </p:txBody>
      </p:sp>
      <p:pic>
        <p:nvPicPr>
          <p:cNvPr id="3" name="Image 0" descr="preencoded.png">    </p:cNvPr>
          <p:cNvPicPr>
            <a:picLocks noChangeAspect="1"/>
          </p:cNvPicPr>
          <p:nvPr/>
        </p:nvPicPr>
        <p:blipFill>
          <a:blip r:embed="rId1"/>
          <a:stretch>
            <a:fillRect/>
          </a:stretch>
        </p:blipFill>
        <p:spPr>
          <a:xfrm>
            <a:off x="496119" y="785068"/>
            <a:ext cx="8151763" cy="3668241"/>
          </a:xfrm>
          <a:prstGeom prst="rect">
            <a:avLst/>
          </a:prstGeom>
        </p:spPr>
      </p:pic>
      <p:sp>
        <p:nvSpPr>
          <p:cNvPr id="4" name="Text 1"/>
          <p:cNvSpPr/>
          <p:nvPr/>
        </p:nvSpPr>
        <p:spPr>
          <a:xfrm>
            <a:off x="1724067" y="970489"/>
            <a:ext cx="1426538" cy="220447"/>
          </a:xfrm>
          <a:prstGeom prst="rect">
            <a:avLst/>
          </a:prstGeom>
          <a:noFill/>
          <a:ln/>
        </p:spPr>
        <p:txBody>
          <a:bodyPr wrap="none" lIns="0" tIns="0" rIns="0" bIns="0" rtlCol="0" anchor="t"/>
          <a:lstStyle/>
          <a:p>
            <a:pPr algn="ctr" indent="0" marL="0">
              <a:lnSpc>
                <a:spcPct val="104000"/>
              </a:lnSpc>
              <a:buNone/>
            </a:pPr>
            <a:r>
              <a:rPr lang="en-US" sz="1350" dirty="0">
                <a:solidFill>
                  <a:srgbClr val="2C2129"/>
                </a:solidFill>
                <a:latin typeface="Libre Baskerville" pitchFamily="34" charset="0"/>
                <a:ea typeface="Libre Baskerville" pitchFamily="34" charset="-122"/>
                <a:cs typeface="Libre Baskerville" pitchFamily="34" charset="-120"/>
              </a:rPr>
              <a:t>Stone prep</a:t>
            </a:r>
            <a:endParaRPr lang="en-US" sz="1350" dirty="0"/>
          </a:p>
        </p:txBody>
      </p:sp>
      <p:sp>
        <p:nvSpPr>
          <p:cNvPr id="5" name="Text 2"/>
          <p:cNvSpPr/>
          <p:nvPr/>
        </p:nvSpPr>
        <p:spPr>
          <a:xfrm>
            <a:off x="1724067" y="1253641"/>
            <a:ext cx="1426538" cy="286581"/>
          </a:xfrm>
          <a:prstGeom prst="rect">
            <a:avLst/>
          </a:prstGeom>
          <a:noFill/>
          <a:ln/>
        </p:spPr>
        <p:txBody>
          <a:bodyPr wrap="square" lIns="0" tIns="0" rIns="0" bIns="0" rtlCol="0" anchor="t">
            <a:normAutofit/>
          </a:bodyPr>
          <a:lstStyle/>
          <a:p>
            <a:pPr algn="ctr" indent="0" marL="0">
              <a:lnSpc>
                <a:spcPct val="85000"/>
              </a:lnSpc>
              <a:buNone/>
            </a:pPr>
            <a:r>
              <a:rPr lang="en-US" sz="1100" dirty="0">
                <a:solidFill>
                  <a:srgbClr val="2C2129"/>
                </a:solidFill>
                <a:latin typeface="DM Sans" pitchFamily="34" charset="0"/>
                <a:ea typeface="DM Sans" pitchFamily="34" charset="-122"/>
                <a:cs typeface="DM Sans" pitchFamily="34" charset="-120"/>
              </a:rPr>
              <a:t>Clean, wash, oven-dry at 100°C</a:t>
            </a:r>
            <a:endParaRPr lang="en-US" sz="1100" dirty="0"/>
          </a:p>
        </p:txBody>
      </p:sp>
      <p:sp>
        <p:nvSpPr>
          <p:cNvPr id="6" name="Text 3"/>
          <p:cNvSpPr/>
          <p:nvPr/>
        </p:nvSpPr>
        <p:spPr>
          <a:xfrm>
            <a:off x="3134929" y="3611446"/>
            <a:ext cx="1434376" cy="440895"/>
          </a:xfrm>
          <a:prstGeom prst="rect">
            <a:avLst/>
          </a:prstGeom>
          <a:noFill/>
          <a:ln/>
        </p:spPr>
        <p:txBody>
          <a:bodyPr wrap="square" lIns="0" tIns="0" rIns="0" bIns="0" rtlCol="0" anchor="t">
            <a:normAutofit/>
          </a:bodyPr>
          <a:lstStyle/>
          <a:p>
            <a:pPr algn="ctr" indent="0" marL="0">
              <a:lnSpc>
                <a:spcPct val="104000"/>
              </a:lnSpc>
              <a:buNone/>
            </a:pPr>
            <a:r>
              <a:rPr lang="en-US" sz="1350" dirty="0">
                <a:solidFill>
                  <a:srgbClr val="2C2129"/>
                </a:solidFill>
                <a:latin typeface="Libre Baskerville" pitchFamily="34" charset="0"/>
                <a:ea typeface="Libre Baskerville" pitchFamily="34" charset="-122"/>
                <a:cs typeface="Libre Baskerville" pitchFamily="34" charset="-120"/>
              </a:rPr>
              <a:t>Paraloid primer</a:t>
            </a:r>
            <a:endParaRPr lang="en-US" sz="1350" dirty="0"/>
          </a:p>
        </p:txBody>
      </p:sp>
      <p:sp>
        <p:nvSpPr>
          <p:cNvPr id="7" name="Text 4"/>
          <p:cNvSpPr/>
          <p:nvPr/>
        </p:nvSpPr>
        <p:spPr>
          <a:xfrm>
            <a:off x="3134929" y="4115046"/>
            <a:ext cx="1434376" cy="286581"/>
          </a:xfrm>
          <a:prstGeom prst="rect">
            <a:avLst/>
          </a:prstGeom>
          <a:noFill/>
          <a:ln/>
        </p:spPr>
        <p:txBody>
          <a:bodyPr wrap="square" lIns="0" tIns="0" rIns="0" bIns="0" rtlCol="0" anchor="t">
            <a:normAutofit/>
          </a:bodyPr>
          <a:lstStyle/>
          <a:p>
            <a:pPr algn="ctr" indent="0" marL="0">
              <a:lnSpc>
                <a:spcPct val="85000"/>
              </a:lnSpc>
              <a:buNone/>
            </a:pPr>
            <a:r>
              <a:rPr lang="en-US" sz="1100" dirty="0">
                <a:solidFill>
                  <a:srgbClr val="2C2129"/>
                </a:solidFill>
                <a:latin typeface="DM Sans" pitchFamily="34" charset="0"/>
                <a:ea typeface="DM Sans" pitchFamily="34" charset="-122"/>
                <a:cs typeface="DM Sans" pitchFamily="34" charset="-120"/>
              </a:rPr>
              <a:t>2–3 mm layer, dry 3–5 min</a:t>
            </a:r>
            <a:endParaRPr lang="en-US" sz="1100" dirty="0"/>
          </a:p>
        </p:txBody>
      </p:sp>
      <p:sp>
        <p:nvSpPr>
          <p:cNvPr id="8" name="Text 5"/>
          <p:cNvSpPr/>
          <p:nvPr/>
        </p:nvSpPr>
        <p:spPr>
          <a:xfrm>
            <a:off x="4530115" y="943056"/>
            <a:ext cx="1426538" cy="220447"/>
          </a:xfrm>
          <a:prstGeom prst="rect">
            <a:avLst/>
          </a:prstGeom>
          <a:noFill/>
          <a:ln/>
        </p:spPr>
        <p:txBody>
          <a:bodyPr wrap="none" lIns="0" tIns="0" rIns="0" bIns="0" rtlCol="0" anchor="t"/>
          <a:lstStyle/>
          <a:p>
            <a:pPr algn="ctr" indent="0" marL="0">
              <a:lnSpc>
                <a:spcPct val="104000"/>
              </a:lnSpc>
              <a:buNone/>
            </a:pPr>
            <a:r>
              <a:rPr lang="en-US" sz="1350" dirty="0">
                <a:solidFill>
                  <a:srgbClr val="2C2129"/>
                </a:solidFill>
                <a:latin typeface="Libre Baskerville" pitchFamily="34" charset="0"/>
                <a:ea typeface="Libre Baskerville" pitchFamily="34" charset="-122"/>
                <a:cs typeface="Libre Baskerville" pitchFamily="34" charset="-120"/>
              </a:rPr>
              <a:t>Nano-adhesive</a:t>
            </a:r>
            <a:endParaRPr lang="en-US" sz="1350" dirty="0"/>
          </a:p>
        </p:txBody>
      </p:sp>
      <p:sp>
        <p:nvSpPr>
          <p:cNvPr id="9" name="Text 6"/>
          <p:cNvSpPr/>
          <p:nvPr/>
        </p:nvSpPr>
        <p:spPr>
          <a:xfrm>
            <a:off x="4530115" y="1226208"/>
            <a:ext cx="1426538" cy="286581"/>
          </a:xfrm>
          <a:prstGeom prst="rect">
            <a:avLst/>
          </a:prstGeom>
          <a:noFill/>
          <a:ln/>
        </p:spPr>
        <p:txBody>
          <a:bodyPr wrap="square" lIns="0" tIns="0" rIns="0" bIns="0" rtlCol="0" anchor="t">
            <a:normAutofit/>
          </a:bodyPr>
          <a:lstStyle/>
          <a:p>
            <a:pPr algn="ctr" indent="0" marL="0">
              <a:lnSpc>
                <a:spcPct val="85000"/>
              </a:lnSpc>
              <a:buNone/>
            </a:pPr>
            <a:r>
              <a:rPr lang="en-US" sz="1100" dirty="0">
                <a:solidFill>
                  <a:srgbClr val="2C2129"/>
                </a:solidFill>
                <a:latin typeface="DM Sans" pitchFamily="34" charset="0"/>
                <a:ea typeface="DM Sans" pitchFamily="34" charset="-122"/>
                <a:cs typeface="DM Sans" pitchFamily="34" charset="-120"/>
              </a:rPr>
              <a:t>Spread 2–3 mm on 75×75 mm joint</a:t>
            </a:r>
            <a:endParaRPr lang="en-US" sz="1100" dirty="0"/>
          </a:p>
        </p:txBody>
      </p:sp>
      <p:sp>
        <p:nvSpPr>
          <p:cNvPr id="10" name="Text 7"/>
          <p:cNvSpPr/>
          <p:nvPr/>
        </p:nvSpPr>
        <p:spPr>
          <a:xfrm>
            <a:off x="5940977" y="3721670"/>
            <a:ext cx="1426539" cy="220447"/>
          </a:xfrm>
          <a:prstGeom prst="rect">
            <a:avLst/>
          </a:prstGeom>
          <a:noFill/>
          <a:ln/>
        </p:spPr>
        <p:txBody>
          <a:bodyPr wrap="none" lIns="0" tIns="0" rIns="0" bIns="0" rtlCol="0" anchor="t"/>
          <a:lstStyle/>
          <a:p>
            <a:pPr algn="ctr" indent="0" marL="0">
              <a:lnSpc>
                <a:spcPct val="104000"/>
              </a:lnSpc>
              <a:buNone/>
            </a:pPr>
            <a:r>
              <a:rPr lang="en-US" sz="1350" dirty="0">
                <a:solidFill>
                  <a:srgbClr val="2C2129"/>
                </a:solidFill>
                <a:latin typeface="Libre Baskerville" pitchFamily="34" charset="0"/>
                <a:ea typeface="Libre Baskerville" pitchFamily="34" charset="-122"/>
                <a:cs typeface="Libre Baskerville" pitchFamily="34" charset="-120"/>
              </a:rPr>
              <a:t>Cure &amp; test</a:t>
            </a:r>
            <a:endParaRPr lang="en-US" sz="1350" dirty="0"/>
          </a:p>
        </p:txBody>
      </p:sp>
      <p:sp>
        <p:nvSpPr>
          <p:cNvPr id="11" name="Text 8"/>
          <p:cNvSpPr/>
          <p:nvPr/>
        </p:nvSpPr>
        <p:spPr>
          <a:xfrm>
            <a:off x="5940977" y="4004822"/>
            <a:ext cx="1426539" cy="286581"/>
          </a:xfrm>
          <a:prstGeom prst="rect">
            <a:avLst/>
          </a:prstGeom>
          <a:noFill/>
          <a:ln/>
        </p:spPr>
        <p:txBody>
          <a:bodyPr wrap="square" lIns="0" tIns="0" rIns="0" bIns="0" rtlCol="0" anchor="t">
            <a:normAutofit/>
          </a:bodyPr>
          <a:lstStyle/>
          <a:p>
            <a:pPr algn="ctr" indent="0" marL="0">
              <a:lnSpc>
                <a:spcPct val="85000"/>
              </a:lnSpc>
              <a:buNone/>
            </a:pPr>
            <a:r>
              <a:rPr lang="en-US" sz="1100" dirty="0">
                <a:solidFill>
                  <a:srgbClr val="2C2129"/>
                </a:solidFill>
                <a:latin typeface="DM Sans" pitchFamily="34" charset="0"/>
                <a:ea typeface="DM Sans" pitchFamily="34" charset="-122"/>
                <a:cs typeface="DM Sans" pitchFamily="34" charset="-120"/>
              </a:rPr>
              <a:t>Epoxy 7 days, PVAc 3 days, test</a:t>
            </a:r>
            <a:endParaRPr lang="en-US" sz="1100" dirty="0"/>
          </a:p>
        </p:txBody>
      </p:sp>
      <p:sp>
        <p:nvSpPr>
          <p:cNvPr id="12" name="Text 9"/>
          <p:cNvSpPr/>
          <p:nvPr/>
        </p:nvSpPr>
        <p:spPr>
          <a:xfrm>
            <a:off x="496119" y="4515594"/>
            <a:ext cx="8151763" cy="230386"/>
          </a:xfrm>
          <a:prstGeom prst="rect">
            <a:avLst/>
          </a:prstGeom>
          <a:noFill/>
          <a:ln/>
        </p:spPr>
        <p:txBody>
          <a:bodyPr wrap="square" lIns="0" tIns="0" rIns="0" bIns="0" rtlCol="0" anchor="t">
            <a:normAutofit/>
          </a:bodyPr>
          <a:lstStyle/>
          <a:p>
            <a:pPr algn="l" indent="0" marL="0">
              <a:lnSpc>
                <a:spcPct val="108000"/>
              </a:lnSpc>
              <a:buNone/>
            </a:pPr>
            <a:r>
              <a:rPr lang="en-US" sz="650" dirty="0">
                <a:solidFill>
                  <a:srgbClr val="2C2129"/>
                </a:solidFill>
                <a:latin typeface="DM Sans" pitchFamily="34" charset="0"/>
                <a:ea typeface="DM Sans" pitchFamily="34" charset="-122"/>
                <a:cs typeface="DM Sans" pitchFamily="34" charset="-120"/>
              </a:rPr>
              <a:t>Limestone blocks were cut to standard dimensions for each test type: 75×75 mm² for bond/shear, 10×2×2 cm for tensile/elongation, and 12×12 cm for slip resistance. Weathering tests included salt crystallization (Na₂SO₄) and 20-cycle water immersion.</a:t>
            </a:r>
            <a:endParaRPr lang="en-US" sz="6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96119" y="679772"/>
            <a:ext cx="8151763" cy="442987"/>
          </a:xfrm>
          <a:prstGeom prst="rect">
            <a:avLst/>
          </a:prstGeom>
          <a:noFill/>
          <a:ln/>
        </p:spPr>
        <p:txBody>
          <a:bodyPr wrap="none" lIns="0" tIns="0" rIns="0" bIns="0" rtlCol="0" anchor="t"/>
          <a:lstStyle/>
          <a:p>
            <a:pPr algn="l" indent="0" marL="0">
              <a:lnSpc>
                <a:spcPct val="104000"/>
              </a:lnSpc>
              <a:buNone/>
            </a:pPr>
            <a:r>
              <a:rPr lang="en-US" sz="2750" dirty="0">
                <a:solidFill>
                  <a:srgbClr val="29228D"/>
                </a:solidFill>
                <a:latin typeface="Libre Baskerville" pitchFamily="34" charset="0"/>
                <a:ea typeface="Libre Baskerville" pitchFamily="34" charset="-122"/>
                <a:cs typeface="Libre Baskerville" pitchFamily="34" charset="-120"/>
              </a:rPr>
              <a:t>Bond Strength Results</a:t>
            </a:r>
            <a:endParaRPr lang="en-US" sz="2750" dirty="0"/>
          </a:p>
        </p:txBody>
      </p:sp>
      <p:pic>
        <p:nvPicPr>
          <p:cNvPr id="3" name="Image 0" descr="preencoded.png">    </p:cNvPr>
          <p:cNvPicPr>
            <a:picLocks noChangeAspect="1"/>
          </p:cNvPicPr>
          <p:nvPr/>
        </p:nvPicPr>
        <p:blipFill>
          <a:blip r:embed="rId1"/>
          <a:stretch>
            <a:fillRect/>
          </a:stretch>
        </p:blipFill>
        <p:spPr>
          <a:xfrm>
            <a:off x="496119" y="1494830"/>
            <a:ext cx="3902943" cy="2809354"/>
          </a:xfrm>
          <a:prstGeom prst="rect">
            <a:avLst/>
          </a:prstGeom>
        </p:spPr>
      </p:pic>
      <p:sp>
        <p:nvSpPr>
          <p:cNvPr id="4" name="Text 1"/>
          <p:cNvSpPr/>
          <p:nvPr/>
        </p:nvSpPr>
        <p:spPr>
          <a:xfrm>
            <a:off x="4749701" y="1477119"/>
            <a:ext cx="3902943" cy="221456"/>
          </a:xfrm>
          <a:prstGeom prst="rect">
            <a:avLst/>
          </a:prstGeom>
          <a:noFill/>
          <a:ln/>
        </p:spPr>
        <p:txBody>
          <a:bodyPr wrap="none" lIns="0" tIns="0" rIns="0" bIns="0" rtlCol="0" anchor="t"/>
          <a:lstStyle/>
          <a:p>
            <a:pPr algn="l" indent="0" marL="0">
              <a:lnSpc>
                <a:spcPct val="104000"/>
              </a:lnSpc>
              <a:buNone/>
            </a:pPr>
            <a:r>
              <a:rPr lang="en-US" sz="1350" dirty="0">
                <a:solidFill>
                  <a:srgbClr val="29228D"/>
                </a:solidFill>
                <a:latin typeface="Libre Baskerville" pitchFamily="34" charset="0"/>
                <a:ea typeface="Libre Baskerville" pitchFamily="34" charset="-122"/>
                <a:cs typeface="Libre Baskerville" pitchFamily="34" charset="-120"/>
              </a:rPr>
              <a:t>Key Findings</a:t>
            </a:r>
            <a:endParaRPr lang="en-US" sz="1350" dirty="0"/>
          </a:p>
        </p:txBody>
      </p:sp>
      <p:sp>
        <p:nvSpPr>
          <p:cNvPr id="5" name="Text 2"/>
          <p:cNvSpPr/>
          <p:nvPr/>
        </p:nvSpPr>
        <p:spPr>
          <a:xfrm>
            <a:off x="4749701" y="1840334"/>
            <a:ext cx="3902943" cy="1488430"/>
          </a:xfrm>
          <a:prstGeom prst="rect">
            <a:avLst/>
          </a:prstGeom>
          <a:noFill/>
          <a:ln/>
        </p:spPr>
        <p:txBody>
          <a:bodyPr wrap="square" lIns="0" tIns="0" rIns="0" bIns="0" rtlCol="0" anchor="t">
            <a:normAutofit/>
          </a:bodyPr>
          <a:lstStyle/>
          <a:p>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Adding 5% (SiO₂ + ZnO) to epoxy raised bond strength from </a:t>
            </a:r>
            <a:pPr algn="l" indent="0" marL="0">
              <a:lnSpc>
                <a:spcPct val="133000"/>
              </a:lnSpc>
              <a:buNone/>
            </a:pPr>
            <a:r>
              <a:rPr lang="en-US" sz="1100" dirty="0">
                <a:solidFill>
                  <a:srgbClr val="97B8FF"/>
                </a:solidFill>
                <a:latin typeface="DM Sans" pitchFamily="34" charset="0"/>
                <a:ea typeface="DM Sans" pitchFamily="34" charset="-122"/>
                <a:cs typeface="DM Sans" pitchFamily="34" charset="-120"/>
              </a:rPr>
              <a:t>30.481 → 45.519 N/mm²</a:t>
            </a:r>
            <a:pPr algn="l" indent="0" marL="0">
              <a:lnSpc>
                <a:spcPct val="133000"/>
              </a:lnSpc>
              <a:spcAft>
                <a:spcPts val="1000"/>
              </a:spcAft>
              <a:buNone/>
            </a:pPr>
            <a:r>
              <a:rPr lang="en-US" sz="1100" dirty="0">
                <a:solidFill>
                  <a:srgbClr val="2C2129"/>
                </a:solidFill>
                <a:latin typeface="DM Sans" pitchFamily="34" charset="0"/>
                <a:ea typeface="DM Sans" pitchFamily="34" charset="-122"/>
                <a:cs typeface="DM Sans" pitchFamily="34" charset="-120"/>
              </a:rPr>
              <a:t>. The synergistic nano-network distributes compressive loads over a larger area.</a:t>
            </a:r>
            <a:endParaRPr lang="en-US" sz="1100" dirty="0"/>
          </a:p>
          <a:p>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SiO₂ provides structural rigidity; ZnO adds chemical adhesion and environmental protection. PVAc values (10–25 N/mm²) are suitable for small stone fragments.</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96119" y="679772"/>
            <a:ext cx="8151763" cy="442987"/>
          </a:xfrm>
          <a:prstGeom prst="rect">
            <a:avLst/>
          </a:prstGeom>
          <a:noFill/>
          <a:ln/>
        </p:spPr>
        <p:txBody>
          <a:bodyPr wrap="none" lIns="0" tIns="0" rIns="0" bIns="0" rtlCol="0" anchor="t"/>
          <a:lstStyle/>
          <a:p>
            <a:pPr algn="l" indent="0" marL="0">
              <a:lnSpc>
                <a:spcPct val="104000"/>
              </a:lnSpc>
              <a:buNone/>
            </a:pPr>
            <a:r>
              <a:rPr lang="en-US" sz="2750" dirty="0">
                <a:solidFill>
                  <a:srgbClr val="29228D"/>
                </a:solidFill>
                <a:latin typeface="Libre Baskerville" pitchFamily="34" charset="0"/>
                <a:ea typeface="Libre Baskerville" pitchFamily="34" charset="-122"/>
                <a:cs typeface="Libre Baskerville" pitchFamily="34" charset="-120"/>
              </a:rPr>
              <a:t>Shear Strength Results</a:t>
            </a:r>
            <a:endParaRPr lang="en-US" sz="2750" dirty="0"/>
          </a:p>
        </p:txBody>
      </p:sp>
      <p:pic>
        <p:nvPicPr>
          <p:cNvPr id="3" name="Image 0" descr="preencoded.png">    </p:cNvPr>
          <p:cNvPicPr>
            <a:picLocks noChangeAspect="1"/>
          </p:cNvPicPr>
          <p:nvPr/>
        </p:nvPicPr>
        <p:blipFill>
          <a:blip r:embed="rId1"/>
          <a:stretch>
            <a:fillRect/>
          </a:stretch>
        </p:blipFill>
        <p:spPr>
          <a:xfrm>
            <a:off x="496119" y="1494830"/>
            <a:ext cx="3902943" cy="2809354"/>
          </a:xfrm>
          <a:prstGeom prst="rect">
            <a:avLst/>
          </a:prstGeom>
        </p:spPr>
      </p:pic>
      <p:sp>
        <p:nvSpPr>
          <p:cNvPr id="4" name="Text 1"/>
          <p:cNvSpPr/>
          <p:nvPr/>
        </p:nvSpPr>
        <p:spPr>
          <a:xfrm>
            <a:off x="4749701" y="1477119"/>
            <a:ext cx="3902943" cy="221456"/>
          </a:xfrm>
          <a:prstGeom prst="rect">
            <a:avLst/>
          </a:prstGeom>
          <a:noFill/>
          <a:ln/>
        </p:spPr>
        <p:txBody>
          <a:bodyPr wrap="none" lIns="0" tIns="0" rIns="0" bIns="0" rtlCol="0" anchor="t"/>
          <a:lstStyle/>
          <a:p>
            <a:pPr algn="l" indent="0" marL="0">
              <a:lnSpc>
                <a:spcPct val="104000"/>
              </a:lnSpc>
              <a:buNone/>
            </a:pPr>
            <a:r>
              <a:rPr lang="en-US" sz="1350" dirty="0">
                <a:solidFill>
                  <a:srgbClr val="29228D"/>
                </a:solidFill>
                <a:latin typeface="Libre Baskerville" pitchFamily="34" charset="0"/>
                <a:ea typeface="Libre Baskerville" pitchFamily="34" charset="-122"/>
                <a:cs typeface="Libre Baskerville" pitchFamily="34" charset="-120"/>
              </a:rPr>
              <a:t>Interpretation</a:t>
            </a:r>
            <a:endParaRPr lang="en-US" sz="1350" dirty="0"/>
          </a:p>
        </p:txBody>
      </p:sp>
      <p:sp>
        <p:nvSpPr>
          <p:cNvPr id="5" name="Text 2"/>
          <p:cNvSpPr/>
          <p:nvPr/>
        </p:nvSpPr>
        <p:spPr>
          <a:xfrm>
            <a:off x="4749701" y="1840334"/>
            <a:ext cx="3902943" cy="1715244"/>
          </a:xfrm>
          <a:prstGeom prst="rect">
            <a:avLst/>
          </a:prstGeom>
          <a:noFill/>
          <a:ln/>
        </p:spPr>
        <p:txBody>
          <a:bodyPr wrap="square" lIns="0" tIns="0" rIns="0" bIns="0" rtlCol="0" anchor="t">
            <a:normAutofit/>
          </a:bodyPr>
          <a:lstStyle/>
          <a:p>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Epoxy + 5% nano achieved the highest shear strength: </a:t>
            </a:r>
            <a:pPr algn="l" indent="0" marL="0">
              <a:lnSpc>
                <a:spcPct val="133000"/>
              </a:lnSpc>
              <a:buNone/>
            </a:pPr>
            <a:r>
              <a:rPr lang="en-US" sz="1100" dirty="0">
                <a:solidFill>
                  <a:srgbClr val="97B8FF"/>
                </a:solidFill>
                <a:latin typeface="DM Sans" pitchFamily="34" charset="0"/>
                <a:ea typeface="DM Sans" pitchFamily="34" charset="-122"/>
                <a:cs typeface="DM Sans" pitchFamily="34" charset="-120"/>
              </a:rPr>
              <a:t>46.94 MPa</a:t>
            </a:r>
            <a:pPr algn="l" indent="0" marL="0">
              <a:lnSpc>
                <a:spcPct val="133000"/>
              </a:lnSpc>
              <a:spcAft>
                <a:spcPts val="1000"/>
              </a:spcAft>
              <a:buNone/>
            </a:pPr>
            <a:r>
              <a:rPr lang="en-US" sz="1100" dirty="0">
                <a:solidFill>
                  <a:srgbClr val="2C2129"/>
                </a:solidFill>
                <a:latin typeface="DM Sans" pitchFamily="34" charset="0"/>
                <a:ea typeface="DM Sans" pitchFamily="34" charset="-122"/>
                <a:cs typeface="DM Sans" pitchFamily="34" charset="-120"/>
              </a:rPr>
              <a:t>. The nano-network inhibits polymer chain slippage, enhances chemical adhesion at the epoxy–stone interface, and fills voids.</a:t>
            </a:r>
            <a:endParaRPr lang="en-US" sz="1100" dirty="0"/>
          </a:p>
          <a:p>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PVAc + 5% nano reached </a:t>
            </a:r>
            <a:pPr algn="l" indent="0" marL="0">
              <a:lnSpc>
                <a:spcPct val="133000"/>
              </a:lnSpc>
              <a:buNone/>
            </a:pPr>
            <a:r>
              <a:rPr lang="en-US" sz="1100" dirty="0">
                <a:solidFill>
                  <a:srgbClr val="97B8FF"/>
                </a:solidFill>
                <a:latin typeface="DM Sans" pitchFamily="34" charset="0"/>
                <a:ea typeface="DM Sans" pitchFamily="34" charset="-122"/>
                <a:cs typeface="DM Sans" pitchFamily="34" charset="-120"/>
              </a:rPr>
              <a:t>35.90 MPa</a:t>
            </a:r>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 — a dramatic improvement over pure PVAc (10.34 MPa), though interaction remains primarily physical.</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96119" y="389855"/>
            <a:ext cx="8151763" cy="221456"/>
          </a:xfrm>
          <a:prstGeom prst="rect">
            <a:avLst/>
          </a:prstGeom>
          <a:noFill/>
          <a:ln/>
        </p:spPr>
        <p:txBody>
          <a:bodyPr wrap="none" lIns="0" tIns="0" rIns="0" bIns="0" rtlCol="0" anchor="t"/>
          <a:lstStyle/>
          <a:p>
            <a:pPr algn="l" indent="0" marL="0">
              <a:lnSpc>
                <a:spcPct val="104000"/>
              </a:lnSpc>
              <a:buNone/>
            </a:pPr>
            <a:r>
              <a:rPr lang="en-US" sz="1350" dirty="0">
                <a:solidFill>
                  <a:srgbClr val="29228D"/>
                </a:solidFill>
                <a:latin typeface="Libre Baskerville" pitchFamily="34" charset="0"/>
                <a:ea typeface="Libre Baskerville" pitchFamily="34" charset="-122"/>
                <a:cs typeface="Libre Baskerville" pitchFamily="34" charset="-120"/>
              </a:rPr>
              <a:t>Tensile &amp; Compressive Strength</a:t>
            </a:r>
            <a:endParaRPr lang="en-US" sz="1350" dirty="0"/>
          </a:p>
        </p:txBody>
      </p:sp>
      <p:pic>
        <p:nvPicPr>
          <p:cNvPr id="3" name="Image 0" descr="preencoded.png">    </p:cNvPr>
          <p:cNvPicPr>
            <a:picLocks noChangeAspect="1"/>
          </p:cNvPicPr>
          <p:nvPr/>
        </p:nvPicPr>
        <p:blipFill>
          <a:blip r:embed="rId1"/>
          <a:stretch>
            <a:fillRect/>
          </a:stretch>
        </p:blipFill>
        <p:spPr>
          <a:xfrm>
            <a:off x="496119" y="682154"/>
            <a:ext cx="8151763" cy="4564931"/>
          </a:xfrm>
          <a:prstGeom prst="rect">
            <a:avLst/>
          </a:prstGeom>
        </p:spPr>
      </p:pic>
      <p:sp>
        <p:nvSpPr>
          <p:cNvPr id="4" name="Text 1"/>
          <p:cNvSpPr/>
          <p:nvPr/>
        </p:nvSpPr>
        <p:spPr>
          <a:xfrm>
            <a:off x="496119" y="5286896"/>
            <a:ext cx="8151763" cy="170111"/>
          </a:xfrm>
          <a:prstGeom prst="rect">
            <a:avLst/>
          </a:prstGeom>
          <a:noFill/>
          <a:ln/>
        </p:spPr>
        <p:txBody>
          <a:bodyPr wrap="square" lIns="0" tIns="0" rIns="0" bIns="0" rtlCol="0" anchor="t">
            <a:normAutofit/>
          </a:bodyPr>
          <a:lstStyle/>
          <a:p>
            <a:pPr algn="l" indent="0" marL="0">
              <a:lnSpc>
                <a:spcPct val="100000"/>
              </a:lnSpc>
              <a:buNone/>
            </a:pPr>
            <a:r>
              <a:rPr lang="en-US" sz="550" dirty="0">
                <a:solidFill>
                  <a:srgbClr val="2C2129"/>
                </a:solidFill>
                <a:latin typeface="DM Sans" pitchFamily="34" charset="0"/>
                <a:ea typeface="DM Sans" pitchFamily="34" charset="-122"/>
                <a:cs typeface="DM Sans" pitchFamily="34" charset="-120"/>
              </a:rPr>
              <a:t>Epoxy + 5% nano achieved tensile strength of </a:t>
            </a:r>
            <a:pPr algn="l" indent="0" marL="0">
              <a:lnSpc>
                <a:spcPct val="100000"/>
              </a:lnSpc>
              <a:buNone/>
            </a:pPr>
            <a:r>
              <a:rPr lang="en-US" sz="550" b="1" dirty="0">
                <a:solidFill>
                  <a:srgbClr val="2C2129"/>
                </a:solidFill>
                <a:latin typeface="DM Sans Bold" pitchFamily="34" charset="0"/>
                <a:ea typeface="DM Sans Bold" pitchFamily="34" charset="-122"/>
                <a:cs typeface="DM Sans Bold" pitchFamily="34" charset="-120"/>
              </a:rPr>
              <a:t>20.4 MPa</a:t>
            </a:r>
            <a:pPr algn="l" indent="0" marL="0">
              <a:lnSpc>
                <a:spcPct val="100000"/>
              </a:lnSpc>
              <a:buNone/>
            </a:pPr>
            <a:r>
              <a:rPr lang="en-US" sz="550" dirty="0">
                <a:solidFill>
                  <a:srgbClr val="2C2129"/>
                </a:solidFill>
                <a:latin typeface="DM Sans" pitchFamily="34" charset="0"/>
                <a:ea typeface="DM Sans" pitchFamily="34" charset="-122"/>
                <a:cs typeface="DM Sans" pitchFamily="34" charset="-120"/>
              </a:rPr>
              <a:t> and compressive strength of </a:t>
            </a:r>
            <a:pPr algn="l" indent="0" marL="0">
              <a:lnSpc>
                <a:spcPct val="100000"/>
              </a:lnSpc>
              <a:buNone/>
            </a:pPr>
            <a:r>
              <a:rPr lang="en-US" sz="550" b="1" dirty="0">
                <a:solidFill>
                  <a:srgbClr val="2C2129"/>
                </a:solidFill>
                <a:latin typeface="DM Sans Bold" pitchFamily="34" charset="0"/>
                <a:ea typeface="DM Sans Bold" pitchFamily="34" charset="-122"/>
                <a:cs typeface="DM Sans Bold" pitchFamily="34" charset="-120"/>
              </a:rPr>
              <a:t>86.20 MPa</a:t>
            </a:r>
            <a:pPr algn="l" indent="0" marL="0">
              <a:lnSpc>
                <a:spcPct val="100000"/>
              </a:lnSpc>
              <a:buNone/>
            </a:pPr>
            <a:r>
              <a:rPr lang="en-US" sz="550" dirty="0">
                <a:solidFill>
                  <a:srgbClr val="2C2129"/>
                </a:solidFill>
                <a:latin typeface="DM Sans" pitchFamily="34" charset="0"/>
                <a:ea typeface="DM Sans" pitchFamily="34" charset="-122"/>
                <a:cs typeface="DM Sans" pitchFamily="34" charset="-120"/>
              </a:rPr>
              <a:t>. ZnO increases rigidity; SiO₂ increases flexibility. Combined, they form a nano-network that blocks crack propagation. PVAc showed moderate improvement, suitable for small, low-load fragments.</a:t>
            </a:r>
            <a:endParaRPr lang="en-US" sz="5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715000" y="0"/>
            <a:ext cx="3429000" cy="5143500"/>
          </a:xfrm>
          <a:prstGeom prst="rect">
            <a:avLst/>
          </a:prstGeom>
        </p:spPr>
      </p:pic>
      <p:sp>
        <p:nvSpPr>
          <p:cNvPr id="3" name="Text 0"/>
          <p:cNvSpPr/>
          <p:nvPr/>
        </p:nvSpPr>
        <p:spPr>
          <a:xfrm>
            <a:off x="496119" y="541809"/>
            <a:ext cx="4722763" cy="885974"/>
          </a:xfrm>
          <a:prstGeom prst="rect">
            <a:avLst/>
          </a:prstGeom>
          <a:noFill/>
          <a:ln/>
        </p:spPr>
        <p:txBody>
          <a:bodyPr wrap="square" lIns="0" tIns="0" rIns="0" bIns="0" rtlCol="0" anchor="t">
            <a:normAutofit/>
          </a:bodyPr>
          <a:lstStyle/>
          <a:p>
            <a:pPr algn="l" indent="0" marL="0">
              <a:lnSpc>
                <a:spcPct val="104000"/>
              </a:lnSpc>
              <a:buNone/>
            </a:pPr>
            <a:r>
              <a:rPr lang="en-US" sz="2750" dirty="0">
                <a:solidFill>
                  <a:srgbClr val="29228D"/>
                </a:solidFill>
                <a:latin typeface="Libre Baskerville" pitchFamily="34" charset="0"/>
                <a:ea typeface="Libre Baskerville" pitchFamily="34" charset="-122"/>
                <a:cs typeface="Libre Baskerville" pitchFamily="34" charset="-120"/>
              </a:rPr>
              <a:t>Slip Resistance &amp; Physical Properties</a:t>
            </a:r>
            <a:endParaRPr lang="en-US" sz="2750" dirty="0"/>
          </a:p>
        </p:txBody>
      </p:sp>
      <p:sp>
        <p:nvSpPr>
          <p:cNvPr id="4" name="Shape 1"/>
          <p:cNvSpPr/>
          <p:nvPr/>
        </p:nvSpPr>
        <p:spPr>
          <a:xfrm>
            <a:off x="496119" y="1640384"/>
            <a:ext cx="2290465" cy="1747317"/>
          </a:xfrm>
          <a:prstGeom prst="roundRect">
            <a:avLst>
              <a:gd name="adj" fmla="val 327"/>
            </a:avLst>
          </a:prstGeom>
          <a:solidFill>
            <a:srgbClr val="72AFAF"/>
          </a:solidFill>
          <a:ln w="14288">
            <a:solidFill>
              <a:srgbClr val="589595"/>
            </a:solidFill>
            <a:prstDash val="solid"/>
          </a:ln>
        </p:spPr>
      </p:sp>
      <p:sp>
        <p:nvSpPr>
          <p:cNvPr id="5" name="Text 2"/>
          <p:cNvSpPr/>
          <p:nvPr/>
        </p:nvSpPr>
        <p:spPr>
          <a:xfrm>
            <a:off x="652165" y="1796430"/>
            <a:ext cx="1978372" cy="442913"/>
          </a:xfrm>
          <a:prstGeom prst="rect">
            <a:avLst/>
          </a:prstGeom>
          <a:noFill/>
          <a:ln/>
        </p:spPr>
        <p:txBody>
          <a:bodyPr wrap="square" lIns="0" tIns="0" rIns="0" bIns="0" rtlCol="0" anchor="t">
            <a:normAutofit/>
          </a:bodyPr>
          <a:lstStyle/>
          <a:p>
            <a:pPr algn="l" indent="0" marL="0">
              <a:lnSpc>
                <a:spcPct val="104000"/>
              </a:lnSpc>
              <a:buNone/>
            </a:pPr>
            <a:r>
              <a:rPr lang="en-US" sz="1350" dirty="0">
                <a:solidFill>
                  <a:srgbClr val="2C2129"/>
                </a:solidFill>
                <a:latin typeface="Libre Baskerville" pitchFamily="34" charset="0"/>
                <a:ea typeface="Libre Baskerville" pitchFamily="34" charset="-122"/>
                <a:cs typeface="Libre Baskerville" pitchFamily="34" charset="-120"/>
              </a:rPr>
              <a:t>PVAc Nano-Adhesives</a:t>
            </a:r>
            <a:endParaRPr lang="en-US" sz="1350" dirty="0"/>
          </a:p>
        </p:txBody>
      </p:sp>
      <p:sp>
        <p:nvSpPr>
          <p:cNvPr id="6" name="Text 3"/>
          <p:cNvSpPr/>
          <p:nvPr/>
        </p:nvSpPr>
        <p:spPr>
          <a:xfrm>
            <a:off x="652165" y="2324398"/>
            <a:ext cx="1978372" cy="907256"/>
          </a:xfrm>
          <a:prstGeom prst="rect">
            <a:avLst/>
          </a:prstGeom>
          <a:noFill/>
          <a:ln/>
        </p:spPr>
        <p:txBody>
          <a:bodyPr wrap="square" lIns="0" tIns="0" rIns="0" bIns="0" rtlCol="0" anchor="t">
            <a:normAutofit/>
          </a:bodyPr>
          <a:lstStyle/>
          <a:p>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Best slip resistance: stone fixed in </a:t>
            </a:r>
            <a:pPr algn="l" indent="0" marL="0">
              <a:lnSpc>
                <a:spcPct val="133000"/>
              </a:lnSpc>
              <a:buNone/>
            </a:pPr>
            <a:r>
              <a:rPr lang="en-US" sz="1100" dirty="0">
                <a:solidFill>
                  <a:srgbClr val="120336"/>
                </a:solidFill>
                <a:latin typeface="DM Sans" pitchFamily="34" charset="0"/>
                <a:ea typeface="DM Sans" pitchFamily="34" charset="-122"/>
                <a:cs typeface="DM Sans" pitchFamily="34" charset="-120"/>
              </a:rPr>
              <a:t>2–3 minutes</a:t>
            </a:r>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 without support. Suitable for vertical wall installation.</a:t>
            </a:r>
            <a:endParaRPr lang="en-US" sz="1100" dirty="0"/>
          </a:p>
        </p:txBody>
      </p:sp>
      <p:sp>
        <p:nvSpPr>
          <p:cNvPr id="7" name="Shape 4"/>
          <p:cNvSpPr/>
          <p:nvPr/>
        </p:nvSpPr>
        <p:spPr>
          <a:xfrm>
            <a:off x="2928342" y="1640384"/>
            <a:ext cx="2290539" cy="1747317"/>
          </a:xfrm>
          <a:prstGeom prst="roundRect">
            <a:avLst>
              <a:gd name="adj" fmla="val 327"/>
            </a:avLst>
          </a:prstGeom>
          <a:solidFill>
            <a:srgbClr val="72AFAF"/>
          </a:solidFill>
          <a:ln w="14288">
            <a:solidFill>
              <a:srgbClr val="589595"/>
            </a:solidFill>
            <a:prstDash val="solid"/>
          </a:ln>
        </p:spPr>
      </p:sp>
      <p:sp>
        <p:nvSpPr>
          <p:cNvPr id="8" name="Text 5"/>
          <p:cNvSpPr/>
          <p:nvPr/>
        </p:nvSpPr>
        <p:spPr>
          <a:xfrm>
            <a:off x="3084388" y="1796430"/>
            <a:ext cx="1978447" cy="221456"/>
          </a:xfrm>
          <a:prstGeom prst="rect">
            <a:avLst/>
          </a:prstGeom>
          <a:noFill/>
          <a:ln/>
        </p:spPr>
        <p:txBody>
          <a:bodyPr wrap="none" lIns="0" tIns="0" rIns="0" bIns="0" rtlCol="0" anchor="t"/>
          <a:lstStyle/>
          <a:p>
            <a:pPr algn="l" indent="0" marL="0">
              <a:lnSpc>
                <a:spcPct val="104000"/>
              </a:lnSpc>
              <a:buNone/>
            </a:pPr>
            <a:r>
              <a:rPr lang="en-US" sz="1350" dirty="0">
                <a:solidFill>
                  <a:srgbClr val="2C2129"/>
                </a:solidFill>
                <a:latin typeface="Libre Baskerville" pitchFamily="34" charset="0"/>
                <a:ea typeface="Libre Baskerville" pitchFamily="34" charset="-122"/>
                <a:cs typeface="Libre Baskerville" pitchFamily="34" charset="-120"/>
              </a:rPr>
              <a:t>Epoxy Adhesives</a:t>
            </a:r>
            <a:endParaRPr lang="en-US" sz="1350" dirty="0"/>
          </a:p>
        </p:txBody>
      </p:sp>
      <p:sp>
        <p:nvSpPr>
          <p:cNvPr id="9" name="Text 6"/>
          <p:cNvSpPr/>
          <p:nvPr/>
        </p:nvSpPr>
        <p:spPr>
          <a:xfrm>
            <a:off x="3084388" y="2102941"/>
            <a:ext cx="1978447" cy="907256"/>
          </a:xfrm>
          <a:prstGeom prst="rect">
            <a:avLst/>
          </a:prstGeom>
          <a:noFill/>
          <a:ln/>
        </p:spPr>
        <p:txBody>
          <a:bodyPr wrap="square" lIns="0" tIns="0" rIns="0" bIns="0" rtlCol="0" anchor="t">
            <a:normAutofit/>
          </a:bodyPr>
          <a:lstStyle/>
          <a:p>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Lower slip resistance — fixing time up to </a:t>
            </a:r>
            <a:pPr algn="l" indent="0" marL="0">
              <a:lnSpc>
                <a:spcPct val="133000"/>
              </a:lnSpc>
              <a:buNone/>
            </a:pPr>
            <a:r>
              <a:rPr lang="en-US" sz="1100" dirty="0">
                <a:solidFill>
                  <a:srgbClr val="120336"/>
                </a:solidFill>
                <a:latin typeface="DM Sans" pitchFamily="34" charset="0"/>
                <a:ea typeface="DM Sans" pitchFamily="34" charset="-122"/>
                <a:cs typeface="DM Sans" pitchFamily="34" charset="-120"/>
              </a:rPr>
              <a:t>15 minutes</a:t>
            </a:r>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 Higher viscosity needed for vertical applications.</a:t>
            </a:r>
            <a:endParaRPr lang="en-US" sz="1100" dirty="0"/>
          </a:p>
        </p:txBody>
      </p:sp>
      <p:sp>
        <p:nvSpPr>
          <p:cNvPr id="10" name="Shape 7"/>
          <p:cNvSpPr/>
          <p:nvPr/>
        </p:nvSpPr>
        <p:spPr>
          <a:xfrm>
            <a:off x="496119" y="3529459"/>
            <a:ext cx="4722763" cy="1072232"/>
          </a:xfrm>
          <a:prstGeom prst="roundRect">
            <a:avLst>
              <a:gd name="adj" fmla="val 533"/>
            </a:avLst>
          </a:prstGeom>
          <a:solidFill>
            <a:srgbClr val="72AFAF"/>
          </a:solidFill>
          <a:ln w="14288">
            <a:solidFill>
              <a:srgbClr val="589595"/>
            </a:solidFill>
            <a:prstDash val="solid"/>
          </a:ln>
        </p:spPr>
      </p:sp>
      <p:sp>
        <p:nvSpPr>
          <p:cNvPr id="11" name="Text 8"/>
          <p:cNvSpPr/>
          <p:nvPr/>
        </p:nvSpPr>
        <p:spPr>
          <a:xfrm>
            <a:off x="652165" y="3685505"/>
            <a:ext cx="4410670" cy="221456"/>
          </a:xfrm>
          <a:prstGeom prst="rect">
            <a:avLst/>
          </a:prstGeom>
          <a:noFill/>
          <a:ln/>
        </p:spPr>
        <p:txBody>
          <a:bodyPr wrap="none" lIns="0" tIns="0" rIns="0" bIns="0" rtlCol="0" anchor="t"/>
          <a:lstStyle/>
          <a:p>
            <a:pPr algn="l" indent="0" marL="0">
              <a:lnSpc>
                <a:spcPct val="104000"/>
              </a:lnSpc>
              <a:buNone/>
            </a:pPr>
            <a:r>
              <a:rPr lang="en-US" sz="1350" dirty="0">
                <a:solidFill>
                  <a:srgbClr val="2C2129"/>
                </a:solidFill>
                <a:latin typeface="Libre Baskerville" pitchFamily="34" charset="0"/>
                <a:ea typeface="Libre Baskerville" pitchFamily="34" charset="-122"/>
                <a:cs typeface="Libre Baskerville" pitchFamily="34" charset="-120"/>
              </a:rPr>
              <a:t>Paraloid B-72</a:t>
            </a:r>
            <a:endParaRPr lang="en-US" sz="1350" dirty="0"/>
          </a:p>
        </p:txBody>
      </p:sp>
      <p:sp>
        <p:nvSpPr>
          <p:cNvPr id="12" name="Text 9"/>
          <p:cNvSpPr/>
          <p:nvPr/>
        </p:nvSpPr>
        <p:spPr>
          <a:xfrm>
            <a:off x="652165" y="3992017"/>
            <a:ext cx="4410670" cy="453628"/>
          </a:xfrm>
          <a:prstGeom prst="rect">
            <a:avLst/>
          </a:prstGeom>
          <a:noFill/>
          <a:ln/>
        </p:spPr>
        <p:txBody>
          <a:bodyPr wrap="square" lIns="0" tIns="0" rIns="0" bIns="0" rtlCol="0" anchor="t">
            <a:normAutofit/>
          </a:bodyPr>
          <a:lstStyle/>
          <a:p>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Fixed in approximately </a:t>
            </a:r>
            <a:pPr algn="l" indent="0" marL="0">
              <a:lnSpc>
                <a:spcPct val="133000"/>
              </a:lnSpc>
              <a:buNone/>
            </a:pPr>
            <a:r>
              <a:rPr lang="en-US" sz="1100" dirty="0">
                <a:solidFill>
                  <a:srgbClr val="120336"/>
                </a:solidFill>
                <a:latin typeface="DM Sans" pitchFamily="34" charset="0"/>
                <a:ea typeface="DM Sans" pitchFamily="34" charset="-122"/>
                <a:cs typeface="DM Sans" pitchFamily="34" charset="-120"/>
              </a:rPr>
              <a:t>5 minutes</a:t>
            </a:r>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 Functions as primer/barrier, not structural adhesive.</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96119" y="988591"/>
            <a:ext cx="8151763" cy="442987"/>
          </a:xfrm>
          <a:prstGeom prst="rect">
            <a:avLst/>
          </a:prstGeom>
          <a:noFill/>
          <a:ln/>
        </p:spPr>
        <p:txBody>
          <a:bodyPr wrap="none" lIns="0" tIns="0" rIns="0" bIns="0" rtlCol="0" anchor="t"/>
          <a:lstStyle/>
          <a:p>
            <a:pPr algn="l" indent="0" marL="0">
              <a:lnSpc>
                <a:spcPct val="104000"/>
              </a:lnSpc>
              <a:buNone/>
            </a:pPr>
            <a:r>
              <a:rPr lang="en-US" sz="2750" dirty="0">
                <a:solidFill>
                  <a:srgbClr val="29228D"/>
                </a:solidFill>
                <a:latin typeface="Libre Baskerville" pitchFamily="34" charset="0"/>
                <a:ea typeface="Libre Baskerville" pitchFamily="34" charset="-122"/>
                <a:cs typeface="Libre Baskerville" pitchFamily="34" charset="-120"/>
              </a:rPr>
              <a:t>Curing Time Comparison</a:t>
            </a:r>
            <a:endParaRPr lang="en-US" sz="2750" dirty="0"/>
          </a:p>
        </p:txBody>
      </p:sp>
      <p:sp>
        <p:nvSpPr>
          <p:cNvPr id="3" name="Shape 1"/>
          <p:cNvSpPr/>
          <p:nvPr/>
        </p:nvSpPr>
        <p:spPr>
          <a:xfrm>
            <a:off x="496119" y="1803648"/>
            <a:ext cx="3902943" cy="2103239"/>
          </a:xfrm>
          <a:prstGeom prst="roundRect">
            <a:avLst>
              <a:gd name="adj" fmla="val 272"/>
            </a:avLst>
          </a:prstGeom>
          <a:noFill/>
          <a:ln w="4763">
            <a:solidFill>
              <a:srgbClr val="000000">
                <a:alpha val="8000"/>
              </a:srgbClr>
            </a:solidFill>
            <a:prstDash val="solid"/>
          </a:ln>
        </p:spPr>
      </p:sp>
      <p:sp>
        <p:nvSpPr>
          <p:cNvPr id="4" name="Shape 2"/>
          <p:cNvSpPr/>
          <p:nvPr/>
        </p:nvSpPr>
        <p:spPr>
          <a:xfrm>
            <a:off x="496119" y="2444055"/>
            <a:ext cx="3902943" cy="8860"/>
          </a:xfrm>
          <a:prstGeom prst="rect">
            <a:avLst/>
          </a:prstGeom>
          <a:solidFill>
            <a:srgbClr val="000000">
              <a:alpha val="8000"/>
            </a:srgbClr>
          </a:solidFill>
          <a:ln/>
        </p:spPr>
      </p:sp>
      <p:sp>
        <p:nvSpPr>
          <p:cNvPr id="5" name="Shape 3"/>
          <p:cNvSpPr/>
          <p:nvPr/>
        </p:nvSpPr>
        <p:spPr>
          <a:xfrm>
            <a:off x="496119" y="3082082"/>
            <a:ext cx="3902943" cy="8860"/>
          </a:xfrm>
          <a:prstGeom prst="rect">
            <a:avLst/>
          </a:prstGeom>
          <a:solidFill>
            <a:srgbClr val="000000">
              <a:alpha val="8000"/>
            </a:srgbClr>
          </a:solidFill>
          <a:ln/>
        </p:spPr>
      </p:sp>
      <p:sp>
        <p:nvSpPr>
          <p:cNvPr id="6" name="Shape 4"/>
          <p:cNvSpPr/>
          <p:nvPr/>
        </p:nvSpPr>
        <p:spPr>
          <a:xfrm>
            <a:off x="496119" y="3493294"/>
            <a:ext cx="3902943" cy="8860"/>
          </a:xfrm>
          <a:prstGeom prst="rect">
            <a:avLst/>
          </a:prstGeom>
          <a:solidFill>
            <a:srgbClr val="000000">
              <a:alpha val="8000"/>
            </a:srgbClr>
          </a:solidFill>
          <a:ln/>
        </p:spPr>
      </p:sp>
      <p:sp>
        <p:nvSpPr>
          <p:cNvPr id="7" name="Shape 5"/>
          <p:cNvSpPr/>
          <p:nvPr/>
        </p:nvSpPr>
        <p:spPr>
          <a:xfrm>
            <a:off x="500955" y="1808411"/>
            <a:ext cx="1362670" cy="635645"/>
          </a:xfrm>
          <a:prstGeom prst="rect">
            <a:avLst/>
          </a:prstGeom>
          <a:solidFill>
            <a:srgbClr val="97B8FF"/>
          </a:solidFill>
          <a:ln/>
        </p:spPr>
      </p:sp>
      <p:sp>
        <p:nvSpPr>
          <p:cNvPr id="8" name="Text 6"/>
          <p:cNvSpPr/>
          <p:nvPr/>
        </p:nvSpPr>
        <p:spPr>
          <a:xfrm>
            <a:off x="642714" y="1898228"/>
            <a:ext cx="1536353" cy="226814"/>
          </a:xfrm>
          <a:prstGeom prst="rect">
            <a:avLst/>
          </a:prstGeom>
          <a:noFill/>
          <a:ln/>
        </p:spPr>
        <p:txBody>
          <a:bodyPr wrap="none" lIns="0" tIns="0" rIns="0" bIns="0" rtlCol="0" anchor="t"/>
          <a:lstStyle/>
          <a:p>
            <a:pPr algn="l" indent="0" marL="0">
              <a:lnSpc>
                <a:spcPct val="133000"/>
              </a:lnSpc>
              <a:buNone/>
            </a:pPr>
            <a:r>
              <a:rPr lang="en-US" sz="1100" b="1" dirty="0">
                <a:solidFill>
                  <a:srgbClr val="272525"/>
                </a:solidFill>
                <a:latin typeface="DM Sans Bold" pitchFamily="34" charset="0"/>
                <a:ea typeface="DM Sans Bold" pitchFamily="34" charset="-122"/>
                <a:cs typeface="DM Sans Bold" pitchFamily="34" charset="-120"/>
              </a:rPr>
              <a:t>Adhesive</a:t>
            </a:r>
            <a:endParaRPr lang="en-US" sz="1100" dirty="0"/>
          </a:p>
        </p:txBody>
      </p:sp>
      <p:sp>
        <p:nvSpPr>
          <p:cNvPr id="9" name="Shape 7"/>
          <p:cNvSpPr/>
          <p:nvPr/>
        </p:nvSpPr>
        <p:spPr>
          <a:xfrm>
            <a:off x="1863626" y="1808411"/>
            <a:ext cx="973336" cy="635645"/>
          </a:xfrm>
          <a:prstGeom prst="rect">
            <a:avLst/>
          </a:prstGeom>
          <a:solidFill>
            <a:srgbClr val="97B8FF"/>
          </a:solidFill>
          <a:ln/>
        </p:spPr>
      </p:sp>
      <p:sp>
        <p:nvSpPr>
          <p:cNvPr id="10" name="Text 8"/>
          <p:cNvSpPr/>
          <p:nvPr/>
        </p:nvSpPr>
        <p:spPr>
          <a:xfrm>
            <a:off x="2005385" y="1898228"/>
            <a:ext cx="689818" cy="453628"/>
          </a:xfrm>
          <a:prstGeom prst="rect">
            <a:avLst/>
          </a:prstGeom>
          <a:noFill/>
          <a:ln/>
        </p:spPr>
        <p:txBody>
          <a:bodyPr wrap="square" lIns="0" tIns="0" rIns="0" bIns="0" rtlCol="0" anchor="t">
            <a:normAutofit/>
          </a:bodyPr>
          <a:lstStyle/>
          <a:p>
            <a:pPr algn="l" indent="0" marL="0">
              <a:lnSpc>
                <a:spcPct val="133000"/>
              </a:lnSpc>
              <a:buNone/>
            </a:pPr>
            <a:r>
              <a:rPr lang="en-US" sz="1100" b="1" dirty="0">
                <a:solidFill>
                  <a:srgbClr val="272525"/>
                </a:solidFill>
                <a:latin typeface="DM Sans Bold" pitchFamily="34" charset="0"/>
                <a:ea typeface="DM Sans Bold" pitchFamily="34" charset="-122"/>
                <a:cs typeface="DM Sans Bold" pitchFamily="34" charset="-120"/>
              </a:rPr>
              <a:t>Initial Cure</a:t>
            </a:r>
            <a:endParaRPr lang="en-US" sz="1100" dirty="0"/>
          </a:p>
        </p:txBody>
      </p:sp>
      <p:sp>
        <p:nvSpPr>
          <p:cNvPr id="11" name="Shape 9"/>
          <p:cNvSpPr/>
          <p:nvPr/>
        </p:nvSpPr>
        <p:spPr>
          <a:xfrm>
            <a:off x="2836962" y="1808411"/>
            <a:ext cx="778669" cy="635645"/>
          </a:xfrm>
          <a:prstGeom prst="rect">
            <a:avLst/>
          </a:prstGeom>
          <a:solidFill>
            <a:srgbClr val="97B8FF"/>
          </a:solidFill>
          <a:ln/>
        </p:spPr>
      </p:sp>
      <p:sp>
        <p:nvSpPr>
          <p:cNvPr id="12" name="Text 10"/>
          <p:cNvSpPr/>
          <p:nvPr/>
        </p:nvSpPr>
        <p:spPr>
          <a:xfrm>
            <a:off x="2978721" y="1898228"/>
            <a:ext cx="495151" cy="453628"/>
          </a:xfrm>
          <a:prstGeom prst="rect">
            <a:avLst/>
          </a:prstGeom>
          <a:noFill/>
          <a:ln/>
        </p:spPr>
        <p:txBody>
          <a:bodyPr wrap="square" lIns="0" tIns="0" rIns="0" bIns="0" rtlCol="0" anchor="t">
            <a:normAutofit/>
          </a:bodyPr>
          <a:lstStyle/>
          <a:p>
            <a:pPr algn="l" indent="0" marL="0">
              <a:lnSpc>
                <a:spcPct val="133000"/>
              </a:lnSpc>
              <a:buNone/>
            </a:pPr>
            <a:r>
              <a:rPr lang="en-US" sz="1100" b="1" dirty="0">
                <a:solidFill>
                  <a:srgbClr val="272525"/>
                </a:solidFill>
                <a:latin typeface="DM Sans Bold" pitchFamily="34" charset="0"/>
                <a:ea typeface="DM Sans Bold" pitchFamily="34" charset="-122"/>
                <a:cs typeface="DM Sans Bold" pitchFamily="34" charset="-120"/>
              </a:rPr>
              <a:t>Final Cure</a:t>
            </a:r>
            <a:endParaRPr lang="en-US" sz="1100" dirty="0"/>
          </a:p>
        </p:txBody>
      </p:sp>
      <p:sp>
        <p:nvSpPr>
          <p:cNvPr id="13" name="Shape 11"/>
          <p:cNvSpPr/>
          <p:nvPr/>
        </p:nvSpPr>
        <p:spPr>
          <a:xfrm>
            <a:off x="3615630" y="1808411"/>
            <a:ext cx="778669" cy="635645"/>
          </a:xfrm>
          <a:prstGeom prst="rect">
            <a:avLst/>
          </a:prstGeom>
          <a:solidFill>
            <a:srgbClr val="97B8FF"/>
          </a:solidFill>
          <a:ln/>
        </p:spPr>
      </p:sp>
      <p:sp>
        <p:nvSpPr>
          <p:cNvPr id="14" name="Text 12"/>
          <p:cNvSpPr/>
          <p:nvPr/>
        </p:nvSpPr>
        <p:spPr>
          <a:xfrm>
            <a:off x="3757389" y="1898228"/>
            <a:ext cx="495151" cy="453628"/>
          </a:xfrm>
          <a:prstGeom prst="rect">
            <a:avLst/>
          </a:prstGeom>
          <a:noFill/>
          <a:ln/>
        </p:spPr>
        <p:txBody>
          <a:bodyPr wrap="square" lIns="0" tIns="0" rIns="0" bIns="0" rtlCol="0" anchor="t">
            <a:normAutofit/>
          </a:bodyPr>
          <a:lstStyle/>
          <a:p>
            <a:pPr algn="l" indent="0" marL="0">
              <a:lnSpc>
                <a:spcPct val="133000"/>
              </a:lnSpc>
              <a:buNone/>
            </a:pPr>
            <a:r>
              <a:rPr lang="en-US" sz="1100" b="1" dirty="0">
                <a:solidFill>
                  <a:srgbClr val="272525"/>
                </a:solidFill>
                <a:latin typeface="DM Sans Bold" pitchFamily="34" charset="0"/>
                <a:ea typeface="DM Sans Bold" pitchFamily="34" charset="-122"/>
                <a:cs typeface="DM Sans Bold" pitchFamily="34" charset="-120"/>
              </a:rPr>
              <a:t>Viscosity (P)</a:t>
            </a:r>
            <a:endParaRPr lang="en-US" sz="1100" dirty="0"/>
          </a:p>
        </p:txBody>
      </p:sp>
      <p:sp>
        <p:nvSpPr>
          <p:cNvPr id="15" name="Text 13"/>
          <p:cNvSpPr/>
          <p:nvPr/>
        </p:nvSpPr>
        <p:spPr>
          <a:xfrm>
            <a:off x="642714" y="2536254"/>
            <a:ext cx="1536353" cy="226814"/>
          </a:xfrm>
          <a:prstGeom prst="rect">
            <a:avLst/>
          </a:prstGeom>
          <a:noFill/>
          <a:ln/>
        </p:spPr>
        <p:txBody>
          <a:bodyPr wrap="none" lIns="0" tIns="0" rIns="0" bIns="0" rtlCol="0" anchor="t"/>
          <a:lstStyle/>
          <a:p>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Epoxy (all)</a:t>
            </a:r>
            <a:endParaRPr lang="en-US" sz="1100" dirty="0"/>
          </a:p>
        </p:txBody>
      </p:sp>
      <p:sp>
        <p:nvSpPr>
          <p:cNvPr id="16" name="Text 14"/>
          <p:cNvSpPr/>
          <p:nvPr/>
        </p:nvSpPr>
        <p:spPr>
          <a:xfrm>
            <a:off x="2005385" y="2536254"/>
            <a:ext cx="1147018" cy="226814"/>
          </a:xfrm>
          <a:prstGeom prst="rect">
            <a:avLst/>
          </a:prstGeom>
          <a:noFill/>
          <a:ln/>
        </p:spPr>
        <p:txBody>
          <a:bodyPr wrap="none" lIns="0" tIns="0" rIns="0" bIns="0" rtlCol="0" anchor="t"/>
          <a:lstStyle/>
          <a:p>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2–3 h</a:t>
            </a:r>
            <a:endParaRPr lang="en-US" sz="1100" dirty="0"/>
          </a:p>
        </p:txBody>
      </p:sp>
      <p:sp>
        <p:nvSpPr>
          <p:cNvPr id="17" name="Text 15"/>
          <p:cNvSpPr/>
          <p:nvPr/>
        </p:nvSpPr>
        <p:spPr>
          <a:xfrm>
            <a:off x="2978721" y="2536254"/>
            <a:ext cx="952351" cy="226814"/>
          </a:xfrm>
          <a:prstGeom prst="rect">
            <a:avLst/>
          </a:prstGeom>
          <a:noFill/>
          <a:ln/>
        </p:spPr>
        <p:txBody>
          <a:bodyPr wrap="none" lIns="0" tIns="0" rIns="0" bIns="0" rtlCol="0" anchor="t"/>
          <a:lstStyle/>
          <a:p>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7 days</a:t>
            </a:r>
            <a:endParaRPr lang="en-US" sz="1100" dirty="0"/>
          </a:p>
        </p:txBody>
      </p:sp>
      <p:sp>
        <p:nvSpPr>
          <p:cNvPr id="18" name="Text 16"/>
          <p:cNvSpPr/>
          <p:nvPr/>
        </p:nvSpPr>
        <p:spPr>
          <a:xfrm>
            <a:off x="3757389" y="2536254"/>
            <a:ext cx="495151" cy="453628"/>
          </a:xfrm>
          <a:prstGeom prst="rect">
            <a:avLst/>
          </a:prstGeom>
          <a:noFill/>
          <a:ln/>
        </p:spPr>
        <p:txBody>
          <a:bodyPr wrap="square" lIns="0" tIns="0" rIns="0" bIns="0" rtlCol="0" anchor="t">
            <a:normAutofit/>
          </a:bodyPr>
          <a:lstStyle/>
          <a:p>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1.22–4.50</a:t>
            </a:r>
            <a:endParaRPr lang="en-US" sz="1100" dirty="0"/>
          </a:p>
        </p:txBody>
      </p:sp>
      <p:sp>
        <p:nvSpPr>
          <p:cNvPr id="19" name="Text 17"/>
          <p:cNvSpPr/>
          <p:nvPr/>
        </p:nvSpPr>
        <p:spPr>
          <a:xfrm>
            <a:off x="642714" y="3174281"/>
            <a:ext cx="1536353" cy="226814"/>
          </a:xfrm>
          <a:prstGeom prst="rect">
            <a:avLst/>
          </a:prstGeom>
          <a:noFill/>
          <a:ln/>
        </p:spPr>
        <p:txBody>
          <a:bodyPr wrap="none" lIns="0" tIns="0" rIns="0" bIns="0" rtlCol="0" anchor="t"/>
          <a:lstStyle/>
          <a:p>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PVAc (all)</a:t>
            </a:r>
            <a:endParaRPr lang="en-US" sz="1100" dirty="0"/>
          </a:p>
        </p:txBody>
      </p:sp>
      <p:sp>
        <p:nvSpPr>
          <p:cNvPr id="20" name="Text 18"/>
          <p:cNvSpPr/>
          <p:nvPr/>
        </p:nvSpPr>
        <p:spPr>
          <a:xfrm>
            <a:off x="2005385" y="3174281"/>
            <a:ext cx="1147018" cy="226814"/>
          </a:xfrm>
          <a:prstGeom prst="rect">
            <a:avLst/>
          </a:prstGeom>
          <a:noFill/>
          <a:ln/>
        </p:spPr>
        <p:txBody>
          <a:bodyPr wrap="none" lIns="0" tIns="0" rIns="0" bIns="0" rtlCol="0" anchor="t"/>
          <a:lstStyle/>
          <a:p>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5–6 h</a:t>
            </a:r>
            <a:endParaRPr lang="en-US" sz="1100" dirty="0"/>
          </a:p>
        </p:txBody>
      </p:sp>
      <p:sp>
        <p:nvSpPr>
          <p:cNvPr id="21" name="Text 19"/>
          <p:cNvSpPr/>
          <p:nvPr/>
        </p:nvSpPr>
        <p:spPr>
          <a:xfrm>
            <a:off x="2978721" y="3174281"/>
            <a:ext cx="952351" cy="226814"/>
          </a:xfrm>
          <a:prstGeom prst="rect">
            <a:avLst/>
          </a:prstGeom>
          <a:noFill/>
          <a:ln/>
        </p:spPr>
        <p:txBody>
          <a:bodyPr wrap="none" lIns="0" tIns="0" rIns="0" bIns="0" rtlCol="0" anchor="t"/>
          <a:lstStyle/>
          <a:p>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4 days</a:t>
            </a:r>
            <a:endParaRPr lang="en-US" sz="1100" dirty="0"/>
          </a:p>
        </p:txBody>
      </p:sp>
      <p:sp>
        <p:nvSpPr>
          <p:cNvPr id="22" name="Text 20"/>
          <p:cNvSpPr/>
          <p:nvPr/>
        </p:nvSpPr>
        <p:spPr>
          <a:xfrm>
            <a:off x="3757389" y="3174281"/>
            <a:ext cx="952351" cy="226814"/>
          </a:xfrm>
          <a:prstGeom prst="rect">
            <a:avLst/>
          </a:prstGeom>
          <a:noFill/>
          <a:ln/>
        </p:spPr>
        <p:txBody>
          <a:bodyPr wrap="none" lIns="0" tIns="0" rIns="0" bIns="0" rtlCol="0" anchor="t"/>
          <a:lstStyle/>
          <a:p>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4.9–5.2</a:t>
            </a:r>
            <a:endParaRPr lang="en-US" sz="1100" dirty="0"/>
          </a:p>
        </p:txBody>
      </p:sp>
      <p:sp>
        <p:nvSpPr>
          <p:cNvPr id="23" name="Text 21"/>
          <p:cNvSpPr/>
          <p:nvPr/>
        </p:nvSpPr>
        <p:spPr>
          <a:xfrm>
            <a:off x="642714" y="3585493"/>
            <a:ext cx="1536353" cy="226814"/>
          </a:xfrm>
          <a:prstGeom prst="rect">
            <a:avLst/>
          </a:prstGeom>
          <a:noFill/>
          <a:ln/>
        </p:spPr>
        <p:txBody>
          <a:bodyPr wrap="none" lIns="0" tIns="0" rIns="0" bIns="0" rtlCol="0" anchor="t"/>
          <a:lstStyle/>
          <a:p>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Paraloid B-72</a:t>
            </a:r>
            <a:endParaRPr lang="en-US" sz="1100" dirty="0"/>
          </a:p>
        </p:txBody>
      </p:sp>
      <p:sp>
        <p:nvSpPr>
          <p:cNvPr id="24" name="Text 22"/>
          <p:cNvSpPr/>
          <p:nvPr/>
        </p:nvSpPr>
        <p:spPr>
          <a:xfrm>
            <a:off x="2005385" y="3585493"/>
            <a:ext cx="1147018" cy="226814"/>
          </a:xfrm>
          <a:prstGeom prst="rect">
            <a:avLst/>
          </a:prstGeom>
          <a:noFill/>
          <a:ln/>
        </p:spPr>
        <p:txBody>
          <a:bodyPr wrap="none" lIns="0" tIns="0" rIns="0" bIns="0" rtlCol="0" anchor="t"/>
          <a:lstStyle/>
          <a:p>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1–2 h</a:t>
            </a:r>
            <a:endParaRPr lang="en-US" sz="1100" dirty="0"/>
          </a:p>
        </p:txBody>
      </p:sp>
      <p:sp>
        <p:nvSpPr>
          <p:cNvPr id="25" name="Text 23"/>
          <p:cNvSpPr/>
          <p:nvPr/>
        </p:nvSpPr>
        <p:spPr>
          <a:xfrm>
            <a:off x="2978721" y="3585493"/>
            <a:ext cx="952351" cy="226814"/>
          </a:xfrm>
          <a:prstGeom prst="rect">
            <a:avLst/>
          </a:prstGeom>
          <a:noFill/>
          <a:ln/>
        </p:spPr>
        <p:txBody>
          <a:bodyPr wrap="none" lIns="0" tIns="0" rIns="0" bIns="0" rtlCol="0" anchor="t"/>
          <a:lstStyle/>
          <a:p>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24 h</a:t>
            </a:r>
            <a:endParaRPr lang="en-US" sz="1100" dirty="0"/>
          </a:p>
        </p:txBody>
      </p:sp>
      <p:sp>
        <p:nvSpPr>
          <p:cNvPr id="26" name="Text 24"/>
          <p:cNvSpPr/>
          <p:nvPr/>
        </p:nvSpPr>
        <p:spPr>
          <a:xfrm>
            <a:off x="3757389" y="3585493"/>
            <a:ext cx="952351" cy="226814"/>
          </a:xfrm>
          <a:prstGeom prst="rect">
            <a:avLst/>
          </a:prstGeom>
          <a:noFill/>
          <a:ln/>
        </p:spPr>
        <p:txBody>
          <a:bodyPr wrap="none" lIns="0" tIns="0" rIns="0" bIns="0" rtlCol="0" anchor="t"/>
          <a:lstStyle/>
          <a:p>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4.0</a:t>
            </a:r>
            <a:endParaRPr lang="en-US" sz="1100" dirty="0"/>
          </a:p>
        </p:txBody>
      </p:sp>
      <p:sp>
        <p:nvSpPr>
          <p:cNvPr id="27" name="Text 25"/>
          <p:cNvSpPr/>
          <p:nvPr/>
        </p:nvSpPr>
        <p:spPr>
          <a:xfrm>
            <a:off x="4749701" y="1785938"/>
            <a:ext cx="3902943" cy="221456"/>
          </a:xfrm>
          <a:prstGeom prst="rect">
            <a:avLst/>
          </a:prstGeom>
          <a:noFill/>
          <a:ln/>
        </p:spPr>
        <p:txBody>
          <a:bodyPr wrap="none" lIns="0" tIns="0" rIns="0" bIns="0" rtlCol="0" anchor="t"/>
          <a:lstStyle/>
          <a:p>
            <a:pPr algn="l" indent="0" marL="0">
              <a:lnSpc>
                <a:spcPct val="104000"/>
              </a:lnSpc>
              <a:buNone/>
            </a:pPr>
            <a:r>
              <a:rPr lang="en-US" sz="1350" dirty="0">
                <a:solidFill>
                  <a:srgbClr val="29228D"/>
                </a:solidFill>
                <a:latin typeface="Libre Baskerville" pitchFamily="34" charset="0"/>
                <a:ea typeface="Libre Baskerville" pitchFamily="34" charset="-122"/>
                <a:cs typeface="Libre Baskerville" pitchFamily="34" charset="-120"/>
              </a:rPr>
              <a:t>Water Immersion Resistance</a:t>
            </a:r>
            <a:endParaRPr lang="en-US" sz="1350" dirty="0"/>
          </a:p>
        </p:txBody>
      </p:sp>
      <p:sp>
        <p:nvSpPr>
          <p:cNvPr id="28" name="Text 26"/>
          <p:cNvSpPr/>
          <p:nvPr/>
        </p:nvSpPr>
        <p:spPr>
          <a:xfrm>
            <a:off x="4749701" y="2149153"/>
            <a:ext cx="3902943" cy="907256"/>
          </a:xfrm>
          <a:prstGeom prst="rect">
            <a:avLst/>
          </a:prstGeom>
          <a:noFill/>
          <a:ln/>
        </p:spPr>
        <p:txBody>
          <a:bodyPr wrap="square" lIns="0" tIns="0" rIns="0" bIns="0" rtlCol="0" anchor="t">
            <a:normAutofit/>
          </a:bodyPr>
          <a:lstStyle/>
          <a:p>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All adhesives withstood 20 cycles of immersion (6 h in distilled water) and drying (4 h at 70°C) without dissolution or failure. This enables museum-standard washing of stone pieces when salt efflorescence appears.</a:t>
            </a:r>
            <a:endParaRPr lang="en-US" sz="1100" dirty="0"/>
          </a:p>
        </p:txBody>
      </p:sp>
      <p:sp>
        <p:nvSpPr>
          <p:cNvPr id="29" name="Shape 27"/>
          <p:cNvSpPr/>
          <p:nvPr/>
        </p:nvSpPr>
        <p:spPr>
          <a:xfrm>
            <a:off x="4749701" y="3215878"/>
            <a:ext cx="3902943" cy="779562"/>
          </a:xfrm>
          <a:prstGeom prst="roundRect">
            <a:avLst>
              <a:gd name="adj" fmla="val 733"/>
            </a:avLst>
          </a:prstGeom>
          <a:solidFill>
            <a:srgbClr val="B6FCB8"/>
          </a:solidFill>
          <a:ln/>
        </p:spPr>
      </p:sp>
      <p:pic>
        <p:nvPicPr>
          <p:cNvPr id="30" name="Image 0" descr="preencoded.png">    </p:cNvPr>
          <p:cNvPicPr>
            <a:picLocks noChangeAspect="1"/>
          </p:cNvPicPr>
          <p:nvPr/>
        </p:nvPicPr>
        <p:blipFill>
          <a:blip r:embed="rId1"/>
          <a:stretch>
            <a:fillRect/>
          </a:stretch>
        </p:blipFill>
        <p:spPr>
          <a:xfrm>
            <a:off x="4891460" y="3430935"/>
            <a:ext cx="177180" cy="141759"/>
          </a:xfrm>
          <a:prstGeom prst="rect">
            <a:avLst/>
          </a:prstGeom>
        </p:spPr>
      </p:pic>
      <p:sp>
        <p:nvSpPr>
          <p:cNvPr id="31" name="Text 28"/>
          <p:cNvSpPr/>
          <p:nvPr/>
        </p:nvSpPr>
        <p:spPr>
          <a:xfrm>
            <a:off x="5210398" y="3378845"/>
            <a:ext cx="3300487" cy="453628"/>
          </a:xfrm>
          <a:prstGeom prst="rect">
            <a:avLst/>
          </a:prstGeom>
          <a:noFill/>
          <a:ln/>
        </p:spPr>
        <p:txBody>
          <a:bodyPr wrap="square" lIns="0" tIns="0" rIns="0" bIns="0" rtlCol="0" anchor="t">
            <a:normAutofit/>
          </a:bodyPr>
          <a:lstStyle/>
          <a:p>
            <a:pPr algn="l" indent="0" marL="0">
              <a:lnSpc>
                <a:spcPct val="133000"/>
              </a:lnSpc>
              <a:buNone/>
            </a:pPr>
            <a:r>
              <a:rPr lang="en-US" sz="1100" dirty="0">
                <a:solidFill>
                  <a:srgbClr val="000000"/>
                </a:solidFill>
                <a:latin typeface="DM Sans" pitchFamily="34" charset="0"/>
                <a:ea typeface="DM Sans" pitchFamily="34" charset="-122"/>
                <a:cs typeface="DM Sans" pitchFamily="34" charset="-120"/>
              </a:rPr>
              <a:t>All formulations passed water immersion and salt crystallization weathering tests.</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96119" y="532507"/>
            <a:ext cx="8151763" cy="422300"/>
          </a:xfrm>
          <a:prstGeom prst="rect">
            <a:avLst/>
          </a:prstGeom>
          <a:noFill/>
          <a:ln/>
        </p:spPr>
        <p:txBody>
          <a:bodyPr wrap="none" lIns="0" tIns="0" rIns="0" bIns="0" rtlCol="0" anchor="t"/>
          <a:lstStyle/>
          <a:p>
            <a:pPr algn="l" indent="0" marL="0">
              <a:lnSpc>
                <a:spcPct val="104000"/>
              </a:lnSpc>
              <a:buNone/>
            </a:pPr>
            <a:r>
              <a:rPr lang="en-US" sz="2650" dirty="0">
                <a:solidFill>
                  <a:srgbClr val="29228D"/>
                </a:solidFill>
                <a:latin typeface="Libre Baskerville" pitchFamily="34" charset="0"/>
                <a:ea typeface="Libre Baskerville" pitchFamily="34" charset="-122"/>
                <a:cs typeface="Libre Baskerville" pitchFamily="34" charset="-120"/>
              </a:rPr>
              <a:t>XRF Analysis of Stone Substrates</a:t>
            </a:r>
            <a:endParaRPr lang="en-US" sz="2650" dirty="0"/>
          </a:p>
        </p:txBody>
      </p:sp>
      <p:sp>
        <p:nvSpPr>
          <p:cNvPr id="3" name="Text 1"/>
          <p:cNvSpPr/>
          <p:nvPr/>
        </p:nvSpPr>
        <p:spPr>
          <a:xfrm>
            <a:off x="496119" y="1276722"/>
            <a:ext cx="3911054" cy="211113"/>
          </a:xfrm>
          <a:prstGeom prst="rect">
            <a:avLst/>
          </a:prstGeom>
          <a:noFill/>
          <a:ln/>
        </p:spPr>
        <p:txBody>
          <a:bodyPr wrap="none" lIns="0" tIns="0" rIns="0" bIns="0" rtlCol="0" anchor="t"/>
          <a:lstStyle/>
          <a:p>
            <a:pPr algn="l" indent="0" marL="0">
              <a:lnSpc>
                <a:spcPct val="104000"/>
              </a:lnSpc>
              <a:buNone/>
            </a:pPr>
            <a:r>
              <a:rPr lang="en-US" sz="1300" dirty="0">
                <a:solidFill>
                  <a:srgbClr val="29228D"/>
                </a:solidFill>
                <a:latin typeface="Libre Baskerville" pitchFamily="34" charset="0"/>
                <a:ea typeface="Libre Baskerville" pitchFamily="34" charset="-122"/>
                <a:cs typeface="Libre Baskerville" pitchFamily="34" charset="-120"/>
              </a:rPr>
              <a:t>Elemental Composition</a:t>
            </a:r>
            <a:endParaRPr lang="en-US" sz="1300" dirty="0"/>
          </a:p>
        </p:txBody>
      </p:sp>
      <p:sp>
        <p:nvSpPr>
          <p:cNvPr id="4" name="Shape 2"/>
          <p:cNvSpPr/>
          <p:nvPr/>
        </p:nvSpPr>
        <p:spPr>
          <a:xfrm>
            <a:off x="496119" y="1632719"/>
            <a:ext cx="3911054" cy="2833315"/>
          </a:xfrm>
          <a:prstGeom prst="roundRect">
            <a:avLst>
              <a:gd name="adj" fmla="val 202"/>
            </a:avLst>
          </a:prstGeom>
          <a:noFill/>
          <a:ln w="4763">
            <a:solidFill>
              <a:srgbClr val="000000">
                <a:alpha val="8000"/>
              </a:srgbClr>
            </a:solidFill>
            <a:prstDash val="solid"/>
          </a:ln>
        </p:spPr>
      </p:sp>
      <p:sp>
        <p:nvSpPr>
          <p:cNvPr id="5" name="Shape 3"/>
          <p:cNvSpPr/>
          <p:nvPr/>
        </p:nvSpPr>
        <p:spPr>
          <a:xfrm>
            <a:off x="496119" y="2437209"/>
            <a:ext cx="3911054" cy="8445"/>
          </a:xfrm>
          <a:prstGeom prst="rect">
            <a:avLst/>
          </a:prstGeom>
          <a:solidFill>
            <a:srgbClr val="000000">
              <a:alpha val="8000"/>
            </a:srgbClr>
          </a:solidFill>
          <a:ln/>
        </p:spPr>
      </p:sp>
      <p:sp>
        <p:nvSpPr>
          <p:cNvPr id="6" name="Shape 4"/>
          <p:cNvSpPr/>
          <p:nvPr/>
        </p:nvSpPr>
        <p:spPr>
          <a:xfrm>
            <a:off x="496119" y="3450431"/>
            <a:ext cx="3911054" cy="8445"/>
          </a:xfrm>
          <a:prstGeom prst="rect">
            <a:avLst/>
          </a:prstGeom>
          <a:solidFill>
            <a:srgbClr val="000000">
              <a:alpha val="8000"/>
            </a:srgbClr>
          </a:solidFill>
          <a:ln/>
        </p:spPr>
      </p:sp>
      <p:sp>
        <p:nvSpPr>
          <p:cNvPr id="7" name="Shape 5"/>
          <p:cNvSpPr/>
          <p:nvPr/>
        </p:nvSpPr>
        <p:spPr>
          <a:xfrm>
            <a:off x="1671489" y="1632719"/>
            <a:ext cx="8445" cy="2833315"/>
          </a:xfrm>
          <a:prstGeom prst="rect">
            <a:avLst/>
          </a:prstGeom>
          <a:solidFill>
            <a:srgbClr val="000000">
              <a:alpha val="8000"/>
            </a:srgbClr>
          </a:solidFill>
          <a:ln/>
        </p:spPr>
      </p:sp>
      <p:sp>
        <p:nvSpPr>
          <p:cNvPr id="8" name="Shape 6"/>
          <p:cNvSpPr/>
          <p:nvPr/>
        </p:nvSpPr>
        <p:spPr>
          <a:xfrm>
            <a:off x="2256681" y="1632719"/>
            <a:ext cx="8445" cy="2833315"/>
          </a:xfrm>
          <a:prstGeom prst="rect">
            <a:avLst/>
          </a:prstGeom>
          <a:solidFill>
            <a:srgbClr val="000000">
              <a:alpha val="8000"/>
            </a:srgbClr>
          </a:solidFill>
          <a:ln/>
        </p:spPr>
      </p:sp>
      <p:sp>
        <p:nvSpPr>
          <p:cNvPr id="9" name="Shape 7"/>
          <p:cNvSpPr/>
          <p:nvPr/>
        </p:nvSpPr>
        <p:spPr>
          <a:xfrm>
            <a:off x="2841873" y="1632719"/>
            <a:ext cx="8445" cy="2833315"/>
          </a:xfrm>
          <a:prstGeom prst="rect">
            <a:avLst/>
          </a:prstGeom>
          <a:solidFill>
            <a:srgbClr val="000000">
              <a:alpha val="8000"/>
            </a:srgbClr>
          </a:solidFill>
          <a:ln/>
        </p:spPr>
      </p:sp>
      <p:sp>
        <p:nvSpPr>
          <p:cNvPr id="10" name="Shape 8"/>
          <p:cNvSpPr/>
          <p:nvPr/>
        </p:nvSpPr>
        <p:spPr>
          <a:xfrm>
            <a:off x="3427065" y="1632719"/>
            <a:ext cx="8445" cy="2833315"/>
          </a:xfrm>
          <a:prstGeom prst="rect">
            <a:avLst/>
          </a:prstGeom>
          <a:solidFill>
            <a:srgbClr val="000000">
              <a:alpha val="8000"/>
            </a:srgbClr>
          </a:solidFill>
          <a:ln/>
        </p:spPr>
      </p:sp>
      <p:sp>
        <p:nvSpPr>
          <p:cNvPr id="11" name="Shape 9"/>
          <p:cNvSpPr/>
          <p:nvPr/>
        </p:nvSpPr>
        <p:spPr>
          <a:xfrm>
            <a:off x="4012257" y="1632719"/>
            <a:ext cx="8445" cy="2833315"/>
          </a:xfrm>
          <a:prstGeom prst="rect">
            <a:avLst/>
          </a:prstGeom>
          <a:solidFill>
            <a:srgbClr val="000000">
              <a:alpha val="8000"/>
            </a:srgbClr>
          </a:solidFill>
          <a:ln/>
        </p:spPr>
      </p:sp>
      <p:sp>
        <p:nvSpPr>
          <p:cNvPr id="12" name="Shape 10"/>
          <p:cNvSpPr/>
          <p:nvPr/>
        </p:nvSpPr>
        <p:spPr>
          <a:xfrm>
            <a:off x="501030" y="1637481"/>
            <a:ext cx="1170459" cy="799728"/>
          </a:xfrm>
          <a:prstGeom prst="rect">
            <a:avLst/>
          </a:prstGeom>
          <a:solidFill>
            <a:srgbClr val="97B8FF"/>
          </a:solidFill>
          <a:ln/>
        </p:spPr>
      </p:sp>
      <p:sp>
        <p:nvSpPr>
          <p:cNvPr id="13" name="Text 11"/>
          <p:cNvSpPr/>
          <p:nvPr/>
        </p:nvSpPr>
        <p:spPr>
          <a:xfrm>
            <a:off x="636091" y="1719486"/>
            <a:ext cx="1355154" cy="211113"/>
          </a:xfrm>
          <a:prstGeom prst="rect">
            <a:avLst/>
          </a:prstGeom>
          <a:noFill/>
          <a:ln/>
        </p:spPr>
        <p:txBody>
          <a:bodyPr wrap="none" lIns="0" tIns="0" rIns="0" bIns="0" rtlCol="0" anchor="t"/>
          <a:lstStyle/>
          <a:p>
            <a:pPr algn="l" indent="0" marL="0">
              <a:lnSpc>
                <a:spcPct val="130000"/>
              </a:lnSpc>
              <a:buNone/>
            </a:pPr>
            <a:r>
              <a:rPr lang="en-US" sz="1050" b="1" dirty="0">
                <a:solidFill>
                  <a:srgbClr val="272525"/>
                </a:solidFill>
                <a:latin typeface="DM Sans Bold" pitchFamily="34" charset="0"/>
                <a:ea typeface="DM Sans Bold" pitchFamily="34" charset="-122"/>
                <a:cs typeface="DM Sans Bold" pitchFamily="34" charset="-120"/>
              </a:rPr>
              <a:t>Stone</a:t>
            </a:r>
            <a:endParaRPr lang="en-US" sz="1050" dirty="0"/>
          </a:p>
        </p:txBody>
      </p:sp>
      <p:sp>
        <p:nvSpPr>
          <p:cNvPr id="14" name="Shape 12"/>
          <p:cNvSpPr/>
          <p:nvPr/>
        </p:nvSpPr>
        <p:spPr>
          <a:xfrm>
            <a:off x="1671489" y="1637481"/>
            <a:ext cx="585192" cy="799728"/>
          </a:xfrm>
          <a:prstGeom prst="rect">
            <a:avLst/>
          </a:prstGeom>
          <a:solidFill>
            <a:srgbClr val="97B8FF"/>
          </a:solidFill>
          <a:ln/>
        </p:spPr>
      </p:sp>
      <p:sp>
        <p:nvSpPr>
          <p:cNvPr id="15" name="Text 13"/>
          <p:cNvSpPr/>
          <p:nvPr/>
        </p:nvSpPr>
        <p:spPr>
          <a:xfrm>
            <a:off x="1808931" y="1719486"/>
            <a:ext cx="767507" cy="211113"/>
          </a:xfrm>
          <a:prstGeom prst="rect">
            <a:avLst/>
          </a:prstGeom>
          <a:noFill/>
          <a:ln/>
        </p:spPr>
        <p:txBody>
          <a:bodyPr wrap="none" lIns="0" tIns="0" rIns="0" bIns="0" rtlCol="0" anchor="t"/>
          <a:lstStyle/>
          <a:p>
            <a:pPr algn="l" indent="0" marL="0">
              <a:lnSpc>
                <a:spcPct val="130000"/>
              </a:lnSpc>
              <a:buNone/>
            </a:pPr>
            <a:r>
              <a:rPr lang="en-US" sz="1050" b="1" dirty="0">
                <a:solidFill>
                  <a:srgbClr val="272525"/>
                </a:solidFill>
                <a:latin typeface="DM Sans Bold" pitchFamily="34" charset="0"/>
                <a:ea typeface="DM Sans Bold" pitchFamily="34" charset="-122"/>
                <a:cs typeface="DM Sans Bold" pitchFamily="34" charset="-120"/>
              </a:rPr>
              <a:t>Ca%</a:t>
            </a:r>
            <a:endParaRPr lang="en-US" sz="1050" dirty="0"/>
          </a:p>
        </p:txBody>
      </p:sp>
      <p:sp>
        <p:nvSpPr>
          <p:cNvPr id="16" name="Shape 14"/>
          <p:cNvSpPr/>
          <p:nvPr/>
        </p:nvSpPr>
        <p:spPr>
          <a:xfrm>
            <a:off x="2256681" y="1637481"/>
            <a:ext cx="585192" cy="799728"/>
          </a:xfrm>
          <a:prstGeom prst="rect">
            <a:avLst/>
          </a:prstGeom>
          <a:solidFill>
            <a:srgbClr val="97B8FF"/>
          </a:solidFill>
          <a:ln/>
        </p:spPr>
      </p:sp>
      <p:sp>
        <p:nvSpPr>
          <p:cNvPr id="17" name="Text 15"/>
          <p:cNvSpPr/>
          <p:nvPr/>
        </p:nvSpPr>
        <p:spPr>
          <a:xfrm>
            <a:off x="2394124" y="1719486"/>
            <a:ext cx="767507" cy="211113"/>
          </a:xfrm>
          <a:prstGeom prst="rect">
            <a:avLst/>
          </a:prstGeom>
          <a:noFill/>
          <a:ln/>
        </p:spPr>
        <p:txBody>
          <a:bodyPr wrap="none" lIns="0" tIns="0" rIns="0" bIns="0" rtlCol="0" anchor="t"/>
          <a:lstStyle/>
          <a:p>
            <a:pPr algn="l" indent="0" marL="0">
              <a:lnSpc>
                <a:spcPct val="130000"/>
              </a:lnSpc>
              <a:buNone/>
            </a:pPr>
            <a:r>
              <a:rPr lang="en-US" sz="1050" b="1" dirty="0">
                <a:solidFill>
                  <a:srgbClr val="272525"/>
                </a:solidFill>
                <a:latin typeface="DM Sans Bold" pitchFamily="34" charset="0"/>
                <a:ea typeface="DM Sans Bold" pitchFamily="34" charset="-122"/>
                <a:cs typeface="DM Sans Bold" pitchFamily="34" charset="-120"/>
              </a:rPr>
              <a:t>Si%</a:t>
            </a:r>
            <a:endParaRPr lang="en-US" sz="1050" dirty="0"/>
          </a:p>
        </p:txBody>
      </p:sp>
      <p:sp>
        <p:nvSpPr>
          <p:cNvPr id="18" name="Shape 16"/>
          <p:cNvSpPr/>
          <p:nvPr/>
        </p:nvSpPr>
        <p:spPr>
          <a:xfrm>
            <a:off x="2841873" y="1637481"/>
            <a:ext cx="585192" cy="799728"/>
          </a:xfrm>
          <a:prstGeom prst="rect">
            <a:avLst/>
          </a:prstGeom>
          <a:solidFill>
            <a:srgbClr val="97B8FF"/>
          </a:solidFill>
          <a:ln/>
        </p:spPr>
      </p:sp>
      <p:sp>
        <p:nvSpPr>
          <p:cNvPr id="19" name="Text 17"/>
          <p:cNvSpPr/>
          <p:nvPr/>
        </p:nvSpPr>
        <p:spPr>
          <a:xfrm>
            <a:off x="2979316" y="1719486"/>
            <a:ext cx="767507" cy="211113"/>
          </a:xfrm>
          <a:prstGeom prst="rect">
            <a:avLst/>
          </a:prstGeom>
          <a:noFill/>
          <a:ln/>
        </p:spPr>
        <p:txBody>
          <a:bodyPr wrap="none" lIns="0" tIns="0" rIns="0" bIns="0" rtlCol="0" anchor="t"/>
          <a:lstStyle/>
          <a:p>
            <a:pPr algn="l" indent="0" marL="0">
              <a:lnSpc>
                <a:spcPct val="130000"/>
              </a:lnSpc>
              <a:buNone/>
            </a:pPr>
            <a:r>
              <a:rPr lang="en-US" sz="1050" b="1" dirty="0">
                <a:solidFill>
                  <a:srgbClr val="272525"/>
                </a:solidFill>
                <a:latin typeface="DM Sans Bold" pitchFamily="34" charset="0"/>
                <a:ea typeface="DM Sans Bold" pitchFamily="34" charset="-122"/>
                <a:cs typeface="DM Sans Bold" pitchFamily="34" charset="-120"/>
              </a:rPr>
              <a:t>Fe%</a:t>
            </a:r>
            <a:endParaRPr lang="en-US" sz="1050" dirty="0"/>
          </a:p>
        </p:txBody>
      </p:sp>
      <p:sp>
        <p:nvSpPr>
          <p:cNvPr id="20" name="Shape 18"/>
          <p:cNvSpPr/>
          <p:nvPr/>
        </p:nvSpPr>
        <p:spPr>
          <a:xfrm>
            <a:off x="3427065" y="1637481"/>
            <a:ext cx="585192" cy="799728"/>
          </a:xfrm>
          <a:prstGeom prst="rect">
            <a:avLst/>
          </a:prstGeom>
          <a:solidFill>
            <a:srgbClr val="97B8FF"/>
          </a:solidFill>
          <a:ln/>
        </p:spPr>
      </p:sp>
      <p:sp>
        <p:nvSpPr>
          <p:cNvPr id="21" name="Text 19"/>
          <p:cNvSpPr/>
          <p:nvPr/>
        </p:nvSpPr>
        <p:spPr>
          <a:xfrm>
            <a:off x="3564508" y="1719486"/>
            <a:ext cx="767507" cy="211113"/>
          </a:xfrm>
          <a:prstGeom prst="rect">
            <a:avLst/>
          </a:prstGeom>
          <a:noFill/>
          <a:ln/>
        </p:spPr>
        <p:txBody>
          <a:bodyPr wrap="none" lIns="0" tIns="0" rIns="0" bIns="0" rtlCol="0" anchor="t"/>
          <a:lstStyle/>
          <a:p>
            <a:pPr algn="l" indent="0" marL="0">
              <a:lnSpc>
                <a:spcPct val="130000"/>
              </a:lnSpc>
              <a:buNone/>
            </a:pPr>
            <a:r>
              <a:rPr lang="en-US" sz="1050" b="1" dirty="0">
                <a:solidFill>
                  <a:srgbClr val="272525"/>
                </a:solidFill>
                <a:latin typeface="DM Sans Bold" pitchFamily="34" charset="0"/>
                <a:ea typeface="DM Sans Bold" pitchFamily="34" charset="-122"/>
                <a:cs typeface="DM Sans Bold" pitchFamily="34" charset="-120"/>
              </a:rPr>
              <a:t>Na%</a:t>
            </a:r>
            <a:endParaRPr lang="en-US" sz="1050" dirty="0"/>
          </a:p>
        </p:txBody>
      </p:sp>
      <p:sp>
        <p:nvSpPr>
          <p:cNvPr id="22" name="Shape 20"/>
          <p:cNvSpPr/>
          <p:nvPr/>
        </p:nvSpPr>
        <p:spPr>
          <a:xfrm>
            <a:off x="4012257" y="1637481"/>
            <a:ext cx="390153" cy="799728"/>
          </a:xfrm>
          <a:prstGeom prst="rect">
            <a:avLst/>
          </a:prstGeom>
          <a:solidFill>
            <a:srgbClr val="97B8FF"/>
          </a:solidFill>
          <a:ln/>
        </p:spPr>
      </p:sp>
      <p:sp>
        <p:nvSpPr>
          <p:cNvPr id="23" name="Text 21"/>
          <p:cNvSpPr/>
          <p:nvPr/>
        </p:nvSpPr>
        <p:spPr>
          <a:xfrm>
            <a:off x="4149700" y="1719486"/>
            <a:ext cx="117649" cy="633338"/>
          </a:xfrm>
          <a:prstGeom prst="rect">
            <a:avLst/>
          </a:prstGeom>
          <a:noFill/>
          <a:ln/>
        </p:spPr>
        <p:txBody>
          <a:bodyPr wrap="square" lIns="0" tIns="0" rIns="0" bIns="0" rtlCol="0" anchor="t">
            <a:normAutofit/>
          </a:bodyPr>
          <a:lstStyle/>
          <a:p>
            <a:pPr algn="l" indent="0" marL="0">
              <a:lnSpc>
                <a:spcPct val="130000"/>
              </a:lnSpc>
              <a:buNone/>
            </a:pPr>
            <a:r>
              <a:rPr lang="en-US" sz="1050" b="1" dirty="0">
                <a:solidFill>
                  <a:srgbClr val="272525"/>
                </a:solidFill>
                <a:latin typeface="DM Sans Bold" pitchFamily="34" charset="0"/>
                <a:ea typeface="DM Sans Bold" pitchFamily="34" charset="-122"/>
                <a:cs typeface="DM Sans Bold" pitchFamily="34" charset="-120"/>
              </a:rPr>
              <a:t>Mg%</a:t>
            </a:r>
            <a:endParaRPr lang="en-US" sz="1050" dirty="0"/>
          </a:p>
        </p:txBody>
      </p:sp>
      <p:sp>
        <p:nvSpPr>
          <p:cNvPr id="24" name="Text 22"/>
          <p:cNvSpPr/>
          <p:nvPr/>
        </p:nvSpPr>
        <p:spPr>
          <a:xfrm>
            <a:off x="636091" y="2521595"/>
            <a:ext cx="1355154" cy="211113"/>
          </a:xfrm>
          <a:prstGeom prst="rect">
            <a:avLst/>
          </a:prstGeom>
          <a:noFill/>
          <a:ln/>
        </p:spPr>
        <p:txBody>
          <a:bodyPr wrap="none" lIns="0" tIns="0" rIns="0" bIns="0" rtlCol="0" anchor="t"/>
          <a:lstStyle/>
          <a:p>
            <a:pPr algn="l" indent="0" marL="0">
              <a:lnSpc>
                <a:spcPct val="130000"/>
              </a:lnSpc>
              <a:buNone/>
            </a:pPr>
            <a:r>
              <a:rPr lang="en-US" sz="1050" dirty="0">
                <a:solidFill>
                  <a:srgbClr val="2C2129"/>
                </a:solidFill>
                <a:latin typeface="DM Sans" pitchFamily="34" charset="0"/>
                <a:ea typeface="DM Sans" pitchFamily="34" charset="-122"/>
                <a:cs typeface="DM Sans" pitchFamily="34" charset="-120"/>
              </a:rPr>
              <a:t>Limestone</a:t>
            </a:r>
            <a:endParaRPr lang="en-US" sz="1050" dirty="0"/>
          </a:p>
        </p:txBody>
      </p:sp>
      <p:sp>
        <p:nvSpPr>
          <p:cNvPr id="25" name="Text 23"/>
          <p:cNvSpPr/>
          <p:nvPr/>
        </p:nvSpPr>
        <p:spPr>
          <a:xfrm>
            <a:off x="1808931" y="2521595"/>
            <a:ext cx="310307" cy="422225"/>
          </a:xfrm>
          <a:prstGeom prst="rect">
            <a:avLst/>
          </a:prstGeom>
          <a:noFill/>
          <a:ln/>
        </p:spPr>
        <p:txBody>
          <a:bodyPr wrap="square" lIns="0" tIns="0" rIns="0" bIns="0" rtlCol="0" anchor="t">
            <a:normAutofit/>
          </a:bodyPr>
          <a:lstStyle/>
          <a:p>
            <a:pPr algn="l" indent="0" marL="0">
              <a:lnSpc>
                <a:spcPct val="130000"/>
              </a:lnSpc>
              <a:buNone/>
            </a:pPr>
            <a:r>
              <a:rPr lang="en-US" sz="1050" dirty="0">
                <a:solidFill>
                  <a:srgbClr val="2C2129"/>
                </a:solidFill>
                <a:latin typeface="DM Sans" pitchFamily="34" charset="0"/>
                <a:ea typeface="DM Sans" pitchFamily="34" charset="-122"/>
                <a:cs typeface="DM Sans" pitchFamily="34" charset="-120"/>
              </a:rPr>
              <a:t>37.68</a:t>
            </a:r>
            <a:endParaRPr lang="en-US" sz="1050" dirty="0"/>
          </a:p>
        </p:txBody>
      </p:sp>
      <p:sp>
        <p:nvSpPr>
          <p:cNvPr id="26" name="Text 24"/>
          <p:cNvSpPr/>
          <p:nvPr/>
        </p:nvSpPr>
        <p:spPr>
          <a:xfrm>
            <a:off x="2394124" y="2521595"/>
            <a:ext cx="310307" cy="422225"/>
          </a:xfrm>
          <a:prstGeom prst="rect">
            <a:avLst/>
          </a:prstGeom>
          <a:noFill/>
          <a:ln/>
        </p:spPr>
        <p:txBody>
          <a:bodyPr wrap="square" lIns="0" tIns="0" rIns="0" bIns="0" rtlCol="0" anchor="t">
            <a:normAutofit/>
          </a:bodyPr>
          <a:lstStyle/>
          <a:p>
            <a:pPr algn="l" indent="0" marL="0">
              <a:lnSpc>
                <a:spcPct val="130000"/>
              </a:lnSpc>
              <a:buNone/>
            </a:pPr>
            <a:r>
              <a:rPr lang="en-US" sz="1050" dirty="0">
                <a:solidFill>
                  <a:srgbClr val="2C2129"/>
                </a:solidFill>
                <a:latin typeface="DM Sans" pitchFamily="34" charset="0"/>
                <a:ea typeface="DM Sans" pitchFamily="34" charset="-122"/>
                <a:cs typeface="DM Sans" pitchFamily="34" charset="-120"/>
              </a:rPr>
              <a:t>0.1045</a:t>
            </a:r>
            <a:endParaRPr lang="en-US" sz="1050" dirty="0"/>
          </a:p>
        </p:txBody>
      </p:sp>
      <p:sp>
        <p:nvSpPr>
          <p:cNvPr id="27" name="Text 25"/>
          <p:cNvSpPr/>
          <p:nvPr/>
        </p:nvSpPr>
        <p:spPr>
          <a:xfrm>
            <a:off x="2979316" y="2521595"/>
            <a:ext cx="310307" cy="422225"/>
          </a:xfrm>
          <a:prstGeom prst="rect">
            <a:avLst/>
          </a:prstGeom>
          <a:noFill/>
          <a:ln/>
        </p:spPr>
        <p:txBody>
          <a:bodyPr wrap="square" lIns="0" tIns="0" rIns="0" bIns="0" rtlCol="0" anchor="t">
            <a:normAutofit/>
          </a:bodyPr>
          <a:lstStyle/>
          <a:p>
            <a:pPr algn="l" indent="0" marL="0">
              <a:lnSpc>
                <a:spcPct val="130000"/>
              </a:lnSpc>
              <a:buNone/>
            </a:pPr>
            <a:r>
              <a:rPr lang="en-US" sz="1050" dirty="0">
                <a:solidFill>
                  <a:srgbClr val="2C2129"/>
                </a:solidFill>
                <a:latin typeface="DM Sans" pitchFamily="34" charset="0"/>
                <a:ea typeface="DM Sans" pitchFamily="34" charset="-122"/>
                <a:cs typeface="DM Sans" pitchFamily="34" charset="-120"/>
              </a:rPr>
              <a:t>0.1309</a:t>
            </a:r>
            <a:endParaRPr lang="en-US" sz="1050" dirty="0"/>
          </a:p>
        </p:txBody>
      </p:sp>
      <p:sp>
        <p:nvSpPr>
          <p:cNvPr id="28" name="Text 26"/>
          <p:cNvSpPr/>
          <p:nvPr/>
        </p:nvSpPr>
        <p:spPr>
          <a:xfrm>
            <a:off x="3564508" y="2521595"/>
            <a:ext cx="767507" cy="211113"/>
          </a:xfrm>
          <a:prstGeom prst="rect">
            <a:avLst/>
          </a:prstGeom>
          <a:noFill/>
          <a:ln/>
        </p:spPr>
        <p:txBody>
          <a:bodyPr wrap="none" lIns="0" tIns="0" rIns="0" bIns="0" rtlCol="0" anchor="t"/>
          <a:lstStyle/>
          <a:p>
            <a:pPr algn="l" indent="0" marL="0">
              <a:lnSpc>
                <a:spcPct val="130000"/>
              </a:lnSpc>
              <a:buNone/>
            </a:pPr>
            <a:r>
              <a:rPr lang="en-US" sz="1050" dirty="0">
                <a:solidFill>
                  <a:srgbClr val="2C2129"/>
                </a:solidFill>
                <a:latin typeface="DM Sans" pitchFamily="34" charset="0"/>
                <a:ea typeface="DM Sans" pitchFamily="34" charset="-122"/>
                <a:cs typeface="DM Sans" pitchFamily="34" charset="-120"/>
              </a:rPr>
              <a:t>0.21</a:t>
            </a:r>
            <a:endParaRPr lang="en-US" sz="1050" dirty="0"/>
          </a:p>
        </p:txBody>
      </p:sp>
      <p:sp>
        <p:nvSpPr>
          <p:cNvPr id="29" name="Text 27"/>
          <p:cNvSpPr/>
          <p:nvPr/>
        </p:nvSpPr>
        <p:spPr>
          <a:xfrm>
            <a:off x="4149700" y="2521595"/>
            <a:ext cx="117649" cy="844451"/>
          </a:xfrm>
          <a:prstGeom prst="rect">
            <a:avLst/>
          </a:prstGeom>
          <a:noFill/>
          <a:ln/>
        </p:spPr>
        <p:txBody>
          <a:bodyPr wrap="square" lIns="0" tIns="0" rIns="0" bIns="0" rtlCol="0" anchor="t">
            <a:normAutofit/>
          </a:bodyPr>
          <a:lstStyle/>
          <a:p>
            <a:pPr algn="l" indent="0" marL="0">
              <a:lnSpc>
                <a:spcPct val="130000"/>
              </a:lnSpc>
              <a:buNone/>
            </a:pPr>
            <a:r>
              <a:rPr lang="en-US" sz="1050" dirty="0">
                <a:solidFill>
                  <a:srgbClr val="2C2129"/>
                </a:solidFill>
                <a:latin typeface="DM Sans" pitchFamily="34" charset="0"/>
                <a:ea typeface="DM Sans" pitchFamily="34" charset="-122"/>
                <a:cs typeface="DM Sans" pitchFamily="34" charset="-120"/>
              </a:rPr>
              <a:t>0.031</a:t>
            </a:r>
            <a:endParaRPr lang="en-US" sz="1050" dirty="0"/>
          </a:p>
        </p:txBody>
      </p:sp>
      <p:sp>
        <p:nvSpPr>
          <p:cNvPr id="30" name="Text 28"/>
          <p:cNvSpPr/>
          <p:nvPr/>
        </p:nvSpPr>
        <p:spPr>
          <a:xfrm>
            <a:off x="636091" y="3534817"/>
            <a:ext cx="1355154" cy="211113"/>
          </a:xfrm>
          <a:prstGeom prst="rect">
            <a:avLst/>
          </a:prstGeom>
          <a:noFill/>
          <a:ln/>
        </p:spPr>
        <p:txBody>
          <a:bodyPr wrap="none" lIns="0" tIns="0" rIns="0" bIns="0" rtlCol="0" anchor="t"/>
          <a:lstStyle/>
          <a:p>
            <a:pPr algn="l" indent="0" marL="0">
              <a:lnSpc>
                <a:spcPct val="130000"/>
              </a:lnSpc>
              <a:buNone/>
            </a:pPr>
            <a:r>
              <a:rPr lang="en-US" sz="1050" dirty="0">
                <a:solidFill>
                  <a:srgbClr val="2C2129"/>
                </a:solidFill>
                <a:latin typeface="DM Sans" pitchFamily="34" charset="0"/>
                <a:ea typeface="DM Sans" pitchFamily="34" charset="-122"/>
                <a:cs typeface="DM Sans" pitchFamily="34" charset="-120"/>
              </a:rPr>
              <a:t>Marble</a:t>
            </a:r>
            <a:endParaRPr lang="en-US" sz="1050" dirty="0"/>
          </a:p>
        </p:txBody>
      </p:sp>
      <p:sp>
        <p:nvSpPr>
          <p:cNvPr id="31" name="Text 29"/>
          <p:cNvSpPr/>
          <p:nvPr/>
        </p:nvSpPr>
        <p:spPr>
          <a:xfrm>
            <a:off x="1808931" y="3534817"/>
            <a:ext cx="310307" cy="422225"/>
          </a:xfrm>
          <a:prstGeom prst="rect">
            <a:avLst/>
          </a:prstGeom>
          <a:noFill/>
          <a:ln/>
        </p:spPr>
        <p:txBody>
          <a:bodyPr wrap="square" lIns="0" tIns="0" rIns="0" bIns="0" rtlCol="0" anchor="t">
            <a:normAutofit/>
          </a:bodyPr>
          <a:lstStyle/>
          <a:p>
            <a:pPr algn="l" indent="0" marL="0">
              <a:lnSpc>
                <a:spcPct val="130000"/>
              </a:lnSpc>
              <a:buNone/>
            </a:pPr>
            <a:r>
              <a:rPr lang="en-US" sz="1050" dirty="0">
                <a:solidFill>
                  <a:srgbClr val="2C2129"/>
                </a:solidFill>
                <a:latin typeface="DM Sans" pitchFamily="34" charset="0"/>
                <a:ea typeface="DM Sans" pitchFamily="34" charset="-122"/>
                <a:cs typeface="DM Sans" pitchFamily="34" charset="-120"/>
              </a:rPr>
              <a:t>34.06</a:t>
            </a:r>
            <a:endParaRPr lang="en-US" sz="1050" dirty="0"/>
          </a:p>
        </p:txBody>
      </p:sp>
      <p:sp>
        <p:nvSpPr>
          <p:cNvPr id="32" name="Text 30"/>
          <p:cNvSpPr/>
          <p:nvPr/>
        </p:nvSpPr>
        <p:spPr>
          <a:xfrm>
            <a:off x="2394124" y="3534817"/>
            <a:ext cx="310307" cy="422225"/>
          </a:xfrm>
          <a:prstGeom prst="rect">
            <a:avLst/>
          </a:prstGeom>
          <a:noFill/>
          <a:ln/>
        </p:spPr>
        <p:txBody>
          <a:bodyPr wrap="square" lIns="0" tIns="0" rIns="0" bIns="0" rtlCol="0" anchor="t">
            <a:normAutofit/>
          </a:bodyPr>
          <a:lstStyle/>
          <a:p>
            <a:pPr algn="l" indent="0" marL="0">
              <a:lnSpc>
                <a:spcPct val="130000"/>
              </a:lnSpc>
              <a:buNone/>
            </a:pPr>
            <a:r>
              <a:rPr lang="en-US" sz="1050" dirty="0">
                <a:solidFill>
                  <a:srgbClr val="2C2129"/>
                </a:solidFill>
                <a:latin typeface="DM Sans" pitchFamily="34" charset="0"/>
                <a:ea typeface="DM Sans" pitchFamily="34" charset="-122"/>
                <a:cs typeface="DM Sans" pitchFamily="34" charset="-120"/>
              </a:rPr>
              <a:t>0.0653</a:t>
            </a:r>
            <a:endParaRPr lang="en-US" sz="1050" dirty="0"/>
          </a:p>
        </p:txBody>
      </p:sp>
      <p:sp>
        <p:nvSpPr>
          <p:cNvPr id="33" name="Text 31"/>
          <p:cNvSpPr/>
          <p:nvPr/>
        </p:nvSpPr>
        <p:spPr>
          <a:xfrm>
            <a:off x="2979316" y="3534817"/>
            <a:ext cx="310307" cy="422225"/>
          </a:xfrm>
          <a:prstGeom prst="rect">
            <a:avLst/>
          </a:prstGeom>
          <a:noFill/>
          <a:ln/>
        </p:spPr>
        <p:txBody>
          <a:bodyPr wrap="square" lIns="0" tIns="0" rIns="0" bIns="0" rtlCol="0" anchor="t">
            <a:normAutofit/>
          </a:bodyPr>
          <a:lstStyle/>
          <a:p>
            <a:pPr algn="l" indent="0" marL="0">
              <a:lnSpc>
                <a:spcPct val="130000"/>
              </a:lnSpc>
              <a:buNone/>
            </a:pPr>
            <a:r>
              <a:rPr lang="en-US" sz="1050" dirty="0">
                <a:solidFill>
                  <a:srgbClr val="2C2129"/>
                </a:solidFill>
                <a:latin typeface="DM Sans" pitchFamily="34" charset="0"/>
                <a:ea typeface="DM Sans" pitchFamily="34" charset="-122"/>
                <a:cs typeface="DM Sans" pitchFamily="34" charset="-120"/>
              </a:rPr>
              <a:t>0.0279</a:t>
            </a:r>
            <a:endParaRPr lang="en-US" sz="1050" dirty="0"/>
          </a:p>
        </p:txBody>
      </p:sp>
      <p:sp>
        <p:nvSpPr>
          <p:cNvPr id="34" name="Text 32"/>
          <p:cNvSpPr/>
          <p:nvPr/>
        </p:nvSpPr>
        <p:spPr>
          <a:xfrm>
            <a:off x="3564508" y="3534817"/>
            <a:ext cx="767507" cy="211113"/>
          </a:xfrm>
          <a:prstGeom prst="rect">
            <a:avLst/>
          </a:prstGeom>
          <a:noFill/>
          <a:ln/>
        </p:spPr>
        <p:txBody>
          <a:bodyPr wrap="none" lIns="0" tIns="0" rIns="0" bIns="0" rtlCol="0" anchor="t"/>
          <a:lstStyle/>
          <a:p>
            <a:pPr algn="l" indent="0" marL="0">
              <a:lnSpc>
                <a:spcPct val="130000"/>
              </a:lnSpc>
              <a:buNone/>
            </a:pPr>
            <a:r>
              <a:rPr lang="en-US" sz="1050" dirty="0">
                <a:solidFill>
                  <a:srgbClr val="2C2129"/>
                </a:solidFill>
                <a:latin typeface="DM Sans" pitchFamily="34" charset="0"/>
                <a:ea typeface="DM Sans" pitchFamily="34" charset="-122"/>
                <a:cs typeface="DM Sans" pitchFamily="34" charset="-120"/>
              </a:rPr>
              <a:t>0.22</a:t>
            </a:r>
            <a:endParaRPr lang="en-US" sz="1050" dirty="0"/>
          </a:p>
        </p:txBody>
      </p:sp>
      <p:sp>
        <p:nvSpPr>
          <p:cNvPr id="35" name="Text 33"/>
          <p:cNvSpPr/>
          <p:nvPr/>
        </p:nvSpPr>
        <p:spPr>
          <a:xfrm>
            <a:off x="4149700" y="3534817"/>
            <a:ext cx="117649" cy="844451"/>
          </a:xfrm>
          <a:prstGeom prst="rect">
            <a:avLst/>
          </a:prstGeom>
          <a:noFill/>
          <a:ln/>
        </p:spPr>
        <p:txBody>
          <a:bodyPr wrap="square" lIns="0" tIns="0" rIns="0" bIns="0" rtlCol="0" anchor="t">
            <a:normAutofit/>
          </a:bodyPr>
          <a:lstStyle/>
          <a:p>
            <a:pPr algn="l" indent="0" marL="0">
              <a:lnSpc>
                <a:spcPct val="130000"/>
              </a:lnSpc>
              <a:buNone/>
            </a:pPr>
            <a:r>
              <a:rPr lang="en-US" sz="1050" dirty="0">
                <a:solidFill>
                  <a:srgbClr val="2C2129"/>
                </a:solidFill>
                <a:latin typeface="DM Sans" pitchFamily="34" charset="0"/>
                <a:ea typeface="DM Sans" pitchFamily="34" charset="-122"/>
                <a:cs typeface="DM Sans" pitchFamily="34" charset="-120"/>
              </a:rPr>
              <a:t>0.034</a:t>
            </a:r>
            <a:endParaRPr lang="en-US" sz="1050" dirty="0"/>
          </a:p>
        </p:txBody>
      </p:sp>
      <p:sp>
        <p:nvSpPr>
          <p:cNvPr id="36" name="Text 34"/>
          <p:cNvSpPr/>
          <p:nvPr/>
        </p:nvSpPr>
        <p:spPr>
          <a:xfrm>
            <a:off x="4741590" y="1276722"/>
            <a:ext cx="3911054" cy="211113"/>
          </a:xfrm>
          <a:prstGeom prst="rect">
            <a:avLst/>
          </a:prstGeom>
          <a:noFill/>
          <a:ln/>
        </p:spPr>
        <p:txBody>
          <a:bodyPr wrap="none" lIns="0" tIns="0" rIns="0" bIns="0" rtlCol="0" anchor="t"/>
          <a:lstStyle/>
          <a:p>
            <a:pPr algn="l" indent="0" marL="0">
              <a:lnSpc>
                <a:spcPct val="104000"/>
              </a:lnSpc>
              <a:buNone/>
            </a:pPr>
            <a:r>
              <a:rPr lang="en-US" sz="1300" dirty="0">
                <a:solidFill>
                  <a:srgbClr val="29228D"/>
                </a:solidFill>
                <a:latin typeface="Libre Baskerville" pitchFamily="34" charset="0"/>
                <a:ea typeface="Libre Baskerville" pitchFamily="34" charset="-122"/>
                <a:cs typeface="Libre Baskerville" pitchFamily="34" charset="-120"/>
              </a:rPr>
              <a:t>Significance</a:t>
            </a:r>
            <a:endParaRPr lang="en-US" sz="1300" dirty="0"/>
          </a:p>
        </p:txBody>
      </p:sp>
      <p:sp>
        <p:nvSpPr>
          <p:cNvPr id="37" name="Text 35"/>
          <p:cNvSpPr/>
          <p:nvPr/>
        </p:nvSpPr>
        <p:spPr>
          <a:xfrm>
            <a:off x="4741590" y="1616571"/>
            <a:ext cx="3911054" cy="1266676"/>
          </a:xfrm>
          <a:prstGeom prst="rect">
            <a:avLst/>
          </a:prstGeom>
          <a:noFill/>
          <a:ln/>
        </p:spPr>
        <p:txBody>
          <a:bodyPr wrap="square" lIns="0" tIns="0" rIns="0" bIns="0" rtlCol="0" anchor="t">
            <a:normAutofit/>
          </a:bodyPr>
          <a:lstStyle/>
          <a:p>
            <a:pPr algn="l" indent="0" marL="0">
              <a:lnSpc>
                <a:spcPct val="130000"/>
              </a:lnSpc>
              <a:buNone/>
            </a:pPr>
            <a:r>
              <a:rPr lang="en-US" sz="1050" dirty="0">
                <a:solidFill>
                  <a:srgbClr val="2C2129"/>
                </a:solidFill>
                <a:latin typeface="DM Sans" pitchFamily="34" charset="0"/>
                <a:ea typeface="DM Sans" pitchFamily="34" charset="-122"/>
                <a:cs typeface="DM Sans" pitchFamily="34" charset="-120"/>
              </a:rPr>
              <a:t>XRF confirmed that the experimental limestone and marble are chemically similar to Iraqi museum artifacts. The dominant calcium content, combined with silica and iron oxides, forms strong chemical bonds with epoxy, PVAc, and nano-additives (SiO₂ and ZnO), validating the adhesive systems for authentic artifact restoration.</a:t>
            </a:r>
            <a:endParaRPr lang="en-US" sz="10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496119" y="393576"/>
            <a:ext cx="8151763" cy="228451"/>
          </a:xfrm>
          <a:prstGeom prst="rect">
            <a:avLst/>
          </a:prstGeom>
          <a:noFill/>
          <a:ln/>
        </p:spPr>
        <p:txBody>
          <a:bodyPr wrap="none" lIns="0" tIns="0" rIns="0" bIns="0" rtlCol="0" anchor="t"/>
          <a:lstStyle/>
          <a:p>
            <a:pPr algn="l" indent="0" marL="0">
              <a:lnSpc>
                <a:spcPct val="104000"/>
              </a:lnSpc>
              <a:buNone/>
            </a:pPr>
            <a:r>
              <a:rPr lang="en-US" sz="1400" dirty="0">
                <a:solidFill>
                  <a:srgbClr val="29228D"/>
                </a:solidFill>
                <a:latin typeface="Libre Baskerville" pitchFamily="34" charset="0"/>
                <a:ea typeface="Libre Baskerville" pitchFamily="34" charset="-122"/>
                <a:cs typeface="Libre Baskerville" pitchFamily="34" charset="-120"/>
              </a:rPr>
              <a:t>FTIR Spectral Analysis</a:t>
            </a:r>
            <a:endParaRPr lang="en-US" sz="1400" dirty="0"/>
          </a:p>
        </p:txBody>
      </p:sp>
      <p:pic>
        <p:nvPicPr>
          <p:cNvPr id="3" name="Image 0" descr="preencoded.png">    </p:cNvPr>
          <p:cNvPicPr>
            <a:picLocks noChangeAspect="1"/>
          </p:cNvPicPr>
          <p:nvPr/>
        </p:nvPicPr>
        <p:blipFill>
          <a:blip r:embed="rId1"/>
          <a:stretch>
            <a:fillRect/>
          </a:stretch>
        </p:blipFill>
        <p:spPr>
          <a:xfrm>
            <a:off x="496119" y="720849"/>
            <a:ext cx="3986733" cy="3986733"/>
          </a:xfrm>
          <a:prstGeom prst="rect">
            <a:avLst/>
          </a:prstGeom>
        </p:spPr>
      </p:pic>
      <p:sp>
        <p:nvSpPr>
          <p:cNvPr id="4" name="Text 1"/>
          <p:cNvSpPr/>
          <p:nvPr/>
        </p:nvSpPr>
        <p:spPr>
          <a:xfrm>
            <a:off x="4665911" y="2401863"/>
            <a:ext cx="3986733" cy="114226"/>
          </a:xfrm>
          <a:prstGeom prst="rect">
            <a:avLst/>
          </a:prstGeom>
          <a:noFill/>
          <a:ln/>
        </p:spPr>
        <p:txBody>
          <a:bodyPr wrap="none" lIns="0" tIns="0" rIns="0" bIns="0" rtlCol="0" anchor="t"/>
          <a:lstStyle/>
          <a:p>
            <a:pPr algn="l" indent="0" marL="0">
              <a:lnSpc>
                <a:spcPct val="104000"/>
              </a:lnSpc>
              <a:buNone/>
            </a:pPr>
            <a:r>
              <a:rPr lang="en-US" sz="700" dirty="0">
                <a:solidFill>
                  <a:srgbClr val="29228D"/>
                </a:solidFill>
                <a:latin typeface="Libre Baskerville" pitchFamily="34" charset="0"/>
                <a:ea typeface="Libre Baskerville" pitchFamily="34" charset="-122"/>
                <a:cs typeface="Libre Baskerville" pitchFamily="34" charset="-120"/>
              </a:rPr>
              <a:t>Key Findings</a:t>
            </a:r>
            <a:endParaRPr lang="en-US" sz="700" dirty="0"/>
          </a:p>
        </p:txBody>
      </p:sp>
      <p:sp>
        <p:nvSpPr>
          <p:cNvPr id="5" name="Text 2"/>
          <p:cNvSpPr/>
          <p:nvPr/>
        </p:nvSpPr>
        <p:spPr>
          <a:xfrm>
            <a:off x="4665911" y="2553742"/>
            <a:ext cx="3986733" cy="476622"/>
          </a:xfrm>
          <a:prstGeom prst="rect">
            <a:avLst/>
          </a:prstGeom>
          <a:noFill/>
          <a:ln/>
        </p:spPr>
        <p:txBody>
          <a:bodyPr wrap="square" lIns="0" tIns="0" rIns="0" bIns="0" rtlCol="0" anchor="t">
            <a:normAutofit/>
          </a:bodyPr>
          <a:lstStyle/>
          <a:p>
            <a:pPr algn="l" indent="0" marL="0">
              <a:lnSpc>
                <a:spcPct val="101000"/>
              </a:lnSpc>
              <a:buNone/>
            </a:pPr>
            <a:r>
              <a:rPr lang="en-US" sz="550" dirty="0">
                <a:solidFill>
                  <a:srgbClr val="2C2129"/>
                </a:solidFill>
                <a:latin typeface="DM Sans" pitchFamily="34" charset="0"/>
                <a:ea typeface="DM Sans" pitchFamily="34" charset="-122"/>
                <a:cs typeface="DM Sans" pitchFamily="34" charset="-120"/>
              </a:rPr>
              <a:t>Adding 5% (SiO₂ + ZnO) to epoxy caused a significant shift in C-O stretching bands from </a:t>
            </a:r>
            <a:pPr algn="l" indent="0" marL="0">
              <a:lnSpc>
                <a:spcPct val="101000"/>
              </a:lnSpc>
              <a:buNone/>
            </a:pPr>
            <a:r>
              <a:rPr lang="en-US" sz="550" b="1" dirty="0">
                <a:solidFill>
                  <a:srgbClr val="2C2129"/>
                </a:solidFill>
                <a:latin typeface="DM Sans Bold" pitchFamily="34" charset="0"/>
                <a:ea typeface="DM Sans Bold" pitchFamily="34" charset="-122"/>
                <a:cs typeface="DM Sans Bold" pitchFamily="34" charset="-120"/>
              </a:rPr>
              <a:t>1033 → 1100 cm⁻¹</a:t>
            </a:r>
            <a:pPr algn="l" indent="0" marL="0">
              <a:lnSpc>
                <a:spcPct val="101000"/>
              </a:lnSpc>
              <a:buNone/>
            </a:pPr>
            <a:r>
              <a:rPr lang="en-US" sz="550" dirty="0">
                <a:solidFill>
                  <a:srgbClr val="2C2129"/>
                </a:solidFill>
                <a:latin typeface="DM Sans" pitchFamily="34" charset="0"/>
                <a:ea typeface="DM Sans" pitchFamily="34" charset="-122"/>
                <a:cs typeface="DM Sans" pitchFamily="34" charset="-120"/>
              </a:rPr>
              <a:t>, indicating new </a:t>
            </a:r>
            <a:pPr algn="l" indent="0" marL="0">
              <a:lnSpc>
                <a:spcPct val="101000"/>
              </a:lnSpc>
              <a:buNone/>
            </a:pPr>
            <a:r>
              <a:rPr lang="en-US" sz="550" b="1" dirty="0">
                <a:solidFill>
                  <a:srgbClr val="2C2129"/>
                </a:solidFill>
                <a:latin typeface="DM Sans Bold" pitchFamily="34" charset="0"/>
                <a:ea typeface="DM Sans Bold" pitchFamily="34" charset="-122"/>
                <a:cs typeface="DM Sans Bold" pitchFamily="34" charset="-120"/>
              </a:rPr>
              <a:t>Si-O-C chemical bonds</a:t>
            </a:r>
            <a:pPr algn="l" indent="0" marL="0">
              <a:lnSpc>
                <a:spcPct val="101000"/>
              </a:lnSpc>
              <a:spcAft>
                <a:spcPts val="250"/>
              </a:spcAft>
              <a:buNone/>
            </a:pPr>
            <a:r>
              <a:rPr lang="en-US" sz="550" dirty="0">
                <a:solidFill>
                  <a:srgbClr val="2C2129"/>
                </a:solidFill>
                <a:latin typeface="DM Sans" pitchFamily="34" charset="0"/>
                <a:ea typeface="DM Sans" pitchFamily="34" charset="-122"/>
                <a:cs typeface="DM Sans" pitchFamily="34" charset="-120"/>
              </a:rPr>
              <a:t> between SiO₂ and the epoxy matrix — explaining the dramatic mechanical improvement.</a:t>
            </a:r>
            <a:endParaRPr lang="en-US" sz="550" dirty="0"/>
          </a:p>
          <a:p>
            <a:pPr algn="l" indent="0" marL="0">
              <a:lnSpc>
                <a:spcPct val="101000"/>
              </a:lnSpc>
              <a:buNone/>
            </a:pPr>
            <a:r>
              <a:rPr lang="en-US" sz="550" dirty="0">
                <a:solidFill>
                  <a:srgbClr val="2C2129"/>
                </a:solidFill>
                <a:latin typeface="DM Sans" pitchFamily="34" charset="0"/>
                <a:ea typeface="DM Sans" pitchFamily="34" charset="-122"/>
                <a:cs typeface="DM Sans" pitchFamily="34" charset="-120"/>
              </a:rPr>
              <a:t>PVAc showed only minor spectral changes, confirming nanoparticle interactions are </a:t>
            </a:r>
            <a:pPr algn="l" indent="0" marL="0">
              <a:lnSpc>
                <a:spcPct val="101000"/>
              </a:lnSpc>
              <a:buNone/>
            </a:pPr>
            <a:r>
              <a:rPr lang="en-US" sz="550" b="1" dirty="0">
                <a:solidFill>
                  <a:srgbClr val="2C2129"/>
                </a:solidFill>
                <a:latin typeface="DM Sans Bold" pitchFamily="34" charset="0"/>
                <a:ea typeface="DM Sans Bold" pitchFamily="34" charset="-122"/>
                <a:cs typeface="DM Sans Bold" pitchFamily="34" charset="-120"/>
              </a:rPr>
              <a:t>physical rather than chemical</a:t>
            </a:r>
            <a:pPr algn="l" indent="0" marL="0">
              <a:lnSpc>
                <a:spcPct val="101000"/>
              </a:lnSpc>
              <a:buNone/>
            </a:pPr>
            <a:r>
              <a:rPr lang="en-US" sz="550" dirty="0">
                <a:solidFill>
                  <a:srgbClr val="2C2129"/>
                </a:solidFill>
                <a:latin typeface="DM Sans" pitchFamily="34" charset="0"/>
                <a:ea typeface="DM Sans" pitchFamily="34" charset="-122"/>
                <a:cs typeface="DM Sans" pitchFamily="34" charset="-120"/>
              </a:rPr>
              <a:t>. Paraloid B-72 confirmed its typical acrylic structure with no new interactions.</a:t>
            </a:r>
            <a:endParaRPr lang="en-US" sz="5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429000" cy="5143500"/>
          </a:xfrm>
          <a:prstGeom prst="rect">
            <a:avLst/>
          </a:prstGeom>
        </p:spPr>
      </p:pic>
      <p:sp>
        <p:nvSpPr>
          <p:cNvPr id="3" name="Text 0"/>
          <p:cNvSpPr/>
          <p:nvPr/>
        </p:nvSpPr>
        <p:spPr>
          <a:xfrm>
            <a:off x="3925119" y="416198"/>
            <a:ext cx="4722763" cy="885974"/>
          </a:xfrm>
          <a:prstGeom prst="rect">
            <a:avLst/>
          </a:prstGeom>
          <a:noFill/>
          <a:ln/>
        </p:spPr>
        <p:txBody>
          <a:bodyPr wrap="square" lIns="0" tIns="0" rIns="0" bIns="0" rtlCol="0" anchor="t">
            <a:normAutofit/>
          </a:bodyPr>
          <a:lstStyle/>
          <a:p>
            <a:pPr algn="l" indent="0" marL="0">
              <a:lnSpc>
                <a:spcPct val="104000"/>
              </a:lnSpc>
              <a:buNone/>
            </a:pPr>
            <a:r>
              <a:rPr lang="en-US" sz="2750" dirty="0">
                <a:solidFill>
                  <a:srgbClr val="29228D"/>
                </a:solidFill>
                <a:latin typeface="Libre Baskerville" pitchFamily="34" charset="0"/>
                <a:ea typeface="Libre Baskerville" pitchFamily="34" charset="-122"/>
                <a:cs typeface="Libre Baskerville" pitchFamily="34" charset="-120"/>
              </a:rPr>
              <a:t>Paraloid B-72: The Reversible Barrier</a:t>
            </a:r>
            <a:endParaRPr lang="en-US" sz="2750" dirty="0"/>
          </a:p>
        </p:txBody>
      </p:sp>
      <p:sp>
        <p:nvSpPr>
          <p:cNvPr id="4" name="Shape 1"/>
          <p:cNvSpPr/>
          <p:nvPr/>
        </p:nvSpPr>
        <p:spPr>
          <a:xfrm>
            <a:off x="3925119" y="1514773"/>
            <a:ext cx="2290465" cy="1989013"/>
          </a:xfrm>
          <a:prstGeom prst="roundRect">
            <a:avLst>
              <a:gd name="adj" fmla="val 287"/>
            </a:avLst>
          </a:prstGeom>
          <a:solidFill>
            <a:srgbClr val="92ADAD"/>
          </a:solidFill>
          <a:ln w="19050">
            <a:solidFill>
              <a:srgbClr val="589595"/>
            </a:solidFill>
            <a:prstDash val="solid"/>
          </a:ln>
        </p:spPr>
      </p:sp>
      <p:sp>
        <p:nvSpPr>
          <p:cNvPr id="5" name="Text 2"/>
          <p:cNvSpPr/>
          <p:nvPr/>
        </p:nvSpPr>
        <p:spPr>
          <a:xfrm>
            <a:off x="4085927" y="1675581"/>
            <a:ext cx="1968847" cy="221456"/>
          </a:xfrm>
          <a:prstGeom prst="rect">
            <a:avLst/>
          </a:prstGeom>
          <a:noFill/>
          <a:ln/>
        </p:spPr>
        <p:txBody>
          <a:bodyPr wrap="none" lIns="0" tIns="0" rIns="0" bIns="0" rtlCol="0" anchor="t"/>
          <a:lstStyle/>
          <a:p>
            <a:pPr algn="l" indent="0" marL="0">
              <a:lnSpc>
                <a:spcPct val="104000"/>
              </a:lnSpc>
              <a:buNone/>
            </a:pPr>
            <a:r>
              <a:rPr lang="en-US" sz="1350" dirty="0">
                <a:solidFill>
                  <a:srgbClr val="2C2129"/>
                </a:solidFill>
                <a:latin typeface="Libre Baskerville" pitchFamily="34" charset="0"/>
                <a:ea typeface="Libre Baskerville" pitchFamily="34" charset="-122"/>
                <a:cs typeface="Libre Baskerville" pitchFamily="34" charset="-120"/>
              </a:rPr>
              <a:t>How It Works</a:t>
            </a:r>
            <a:endParaRPr lang="en-US" sz="1350" dirty="0"/>
          </a:p>
        </p:txBody>
      </p:sp>
      <p:sp>
        <p:nvSpPr>
          <p:cNvPr id="6" name="Text 3"/>
          <p:cNvSpPr/>
          <p:nvPr/>
        </p:nvSpPr>
        <p:spPr>
          <a:xfrm>
            <a:off x="4085927" y="1982093"/>
            <a:ext cx="1968847" cy="1360884"/>
          </a:xfrm>
          <a:prstGeom prst="rect">
            <a:avLst/>
          </a:prstGeom>
          <a:noFill/>
          <a:ln/>
        </p:spPr>
        <p:txBody>
          <a:bodyPr wrap="square" lIns="0" tIns="0" rIns="0" bIns="0" rtlCol="0" anchor="t">
            <a:normAutofit/>
          </a:bodyPr>
          <a:lstStyle/>
          <a:p>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Applied at 50% in acetone, spread 2–3 mm, dried 3–5 min. Creates a barrier preventing direct adhesive contact with the artifact surface.</a:t>
            </a:r>
            <a:endParaRPr lang="en-US" sz="1100" dirty="0"/>
          </a:p>
        </p:txBody>
      </p:sp>
      <p:sp>
        <p:nvSpPr>
          <p:cNvPr id="7" name="Shape 4"/>
          <p:cNvSpPr/>
          <p:nvPr/>
        </p:nvSpPr>
        <p:spPr>
          <a:xfrm>
            <a:off x="6357342" y="1514773"/>
            <a:ext cx="2290539" cy="1989013"/>
          </a:xfrm>
          <a:prstGeom prst="roundRect">
            <a:avLst>
              <a:gd name="adj" fmla="val 287"/>
            </a:avLst>
          </a:prstGeom>
          <a:solidFill>
            <a:srgbClr val="92ADAD"/>
          </a:solidFill>
          <a:ln w="19050">
            <a:solidFill>
              <a:srgbClr val="589595"/>
            </a:solidFill>
            <a:prstDash val="solid"/>
          </a:ln>
        </p:spPr>
      </p:sp>
      <p:sp>
        <p:nvSpPr>
          <p:cNvPr id="8" name="Text 5"/>
          <p:cNvSpPr/>
          <p:nvPr/>
        </p:nvSpPr>
        <p:spPr>
          <a:xfrm>
            <a:off x="6518151" y="1675581"/>
            <a:ext cx="1968922" cy="221456"/>
          </a:xfrm>
          <a:prstGeom prst="rect">
            <a:avLst/>
          </a:prstGeom>
          <a:noFill/>
          <a:ln/>
        </p:spPr>
        <p:txBody>
          <a:bodyPr wrap="none" lIns="0" tIns="0" rIns="0" bIns="0" rtlCol="0" anchor="t"/>
          <a:lstStyle/>
          <a:p>
            <a:pPr algn="l" indent="0" marL="0">
              <a:lnSpc>
                <a:spcPct val="104000"/>
              </a:lnSpc>
              <a:buNone/>
            </a:pPr>
            <a:r>
              <a:rPr lang="en-US" sz="1350" dirty="0">
                <a:solidFill>
                  <a:srgbClr val="2C2129"/>
                </a:solidFill>
                <a:latin typeface="Libre Baskerville" pitchFamily="34" charset="0"/>
                <a:ea typeface="Libre Baskerville" pitchFamily="34" charset="-122"/>
                <a:cs typeface="Libre Baskerville" pitchFamily="34" charset="-120"/>
              </a:rPr>
              <a:t>Reversibility</a:t>
            </a:r>
            <a:endParaRPr lang="en-US" sz="1350" dirty="0"/>
          </a:p>
        </p:txBody>
      </p:sp>
      <p:sp>
        <p:nvSpPr>
          <p:cNvPr id="9" name="Text 6"/>
          <p:cNvSpPr/>
          <p:nvPr/>
        </p:nvSpPr>
        <p:spPr>
          <a:xfrm>
            <a:off x="6518151" y="1982093"/>
            <a:ext cx="1968922" cy="1360884"/>
          </a:xfrm>
          <a:prstGeom prst="rect">
            <a:avLst/>
          </a:prstGeom>
          <a:noFill/>
          <a:ln/>
        </p:spPr>
        <p:txBody>
          <a:bodyPr wrap="square" lIns="0" tIns="0" rIns="0" bIns="0" rtlCol="0" anchor="t">
            <a:normAutofit/>
          </a:bodyPr>
          <a:lstStyle/>
          <a:p>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Removable with acetone or methyl ethyl ketone. Enables future detachment of adhesives without physical or chemical damage to the stone.</a:t>
            </a:r>
            <a:endParaRPr lang="en-US" sz="1100" dirty="0"/>
          </a:p>
        </p:txBody>
      </p:sp>
      <p:sp>
        <p:nvSpPr>
          <p:cNvPr id="10" name="Shape 7"/>
          <p:cNvSpPr/>
          <p:nvPr/>
        </p:nvSpPr>
        <p:spPr>
          <a:xfrm>
            <a:off x="3925119" y="3645545"/>
            <a:ext cx="4722763" cy="1081757"/>
          </a:xfrm>
          <a:prstGeom prst="roundRect">
            <a:avLst>
              <a:gd name="adj" fmla="val 528"/>
            </a:avLst>
          </a:prstGeom>
          <a:solidFill>
            <a:srgbClr val="92ADAD"/>
          </a:solidFill>
          <a:ln w="19050">
            <a:solidFill>
              <a:srgbClr val="589595"/>
            </a:solidFill>
            <a:prstDash val="solid"/>
          </a:ln>
        </p:spPr>
      </p:sp>
      <p:sp>
        <p:nvSpPr>
          <p:cNvPr id="11" name="Text 8"/>
          <p:cNvSpPr/>
          <p:nvPr/>
        </p:nvSpPr>
        <p:spPr>
          <a:xfrm>
            <a:off x="4085927" y="3806354"/>
            <a:ext cx="4401145" cy="221456"/>
          </a:xfrm>
          <a:prstGeom prst="rect">
            <a:avLst/>
          </a:prstGeom>
          <a:noFill/>
          <a:ln/>
        </p:spPr>
        <p:txBody>
          <a:bodyPr wrap="none" lIns="0" tIns="0" rIns="0" bIns="0" rtlCol="0" anchor="t"/>
          <a:lstStyle/>
          <a:p>
            <a:pPr algn="l" indent="0" marL="0">
              <a:lnSpc>
                <a:spcPct val="104000"/>
              </a:lnSpc>
              <a:buNone/>
            </a:pPr>
            <a:r>
              <a:rPr lang="en-US" sz="1350" dirty="0">
                <a:solidFill>
                  <a:srgbClr val="2C2129"/>
                </a:solidFill>
                <a:latin typeface="Libre Baskerville" pitchFamily="34" charset="0"/>
                <a:ea typeface="Libre Baskerville" pitchFamily="34" charset="-122"/>
                <a:cs typeface="Libre Baskerville" pitchFamily="34" charset="-120"/>
              </a:rPr>
              <a:t>Additional Benefits</a:t>
            </a:r>
            <a:endParaRPr lang="en-US" sz="1350" dirty="0"/>
          </a:p>
        </p:txBody>
      </p:sp>
      <p:sp>
        <p:nvSpPr>
          <p:cNvPr id="12" name="Text 9"/>
          <p:cNvSpPr/>
          <p:nvPr/>
        </p:nvSpPr>
        <p:spPr>
          <a:xfrm>
            <a:off x="4085927" y="4112865"/>
            <a:ext cx="4401145" cy="453628"/>
          </a:xfrm>
          <a:prstGeom prst="rect">
            <a:avLst/>
          </a:prstGeom>
          <a:noFill/>
          <a:ln/>
        </p:spPr>
        <p:txBody>
          <a:bodyPr wrap="square" lIns="0" tIns="0" rIns="0" bIns="0" rtlCol="0" anchor="t">
            <a:normAutofit/>
          </a:bodyPr>
          <a:lstStyle/>
          <a:p>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Increases water resistance of artifact surfaces. Does not cause discoloration. Widely accepted in cultural heritage conservation.</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96119" y="704180"/>
            <a:ext cx="8151763" cy="442987"/>
          </a:xfrm>
          <a:prstGeom prst="rect">
            <a:avLst/>
          </a:prstGeom>
          <a:noFill/>
          <a:ln/>
        </p:spPr>
        <p:txBody>
          <a:bodyPr wrap="none" lIns="0" tIns="0" rIns="0" bIns="0" rtlCol="0" anchor="t"/>
          <a:lstStyle/>
          <a:p>
            <a:pPr algn="l" indent="0" marL="0">
              <a:lnSpc>
                <a:spcPct val="104000"/>
              </a:lnSpc>
              <a:buNone/>
            </a:pPr>
            <a:r>
              <a:rPr lang="en-US" sz="2750" dirty="0">
                <a:solidFill>
                  <a:srgbClr val="29228D"/>
                </a:solidFill>
                <a:latin typeface="Libre Baskerville" pitchFamily="34" charset="0"/>
                <a:ea typeface="Libre Baskerville" pitchFamily="34" charset="-122"/>
                <a:cs typeface="Libre Baskerville" pitchFamily="34" charset="-120"/>
              </a:rPr>
              <a:t>Mechanical Performance Summary</a:t>
            </a:r>
            <a:endParaRPr lang="en-US" sz="2750" dirty="0"/>
          </a:p>
        </p:txBody>
      </p:sp>
      <p:sp>
        <p:nvSpPr>
          <p:cNvPr id="3" name="Text 1"/>
          <p:cNvSpPr/>
          <p:nvPr/>
        </p:nvSpPr>
        <p:spPr>
          <a:xfrm>
            <a:off x="496119" y="1501527"/>
            <a:ext cx="3987254" cy="467841"/>
          </a:xfrm>
          <a:prstGeom prst="rect">
            <a:avLst/>
          </a:prstGeom>
          <a:noFill/>
          <a:ln/>
        </p:spPr>
        <p:txBody>
          <a:bodyPr wrap="none" lIns="0" tIns="0" rIns="0" bIns="0" rtlCol="0" anchor="t"/>
          <a:lstStyle/>
          <a:p>
            <a:pPr algn="ctr" indent="0" marL="0">
              <a:lnSpc>
                <a:spcPct val="83000"/>
              </a:lnSpc>
              <a:buNone/>
            </a:pPr>
            <a:r>
              <a:rPr lang="en-US" sz="3650" dirty="0">
                <a:solidFill>
                  <a:srgbClr val="2C2129"/>
                </a:solidFill>
                <a:latin typeface="Libre Baskerville" pitchFamily="34" charset="0"/>
                <a:ea typeface="Libre Baskerville" pitchFamily="34" charset="-122"/>
                <a:cs typeface="Libre Baskerville" pitchFamily="34" charset="-120"/>
              </a:rPr>
              <a:t>46.94</a:t>
            </a:r>
            <a:endParaRPr lang="en-US" sz="3650" dirty="0"/>
          </a:p>
        </p:txBody>
      </p:sp>
      <p:sp>
        <p:nvSpPr>
          <p:cNvPr id="4" name="Text 2"/>
          <p:cNvSpPr/>
          <p:nvPr/>
        </p:nvSpPr>
        <p:spPr>
          <a:xfrm>
            <a:off x="496119" y="2146474"/>
            <a:ext cx="3987254" cy="221456"/>
          </a:xfrm>
          <a:prstGeom prst="rect">
            <a:avLst/>
          </a:prstGeom>
          <a:noFill/>
          <a:ln/>
        </p:spPr>
        <p:txBody>
          <a:bodyPr wrap="none" lIns="0" tIns="0" rIns="0" bIns="0" rtlCol="0" anchor="t"/>
          <a:lstStyle/>
          <a:p>
            <a:pPr algn="ctr" indent="0" marL="0">
              <a:lnSpc>
                <a:spcPct val="104000"/>
              </a:lnSpc>
              <a:buNone/>
            </a:pPr>
            <a:r>
              <a:rPr lang="en-US" sz="1350" dirty="0">
                <a:solidFill>
                  <a:srgbClr val="2C2129"/>
                </a:solidFill>
                <a:latin typeface="Libre Baskerville" pitchFamily="34" charset="0"/>
                <a:ea typeface="Libre Baskerville" pitchFamily="34" charset="-122"/>
                <a:cs typeface="Libre Baskerville" pitchFamily="34" charset="-120"/>
              </a:rPr>
              <a:t>MPa Shear</a:t>
            </a:r>
            <a:endParaRPr lang="en-US" sz="1350" dirty="0"/>
          </a:p>
        </p:txBody>
      </p:sp>
      <p:sp>
        <p:nvSpPr>
          <p:cNvPr id="5" name="Text 3"/>
          <p:cNvSpPr/>
          <p:nvPr/>
        </p:nvSpPr>
        <p:spPr>
          <a:xfrm>
            <a:off x="496119" y="2452985"/>
            <a:ext cx="3987254" cy="453628"/>
          </a:xfrm>
          <a:prstGeom prst="rect">
            <a:avLst/>
          </a:prstGeom>
          <a:noFill/>
          <a:ln/>
        </p:spPr>
        <p:txBody>
          <a:bodyPr wrap="square" lIns="0" tIns="0" rIns="0" bIns="0" rtlCol="0" anchor="t">
            <a:normAutofit/>
          </a:bodyPr>
          <a:lstStyle/>
          <a:p>
            <a:pPr algn="ctr" indent="0" marL="0">
              <a:lnSpc>
                <a:spcPct val="133000"/>
              </a:lnSpc>
              <a:buNone/>
            </a:pPr>
            <a:r>
              <a:rPr lang="en-US" sz="1100" dirty="0">
                <a:solidFill>
                  <a:srgbClr val="2C2129"/>
                </a:solidFill>
                <a:latin typeface="DM Sans" pitchFamily="34" charset="0"/>
                <a:ea typeface="DM Sans" pitchFamily="34" charset="-122"/>
                <a:cs typeface="DM Sans" pitchFamily="34" charset="-120"/>
              </a:rPr>
              <a:t>Epoxy + 5% nano (SiO₂ &amp; ZnO) — highest shear strength achieved</a:t>
            </a:r>
            <a:endParaRPr lang="en-US" sz="1100" dirty="0"/>
          </a:p>
        </p:txBody>
      </p:sp>
      <p:sp>
        <p:nvSpPr>
          <p:cNvPr id="6" name="Text 4"/>
          <p:cNvSpPr/>
          <p:nvPr/>
        </p:nvSpPr>
        <p:spPr>
          <a:xfrm>
            <a:off x="4660553" y="1501527"/>
            <a:ext cx="3987329" cy="467841"/>
          </a:xfrm>
          <a:prstGeom prst="rect">
            <a:avLst/>
          </a:prstGeom>
          <a:noFill/>
          <a:ln/>
        </p:spPr>
        <p:txBody>
          <a:bodyPr wrap="none" lIns="0" tIns="0" rIns="0" bIns="0" rtlCol="0" anchor="t"/>
          <a:lstStyle/>
          <a:p>
            <a:pPr algn="ctr" indent="0" marL="0">
              <a:lnSpc>
                <a:spcPct val="83000"/>
              </a:lnSpc>
              <a:buNone/>
            </a:pPr>
            <a:r>
              <a:rPr lang="en-US" sz="3650" dirty="0">
                <a:solidFill>
                  <a:srgbClr val="2C2129"/>
                </a:solidFill>
                <a:latin typeface="Libre Baskerville" pitchFamily="34" charset="0"/>
                <a:ea typeface="Libre Baskerville" pitchFamily="34" charset="-122"/>
                <a:cs typeface="Libre Baskerville" pitchFamily="34" charset="-120"/>
              </a:rPr>
              <a:t>86.20</a:t>
            </a:r>
            <a:endParaRPr lang="en-US" sz="3650" dirty="0"/>
          </a:p>
        </p:txBody>
      </p:sp>
      <p:sp>
        <p:nvSpPr>
          <p:cNvPr id="7" name="Text 5"/>
          <p:cNvSpPr/>
          <p:nvPr/>
        </p:nvSpPr>
        <p:spPr>
          <a:xfrm>
            <a:off x="4660553" y="2146474"/>
            <a:ext cx="3987329" cy="221456"/>
          </a:xfrm>
          <a:prstGeom prst="rect">
            <a:avLst/>
          </a:prstGeom>
          <a:noFill/>
          <a:ln/>
        </p:spPr>
        <p:txBody>
          <a:bodyPr wrap="none" lIns="0" tIns="0" rIns="0" bIns="0" rtlCol="0" anchor="t"/>
          <a:lstStyle/>
          <a:p>
            <a:pPr algn="ctr" indent="0" marL="0">
              <a:lnSpc>
                <a:spcPct val="104000"/>
              </a:lnSpc>
              <a:buNone/>
            </a:pPr>
            <a:r>
              <a:rPr lang="en-US" sz="1350" dirty="0">
                <a:solidFill>
                  <a:srgbClr val="2C2129"/>
                </a:solidFill>
                <a:latin typeface="Libre Baskerville" pitchFamily="34" charset="0"/>
                <a:ea typeface="Libre Baskerville" pitchFamily="34" charset="-122"/>
                <a:cs typeface="Libre Baskerville" pitchFamily="34" charset="-120"/>
              </a:rPr>
              <a:t>MPa Compression</a:t>
            </a:r>
            <a:endParaRPr lang="en-US" sz="1350" dirty="0"/>
          </a:p>
        </p:txBody>
      </p:sp>
      <p:sp>
        <p:nvSpPr>
          <p:cNvPr id="8" name="Text 6"/>
          <p:cNvSpPr/>
          <p:nvPr/>
        </p:nvSpPr>
        <p:spPr>
          <a:xfrm>
            <a:off x="4660553" y="2452985"/>
            <a:ext cx="3987329" cy="226814"/>
          </a:xfrm>
          <a:prstGeom prst="rect">
            <a:avLst/>
          </a:prstGeom>
          <a:noFill/>
          <a:ln/>
        </p:spPr>
        <p:txBody>
          <a:bodyPr wrap="none" lIns="0" tIns="0" rIns="0" bIns="0" rtlCol="0" anchor="t"/>
          <a:lstStyle/>
          <a:p>
            <a:pPr algn="ctr" indent="0" marL="0">
              <a:lnSpc>
                <a:spcPct val="133000"/>
              </a:lnSpc>
              <a:buNone/>
            </a:pPr>
            <a:r>
              <a:rPr lang="en-US" sz="1100" dirty="0">
                <a:solidFill>
                  <a:srgbClr val="2C2129"/>
                </a:solidFill>
                <a:latin typeface="DM Sans" pitchFamily="34" charset="0"/>
                <a:ea typeface="DM Sans" pitchFamily="34" charset="-122"/>
                <a:cs typeface="DM Sans" pitchFamily="34" charset="-120"/>
              </a:rPr>
              <a:t>Epoxy + 5% nano — peak compressive strength</a:t>
            </a:r>
            <a:endParaRPr lang="en-US" sz="1100" dirty="0"/>
          </a:p>
        </p:txBody>
      </p:sp>
      <p:sp>
        <p:nvSpPr>
          <p:cNvPr id="9" name="Text 7"/>
          <p:cNvSpPr/>
          <p:nvPr/>
        </p:nvSpPr>
        <p:spPr>
          <a:xfrm>
            <a:off x="496119" y="3260973"/>
            <a:ext cx="3987254" cy="467841"/>
          </a:xfrm>
          <a:prstGeom prst="rect">
            <a:avLst/>
          </a:prstGeom>
          <a:noFill/>
          <a:ln/>
        </p:spPr>
        <p:txBody>
          <a:bodyPr wrap="none" lIns="0" tIns="0" rIns="0" bIns="0" rtlCol="0" anchor="t"/>
          <a:lstStyle/>
          <a:p>
            <a:pPr algn="ctr" indent="0" marL="0">
              <a:lnSpc>
                <a:spcPct val="83000"/>
              </a:lnSpc>
              <a:buNone/>
            </a:pPr>
            <a:r>
              <a:rPr lang="en-US" sz="3650" dirty="0">
                <a:solidFill>
                  <a:srgbClr val="2C2129"/>
                </a:solidFill>
                <a:latin typeface="Libre Baskerville" pitchFamily="34" charset="0"/>
                <a:ea typeface="Libre Baskerville" pitchFamily="34" charset="-122"/>
                <a:cs typeface="Libre Baskerville" pitchFamily="34" charset="-120"/>
              </a:rPr>
              <a:t>45.52</a:t>
            </a:r>
            <a:endParaRPr lang="en-US" sz="3650" dirty="0"/>
          </a:p>
        </p:txBody>
      </p:sp>
      <p:sp>
        <p:nvSpPr>
          <p:cNvPr id="10" name="Text 8"/>
          <p:cNvSpPr/>
          <p:nvPr/>
        </p:nvSpPr>
        <p:spPr>
          <a:xfrm>
            <a:off x="496119" y="3905920"/>
            <a:ext cx="3987254" cy="221456"/>
          </a:xfrm>
          <a:prstGeom prst="rect">
            <a:avLst/>
          </a:prstGeom>
          <a:noFill/>
          <a:ln/>
        </p:spPr>
        <p:txBody>
          <a:bodyPr wrap="none" lIns="0" tIns="0" rIns="0" bIns="0" rtlCol="0" anchor="t"/>
          <a:lstStyle/>
          <a:p>
            <a:pPr algn="ctr" indent="0" marL="0">
              <a:lnSpc>
                <a:spcPct val="104000"/>
              </a:lnSpc>
              <a:buNone/>
            </a:pPr>
            <a:r>
              <a:rPr lang="en-US" sz="1350" dirty="0">
                <a:solidFill>
                  <a:srgbClr val="2C2129"/>
                </a:solidFill>
                <a:latin typeface="Libre Baskerville" pitchFamily="34" charset="0"/>
                <a:ea typeface="Libre Baskerville" pitchFamily="34" charset="-122"/>
                <a:cs typeface="Libre Baskerville" pitchFamily="34" charset="-120"/>
              </a:rPr>
              <a:t>N/mm² Bond</a:t>
            </a:r>
            <a:endParaRPr lang="en-US" sz="1350" dirty="0"/>
          </a:p>
        </p:txBody>
      </p:sp>
      <p:sp>
        <p:nvSpPr>
          <p:cNvPr id="11" name="Text 9"/>
          <p:cNvSpPr/>
          <p:nvPr/>
        </p:nvSpPr>
        <p:spPr>
          <a:xfrm>
            <a:off x="496119" y="4212431"/>
            <a:ext cx="3987254" cy="226814"/>
          </a:xfrm>
          <a:prstGeom prst="rect">
            <a:avLst/>
          </a:prstGeom>
          <a:noFill/>
          <a:ln/>
        </p:spPr>
        <p:txBody>
          <a:bodyPr wrap="none" lIns="0" tIns="0" rIns="0" bIns="0" rtlCol="0" anchor="t"/>
          <a:lstStyle/>
          <a:p>
            <a:pPr algn="ctr" indent="0" marL="0">
              <a:lnSpc>
                <a:spcPct val="133000"/>
              </a:lnSpc>
              <a:buNone/>
            </a:pPr>
            <a:r>
              <a:rPr lang="en-US" sz="1100" dirty="0">
                <a:solidFill>
                  <a:srgbClr val="2C2129"/>
                </a:solidFill>
                <a:latin typeface="DM Sans" pitchFamily="34" charset="0"/>
                <a:ea typeface="DM Sans" pitchFamily="34" charset="-122"/>
                <a:cs typeface="DM Sans" pitchFamily="34" charset="-120"/>
              </a:rPr>
              <a:t>Epoxy + 5% nano — highest bond strength recorded</a:t>
            </a:r>
            <a:endParaRPr lang="en-US" sz="1100" dirty="0"/>
          </a:p>
        </p:txBody>
      </p:sp>
      <p:sp>
        <p:nvSpPr>
          <p:cNvPr id="12" name="Text 10"/>
          <p:cNvSpPr/>
          <p:nvPr/>
        </p:nvSpPr>
        <p:spPr>
          <a:xfrm>
            <a:off x="4660553" y="3260973"/>
            <a:ext cx="3987329" cy="467841"/>
          </a:xfrm>
          <a:prstGeom prst="rect">
            <a:avLst/>
          </a:prstGeom>
          <a:noFill/>
          <a:ln/>
        </p:spPr>
        <p:txBody>
          <a:bodyPr wrap="none" lIns="0" tIns="0" rIns="0" bIns="0" rtlCol="0" anchor="t"/>
          <a:lstStyle/>
          <a:p>
            <a:pPr algn="ctr" indent="0" marL="0">
              <a:lnSpc>
                <a:spcPct val="83000"/>
              </a:lnSpc>
              <a:buNone/>
            </a:pPr>
            <a:r>
              <a:rPr lang="en-US" sz="3650" dirty="0">
                <a:solidFill>
                  <a:srgbClr val="2C2129"/>
                </a:solidFill>
                <a:latin typeface="Libre Baskerville" pitchFamily="34" charset="0"/>
                <a:ea typeface="Libre Baskerville" pitchFamily="34" charset="-122"/>
                <a:cs typeface="Libre Baskerville" pitchFamily="34" charset="-120"/>
              </a:rPr>
              <a:t>35.90</a:t>
            </a:r>
            <a:endParaRPr lang="en-US" sz="3650" dirty="0"/>
          </a:p>
        </p:txBody>
      </p:sp>
      <p:sp>
        <p:nvSpPr>
          <p:cNvPr id="13" name="Text 11"/>
          <p:cNvSpPr/>
          <p:nvPr/>
        </p:nvSpPr>
        <p:spPr>
          <a:xfrm>
            <a:off x="4660553" y="3905920"/>
            <a:ext cx="3987329" cy="221456"/>
          </a:xfrm>
          <a:prstGeom prst="rect">
            <a:avLst/>
          </a:prstGeom>
          <a:noFill/>
          <a:ln/>
        </p:spPr>
        <p:txBody>
          <a:bodyPr wrap="none" lIns="0" tIns="0" rIns="0" bIns="0" rtlCol="0" anchor="t"/>
          <a:lstStyle/>
          <a:p>
            <a:pPr algn="ctr" indent="0" marL="0">
              <a:lnSpc>
                <a:spcPct val="104000"/>
              </a:lnSpc>
              <a:buNone/>
            </a:pPr>
            <a:r>
              <a:rPr lang="en-US" sz="1350" dirty="0">
                <a:solidFill>
                  <a:srgbClr val="2C2129"/>
                </a:solidFill>
                <a:latin typeface="Libre Baskerville" pitchFamily="34" charset="0"/>
                <a:ea typeface="Libre Baskerville" pitchFamily="34" charset="-122"/>
                <a:cs typeface="Libre Baskerville" pitchFamily="34" charset="-120"/>
              </a:rPr>
              <a:t>MPa PVAc Shear</a:t>
            </a:r>
            <a:endParaRPr lang="en-US" sz="1350" dirty="0"/>
          </a:p>
        </p:txBody>
      </p:sp>
      <p:sp>
        <p:nvSpPr>
          <p:cNvPr id="14" name="Text 12"/>
          <p:cNvSpPr/>
          <p:nvPr/>
        </p:nvSpPr>
        <p:spPr>
          <a:xfrm>
            <a:off x="4660553" y="4212431"/>
            <a:ext cx="3987329" cy="226814"/>
          </a:xfrm>
          <a:prstGeom prst="rect">
            <a:avLst/>
          </a:prstGeom>
          <a:noFill/>
          <a:ln/>
        </p:spPr>
        <p:txBody>
          <a:bodyPr wrap="none" lIns="0" tIns="0" rIns="0" bIns="0" rtlCol="0" anchor="t"/>
          <a:lstStyle/>
          <a:p>
            <a:pPr algn="ctr" indent="0" marL="0">
              <a:lnSpc>
                <a:spcPct val="133000"/>
              </a:lnSpc>
              <a:buNone/>
            </a:pPr>
            <a:r>
              <a:rPr lang="en-US" sz="1100" dirty="0">
                <a:solidFill>
                  <a:srgbClr val="2C2129"/>
                </a:solidFill>
                <a:latin typeface="DM Sans" pitchFamily="34" charset="0"/>
                <a:ea typeface="DM Sans" pitchFamily="34" charset="-122"/>
                <a:cs typeface="DM Sans" pitchFamily="34" charset="-120"/>
              </a:rPr>
              <a:t>PVAc + 5% nano — best PVAc shear performance</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496119" y="393576"/>
            <a:ext cx="8151763" cy="228451"/>
          </a:xfrm>
          <a:prstGeom prst="rect">
            <a:avLst/>
          </a:prstGeom>
          <a:noFill/>
          <a:ln/>
        </p:spPr>
        <p:txBody>
          <a:bodyPr wrap="none" lIns="0" tIns="0" rIns="0" bIns="0" rtlCol="0" anchor="t"/>
          <a:lstStyle/>
          <a:p>
            <a:pPr algn="l" indent="0" marL="0">
              <a:lnSpc>
                <a:spcPct val="104000"/>
              </a:lnSpc>
              <a:buNone/>
            </a:pPr>
            <a:r>
              <a:rPr lang="en-US" sz="1400" dirty="0">
                <a:solidFill>
                  <a:srgbClr val="29228D"/>
                </a:solidFill>
                <a:latin typeface="Libre Baskerville" pitchFamily="34" charset="0"/>
                <a:ea typeface="Libre Baskerville" pitchFamily="34" charset="-122"/>
                <a:cs typeface="Libre Baskerville" pitchFamily="34" charset="-120"/>
              </a:rPr>
              <a:t>Epoxy vs. PVAc: A Comparison</a:t>
            </a:r>
            <a:endParaRPr lang="en-US" sz="1400" dirty="0"/>
          </a:p>
        </p:txBody>
      </p:sp>
      <p:pic>
        <p:nvPicPr>
          <p:cNvPr id="3" name="Image 0" descr="preencoded.png">    </p:cNvPr>
          <p:cNvPicPr>
            <a:picLocks noChangeAspect="1"/>
          </p:cNvPicPr>
          <p:nvPr/>
        </p:nvPicPr>
        <p:blipFill>
          <a:blip r:embed="rId1"/>
          <a:stretch>
            <a:fillRect/>
          </a:stretch>
        </p:blipFill>
        <p:spPr>
          <a:xfrm>
            <a:off x="496119" y="720849"/>
            <a:ext cx="3986733" cy="3986733"/>
          </a:xfrm>
          <a:prstGeom prst="rect">
            <a:avLst/>
          </a:prstGeom>
        </p:spPr>
      </p:pic>
      <p:sp>
        <p:nvSpPr>
          <p:cNvPr id="4" name="Text 1"/>
          <p:cNvSpPr/>
          <p:nvPr/>
        </p:nvSpPr>
        <p:spPr>
          <a:xfrm>
            <a:off x="4665911" y="2321644"/>
            <a:ext cx="3986733" cy="114226"/>
          </a:xfrm>
          <a:prstGeom prst="rect">
            <a:avLst/>
          </a:prstGeom>
          <a:noFill/>
          <a:ln/>
        </p:spPr>
        <p:txBody>
          <a:bodyPr wrap="none" lIns="0" tIns="0" rIns="0" bIns="0" rtlCol="0" anchor="t"/>
          <a:lstStyle/>
          <a:p>
            <a:pPr algn="l" indent="0" marL="0">
              <a:lnSpc>
                <a:spcPct val="104000"/>
              </a:lnSpc>
              <a:buNone/>
            </a:pPr>
            <a:r>
              <a:rPr lang="en-US" sz="700" dirty="0">
                <a:solidFill>
                  <a:srgbClr val="29228D"/>
                </a:solidFill>
                <a:latin typeface="Libre Baskerville" pitchFamily="34" charset="0"/>
                <a:ea typeface="Libre Baskerville" pitchFamily="34" charset="-122"/>
                <a:cs typeface="Libre Baskerville" pitchFamily="34" charset="-120"/>
              </a:rPr>
              <a:t>Which to Choose?</a:t>
            </a:r>
            <a:endParaRPr lang="en-US" sz="700" dirty="0"/>
          </a:p>
        </p:txBody>
      </p:sp>
      <p:sp>
        <p:nvSpPr>
          <p:cNvPr id="5" name="Text 2"/>
          <p:cNvSpPr/>
          <p:nvPr/>
        </p:nvSpPr>
        <p:spPr>
          <a:xfrm>
            <a:off x="4665911" y="2473523"/>
            <a:ext cx="3986733" cy="388069"/>
          </a:xfrm>
          <a:prstGeom prst="rect">
            <a:avLst/>
          </a:prstGeom>
          <a:noFill/>
          <a:ln/>
        </p:spPr>
        <p:txBody>
          <a:bodyPr wrap="square" lIns="0" tIns="0" rIns="0" bIns="0" rtlCol="0" anchor="t">
            <a:normAutofit/>
          </a:bodyPr>
          <a:lstStyle/>
          <a:p>
            <a:pPr algn="l" indent="0" marL="0">
              <a:lnSpc>
                <a:spcPct val="101000"/>
              </a:lnSpc>
              <a:buNone/>
            </a:pPr>
            <a:r>
              <a:rPr lang="en-US" sz="550" b="1" dirty="0">
                <a:solidFill>
                  <a:srgbClr val="2C2129"/>
                </a:solidFill>
                <a:latin typeface="DM Sans Bold" pitchFamily="34" charset="0"/>
                <a:ea typeface="DM Sans Bold" pitchFamily="34" charset="-122"/>
                <a:cs typeface="DM Sans Bold" pitchFamily="34" charset="-120"/>
              </a:rPr>
              <a:t>Epoxy + 5% nano</a:t>
            </a:r>
            <a:pPr algn="l" indent="0" marL="0">
              <a:lnSpc>
                <a:spcPct val="101000"/>
              </a:lnSpc>
              <a:spcAft>
                <a:spcPts val="250"/>
              </a:spcAft>
              <a:buNone/>
            </a:pPr>
            <a:r>
              <a:rPr lang="en-US" sz="550" dirty="0">
                <a:solidFill>
                  <a:srgbClr val="2C2129"/>
                </a:solidFill>
                <a:latin typeface="DM Sans" pitchFamily="34" charset="0"/>
                <a:ea typeface="DM Sans" pitchFamily="34" charset="-122"/>
                <a:cs typeface="DM Sans" pitchFamily="34" charset="-120"/>
              </a:rPr>
              <a:t> is recommended for large and medium stone fragments requiring high structural strength. Nano-interaction is chemical (Si-O-C bonds), yielding superior mechanical performance.</a:t>
            </a:r>
            <a:endParaRPr lang="en-US" sz="550" dirty="0"/>
          </a:p>
          <a:p>
            <a:pPr algn="l" indent="0" marL="0">
              <a:lnSpc>
                <a:spcPct val="101000"/>
              </a:lnSpc>
              <a:buNone/>
            </a:pPr>
            <a:r>
              <a:rPr lang="en-US" sz="550" b="1" dirty="0">
                <a:solidFill>
                  <a:srgbClr val="2C2129"/>
                </a:solidFill>
                <a:latin typeface="DM Sans Bold" pitchFamily="34" charset="0"/>
                <a:ea typeface="DM Sans Bold" pitchFamily="34" charset="-122"/>
                <a:cs typeface="DM Sans Bold" pitchFamily="34" charset="-120"/>
              </a:rPr>
              <a:t>PVAc + 5% nano</a:t>
            </a:r>
            <a:pPr algn="l" indent="0" marL="0">
              <a:lnSpc>
                <a:spcPct val="101000"/>
              </a:lnSpc>
              <a:buNone/>
            </a:pPr>
            <a:r>
              <a:rPr lang="en-US" sz="550" dirty="0">
                <a:solidFill>
                  <a:srgbClr val="2C2129"/>
                </a:solidFill>
                <a:latin typeface="DM Sans" pitchFamily="34" charset="0"/>
                <a:ea typeface="DM Sans" pitchFamily="34" charset="-122"/>
                <a:cs typeface="DM Sans" pitchFamily="34" charset="-120"/>
              </a:rPr>
              <a:t> is preferred for small, low-load fragments. Nano-interaction is physical, offering moderate improvement with greater flexibility and easier handling.</a:t>
            </a:r>
            <a:endParaRPr lang="en-US" sz="550" dirty="0"/>
          </a:p>
        </p:txBody>
      </p:sp>
      <p:sp>
        <p:nvSpPr>
          <p:cNvPr id="6" name="Shape 3"/>
          <p:cNvSpPr/>
          <p:nvPr/>
        </p:nvSpPr>
        <p:spPr>
          <a:xfrm>
            <a:off x="4665911" y="2903934"/>
            <a:ext cx="3986733" cy="198090"/>
          </a:xfrm>
          <a:prstGeom prst="roundRect">
            <a:avLst>
              <a:gd name="adj" fmla="val 2885"/>
            </a:avLst>
          </a:prstGeom>
          <a:solidFill>
            <a:srgbClr val="CCDCFF"/>
          </a:solidFill>
          <a:ln/>
        </p:spPr>
      </p:sp>
      <p:pic>
        <p:nvPicPr>
          <p:cNvPr id="7" name="Image 1" descr="preencoded.png">    </p:cNvPr>
          <p:cNvPicPr>
            <a:picLocks noChangeAspect="1"/>
          </p:cNvPicPr>
          <p:nvPr/>
        </p:nvPicPr>
        <p:blipFill>
          <a:blip r:embed="rId2"/>
          <a:stretch>
            <a:fillRect/>
          </a:stretch>
        </p:blipFill>
        <p:spPr>
          <a:xfrm>
            <a:off x="4738985" y="2997919"/>
            <a:ext cx="91306" cy="73075"/>
          </a:xfrm>
          <a:prstGeom prst="rect">
            <a:avLst/>
          </a:prstGeom>
        </p:spPr>
      </p:pic>
      <p:sp>
        <p:nvSpPr>
          <p:cNvPr id="8" name="Text 4"/>
          <p:cNvSpPr/>
          <p:nvPr/>
        </p:nvSpPr>
        <p:spPr>
          <a:xfrm>
            <a:off x="4903366" y="2956024"/>
            <a:ext cx="4133404" cy="88553"/>
          </a:xfrm>
          <a:prstGeom prst="rect">
            <a:avLst/>
          </a:prstGeom>
          <a:noFill/>
          <a:ln/>
        </p:spPr>
        <p:txBody>
          <a:bodyPr wrap="none" lIns="0" tIns="0" rIns="0" bIns="0" rtlCol="0" anchor="t"/>
          <a:lstStyle/>
          <a:p>
            <a:pPr algn="l" indent="0" marL="0">
              <a:lnSpc>
                <a:spcPct val="101000"/>
              </a:lnSpc>
              <a:buNone/>
            </a:pPr>
            <a:r>
              <a:rPr lang="en-US" sz="550" dirty="0">
                <a:solidFill>
                  <a:srgbClr val="000000"/>
                </a:solidFill>
                <a:latin typeface="DM Sans" pitchFamily="34" charset="0"/>
                <a:ea typeface="DM Sans" pitchFamily="34" charset="-122"/>
                <a:cs typeface="DM Sans" pitchFamily="34" charset="-120"/>
              </a:rPr>
              <a:t>Both systems require Paraloid B-72 as a reversible primer before application.</a:t>
            </a:r>
            <a:endParaRPr lang="en-US" sz="5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496119" y="696218"/>
            <a:ext cx="8151763" cy="442987"/>
          </a:xfrm>
          <a:prstGeom prst="rect">
            <a:avLst/>
          </a:prstGeom>
          <a:noFill/>
          <a:ln/>
        </p:spPr>
        <p:txBody>
          <a:bodyPr wrap="none" lIns="0" tIns="0" rIns="0" bIns="0" rtlCol="0" anchor="t"/>
          <a:lstStyle/>
          <a:p>
            <a:pPr algn="l" indent="0" marL="0">
              <a:lnSpc>
                <a:spcPct val="104000"/>
              </a:lnSpc>
              <a:buNone/>
            </a:pPr>
            <a:r>
              <a:rPr lang="en-US" sz="2750" dirty="0">
                <a:solidFill>
                  <a:srgbClr val="29228D"/>
                </a:solidFill>
                <a:latin typeface="Libre Baskerville" pitchFamily="34" charset="0"/>
                <a:ea typeface="Libre Baskerville" pitchFamily="34" charset="-122"/>
                <a:cs typeface="Libre Baskerville" pitchFamily="34" charset="-120"/>
              </a:rPr>
              <a:t>Conclusions</a:t>
            </a:r>
            <a:endParaRPr lang="en-US" sz="2750" dirty="0"/>
          </a:p>
        </p:txBody>
      </p:sp>
      <p:sp>
        <p:nvSpPr>
          <p:cNvPr id="3" name="Shape 1"/>
          <p:cNvSpPr/>
          <p:nvPr/>
        </p:nvSpPr>
        <p:spPr>
          <a:xfrm>
            <a:off x="496119" y="1422722"/>
            <a:ext cx="318939" cy="318939"/>
          </a:xfrm>
          <a:prstGeom prst="roundRect">
            <a:avLst>
              <a:gd name="adj" fmla="val 1792"/>
            </a:avLst>
          </a:prstGeom>
          <a:solidFill>
            <a:srgbClr val="72AFAF"/>
          </a:solidFill>
          <a:ln w="14288">
            <a:solidFill>
              <a:srgbClr val="589595"/>
            </a:solidFill>
            <a:prstDash val="solid"/>
          </a:ln>
        </p:spPr>
      </p:sp>
      <p:sp>
        <p:nvSpPr>
          <p:cNvPr id="4" name="Text 2"/>
          <p:cNvSpPr/>
          <p:nvPr/>
        </p:nvSpPr>
        <p:spPr>
          <a:xfrm>
            <a:off x="956816" y="1471389"/>
            <a:ext cx="3526557" cy="442913"/>
          </a:xfrm>
          <a:prstGeom prst="rect">
            <a:avLst/>
          </a:prstGeom>
          <a:noFill/>
          <a:ln/>
        </p:spPr>
        <p:txBody>
          <a:bodyPr wrap="square" lIns="0" tIns="0" rIns="0" bIns="0" rtlCol="0" anchor="t">
            <a:normAutofit/>
          </a:bodyPr>
          <a:lstStyle/>
          <a:p>
            <a:pPr algn="l" indent="0" marL="0">
              <a:lnSpc>
                <a:spcPct val="104000"/>
              </a:lnSpc>
              <a:buNone/>
            </a:pPr>
            <a:r>
              <a:rPr lang="en-US" sz="1350" dirty="0">
                <a:solidFill>
                  <a:srgbClr val="2C2129"/>
                </a:solidFill>
                <a:latin typeface="Libre Baskerville" pitchFamily="34" charset="0"/>
                <a:ea typeface="Libre Baskerville" pitchFamily="34" charset="-122"/>
                <a:cs typeface="Libre Baskerville" pitchFamily="34" charset="-120"/>
              </a:rPr>
              <a:t>Nano-reinforcement significantly improves all mechanical properties</a:t>
            </a:r>
            <a:endParaRPr lang="en-US" sz="1350" dirty="0"/>
          </a:p>
        </p:txBody>
      </p:sp>
      <p:sp>
        <p:nvSpPr>
          <p:cNvPr id="5" name="Text 3"/>
          <p:cNvSpPr/>
          <p:nvPr/>
        </p:nvSpPr>
        <p:spPr>
          <a:xfrm>
            <a:off x="956816" y="1999357"/>
            <a:ext cx="3526557" cy="907256"/>
          </a:xfrm>
          <a:prstGeom prst="rect">
            <a:avLst/>
          </a:prstGeom>
          <a:noFill/>
          <a:ln/>
        </p:spPr>
        <p:txBody>
          <a:bodyPr wrap="square" lIns="0" tIns="0" rIns="0" bIns="0" rtlCol="0" anchor="t">
            <a:normAutofit/>
          </a:bodyPr>
          <a:lstStyle/>
          <a:p>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5% (SiO₂ + ZnO) in epoxy forms a nano-network that inhibits crack propagation, distributes stresses, and fills voids — yielding the highest performance across all tests.</a:t>
            </a:r>
            <a:endParaRPr lang="en-US" sz="1100" dirty="0"/>
          </a:p>
        </p:txBody>
      </p:sp>
      <p:sp>
        <p:nvSpPr>
          <p:cNvPr id="6" name="Shape 4"/>
          <p:cNvSpPr/>
          <p:nvPr/>
        </p:nvSpPr>
        <p:spPr>
          <a:xfrm>
            <a:off x="4660553" y="1422722"/>
            <a:ext cx="318939" cy="318939"/>
          </a:xfrm>
          <a:prstGeom prst="roundRect">
            <a:avLst>
              <a:gd name="adj" fmla="val 1792"/>
            </a:avLst>
          </a:prstGeom>
          <a:solidFill>
            <a:srgbClr val="72AFAF"/>
          </a:solidFill>
          <a:ln w="14288">
            <a:solidFill>
              <a:srgbClr val="589595"/>
            </a:solidFill>
            <a:prstDash val="solid"/>
          </a:ln>
        </p:spPr>
      </p:sp>
      <p:sp>
        <p:nvSpPr>
          <p:cNvPr id="7" name="Text 5"/>
          <p:cNvSpPr/>
          <p:nvPr/>
        </p:nvSpPr>
        <p:spPr>
          <a:xfrm>
            <a:off x="5121250" y="1471389"/>
            <a:ext cx="3526631" cy="442913"/>
          </a:xfrm>
          <a:prstGeom prst="rect">
            <a:avLst/>
          </a:prstGeom>
          <a:noFill/>
          <a:ln/>
        </p:spPr>
        <p:txBody>
          <a:bodyPr wrap="square" lIns="0" tIns="0" rIns="0" bIns="0" rtlCol="0" anchor="t">
            <a:normAutofit/>
          </a:bodyPr>
          <a:lstStyle/>
          <a:p>
            <a:pPr algn="l" indent="0" marL="0">
              <a:lnSpc>
                <a:spcPct val="104000"/>
              </a:lnSpc>
              <a:buNone/>
            </a:pPr>
            <a:r>
              <a:rPr lang="en-US" sz="1350" dirty="0">
                <a:solidFill>
                  <a:srgbClr val="2C2129"/>
                </a:solidFill>
                <a:latin typeface="Libre Baskerville" pitchFamily="34" charset="0"/>
                <a:ea typeface="Libre Baskerville" pitchFamily="34" charset="-122"/>
                <a:cs typeface="Libre Baskerville" pitchFamily="34" charset="-120"/>
              </a:rPr>
              <a:t>PVAc improves with nanoparticles but remains secondary to epoxy</a:t>
            </a:r>
            <a:endParaRPr lang="en-US" sz="1350" dirty="0"/>
          </a:p>
        </p:txBody>
      </p:sp>
      <p:sp>
        <p:nvSpPr>
          <p:cNvPr id="8" name="Text 6"/>
          <p:cNvSpPr/>
          <p:nvPr/>
        </p:nvSpPr>
        <p:spPr>
          <a:xfrm>
            <a:off x="5121250" y="1999357"/>
            <a:ext cx="3526631" cy="680442"/>
          </a:xfrm>
          <a:prstGeom prst="rect">
            <a:avLst/>
          </a:prstGeom>
          <a:noFill/>
          <a:ln/>
        </p:spPr>
        <p:txBody>
          <a:bodyPr wrap="square" lIns="0" tIns="0" rIns="0" bIns="0" rtlCol="0" anchor="t">
            <a:normAutofit/>
          </a:bodyPr>
          <a:lstStyle/>
          <a:p>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Nanoparticle interaction with PVAc is physical, not chemical, limiting mechanical enhancement. Still suitable for small stone fragments.</a:t>
            </a:r>
            <a:endParaRPr lang="en-US" sz="1100" dirty="0"/>
          </a:p>
        </p:txBody>
      </p:sp>
      <p:sp>
        <p:nvSpPr>
          <p:cNvPr id="9" name="Shape 7"/>
          <p:cNvSpPr/>
          <p:nvPr/>
        </p:nvSpPr>
        <p:spPr>
          <a:xfrm>
            <a:off x="496119" y="3190131"/>
            <a:ext cx="318939" cy="318939"/>
          </a:xfrm>
          <a:prstGeom prst="roundRect">
            <a:avLst>
              <a:gd name="adj" fmla="val 1792"/>
            </a:avLst>
          </a:prstGeom>
          <a:solidFill>
            <a:srgbClr val="72AFAF"/>
          </a:solidFill>
          <a:ln w="14288">
            <a:solidFill>
              <a:srgbClr val="589595"/>
            </a:solidFill>
            <a:prstDash val="solid"/>
          </a:ln>
        </p:spPr>
      </p:sp>
      <p:sp>
        <p:nvSpPr>
          <p:cNvPr id="10" name="Text 8"/>
          <p:cNvSpPr/>
          <p:nvPr/>
        </p:nvSpPr>
        <p:spPr>
          <a:xfrm>
            <a:off x="956816" y="3238798"/>
            <a:ext cx="3526557" cy="442913"/>
          </a:xfrm>
          <a:prstGeom prst="rect">
            <a:avLst/>
          </a:prstGeom>
          <a:noFill/>
          <a:ln/>
        </p:spPr>
        <p:txBody>
          <a:bodyPr wrap="square" lIns="0" tIns="0" rIns="0" bIns="0" rtlCol="0" anchor="t">
            <a:normAutofit/>
          </a:bodyPr>
          <a:lstStyle/>
          <a:p>
            <a:pPr algn="l" indent="0" marL="0">
              <a:lnSpc>
                <a:spcPct val="104000"/>
              </a:lnSpc>
              <a:buNone/>
            </a:pPr>
            <a:r>
              <a:rPr lang="en-US" sz="1350" dirty="0">
                <a:solidFill>
                  <a:srgbClr val="2C2129"/>
                </a:solidFill>
                <a:latin typeface="Libre Baskerville" pitchFamily="34" charset="0"/>
                <a:ea typeface="Libre Baskerville" pitchFamily="34" charset="-122"/>
                <a:cs typeface="Libre Baskerville" pitchFamily="34" charset="-120"/>
              </a:rPr>
              <a:t>Paraloid B-72 is essential for reversible, ethical conservation</a:t>
            </a:r>
            <a:endParaRPr lang="en-US" sz="1350" dirty="0"/>
          </a:p>
        </p:txBody>
      </p:sp>
      <p:sp>
        <p:nvSpPr>
          <p:cNvPr id="11" name="Text 9"/>
          <p:cNvSpPr/>
          <p:nvPr/>
        </p:nvSpPr>
        <p:spPr>
          <a:xfrm>
            <a:off x="956816" y="3766765"/>
            <a:ext cx="3526557" cy="680442"/>
          </a:xfrm>
          <a:prstGeom prst="rect">
            <a:avLst/>
          </a:prstGeom>
          <a:noFill/>
          <a:ln/>
        </p:spPr>
        <p:txBody>
          <a:bodyPr wrap="square" lIns="0" tIns="0" rIns="0" bIns="0" rtlCol="0" anchor="t">
            <a:normAutofit/>
          </a:bodyPr>
          <a:lstStyle/>
          <a:p>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Acts as a solvent-removable barrier, protecting original substrates and enabling future adhesive removal without damage.</a:t>
            </a:r>
            <a:endParaRPr lang="en-US" sz="1100" dirty="0"/>
          </a:p>
        </p:txBody>
      </p:sp>
      <p:sp>
        <p:nvSpPr>
          <p:cNvPr id="12" name="Shape 10"/>
          <p:cNvSpPr/>
          <p:nvPr/>
        </p:nvSpPr>
        <p:spPr>
          <a:xfrm>
            <a:off x="4660553" y="3190131"/>
            <a:ext cx="318939" cy="318939"/>
          </a:xfrm>
          <a:prstGeom prst="roundRect">
            <a:avLst>
              <a:gd name="adj" fmla="val 1792"/>
            </a:avLst>
          </a:prstGeom>
          <a:solidFill>
            <a:srgbClr val="72AFAF"/>
          </a:solidFill>
          <a:ln w="14288">
            <a:solidFill>
              <a:srgbClr val="589595"/>
            </a:solidFill>
            <a:prstDash val="solid"/>
          </a:ln>
        </p:spPr>
      </p:sp>
      <p:sp>
        <p:nvSpPr>
          <p:cNvPr id="13" name="Text 11"/>
          <p:cNvSpPr/>
          <p:nvPr/>
        </p:nvSpPr>
        <p:spPr>
          <a:xfrm>
            <a:off x="5121250" y="3238798"/>
            <a:ext cx="3526631" cy="442913"/>
          </a:xfrm>
          <a:prstGeom prst="rect">
            <a:avLst/>
          </a:prstGeom>
          <a:noFill/>
          <a:ln/>
        </p:spPr>
        <p:txBody>
          <a:bodyPr wrap="square" lIns="0" tIns="0" rIns="0" bIns="0" rtlCol="0" anchor="t">
            <a:normAutofit/>
          </a:bodyPr>
          <a:lstStyle/>
          <a:p>
            <a:pPr algn="l" indent="0" marL="0">
              <a:lnSpc>
                <a:spcPct val="104000"/>
              </a:lnSpc>
              <a:buNone/>
            </a:pPr>
            <a:r>
              <a:rPr lang="en-US" sz="1350" dirty="0">
                <a:solidFill>
                  <a:srgbClr val="2C2129"/>
                </a:solidFill>
                <a:latin typeface="Libre Baskerville" pitchFamily="34" charset="0"/>
                <a:ea typeface="Libre Baskerville" pitchFamily="34" charset="-122"/>
                <a:cs typeface="Libre Baskerville" pitchFamily="34" charset="-120"/>
              </a:rPr>
              <a:t>All adhesives passed water immersion and weathering tests</a:t>
            </a:r>
            <a:endParaRPr lang="en-US" sz="1350" dirty="0"/>
          </a:p>
        </p:txBody>
      </p:sp>
      <p:sp>
        <p:nvSpPr>
          <p:cNvPr id="14" name="Text 12"/>
          <p:cNvSpPr/>
          <p:nvPr/>
        </p:nvSpPr>
        <p:spPr>
          <a:xfrm>
            <a:off x="5121250" y="3766765"/>
            <a:ext cx="3526631" cy="680442"/>
          </a:xfrm>
          <a:prstGeom prst="rect">
            <a:avLst/>
          </a:prstGeom>
          <a:noFill/>
          <a:ln/>
        </p:spPr>
        <p:txBody>
          <a:bodyPr wrap="square" lIns="0" tIns="0" rIns="0" bIns="0" rtlCol="0" anchor="t">
            <a:normAutofit/>
          </a:bodyPr>
          <a:lstStyle/>
          <a:p>
            <a:pPr algn="l" indent="0" marL="0">
              <a:lnSpc>
                <a:spcPct val="133000"/>
              </a:lnSpc>
              <a:buNone/>
            </a:pPr>
            <a:r>
              <a:rPr lang="en-US" sz="1100" dirty="0">
                <a:solidFill>
                  <a:srgbClr val="2C2129"/>
                </a:solidFill>
                <a:latin typeface="DM Sans" pitchFamily="34" charset="0"/>
                <a:ea typeface="DM Sans" pitchFamily="34" charset="-122"/>
                <a:cs typeface="DM Sans" pitchFamily="34" charset="-120"/>
              </a:rPr>
              <a:t>Confirming suitability for museum environments where periodic washing of salt-affected artifacts is required.</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429000" cy="5143500"/>
          </a:xfrm>
          <a:prstGeom prst="rect">
            <a:avLst/>
          </a:prstGeom>
        </p:spPr>
      </p:pic>
      <p:sp>
        <p:nvSpPr>
          <p:cNvPr id="3" name="Text 0"/>
          <p:cNvSpPr/>
          <p:nvPr/>
        </p:nvSpPr>
        <p:spPr>
          <a:xfrm>
            <a:off x="3925119" y="408608"/>
            <a:ext cx="4722763" cy="304502"/>
          </a:xfrm>
          <a:prstGeom prst="rect">
            <a:avLst/>
          </a:prstGeom>
          <a:noFill/>
          <a:ln/>
        </p:spPr>
        <p:txBody>
          <a:bodyPr wrap="none" lIns="0" tIns="0" rIns="0" bIns="0" rtlCol="0" anchor="t"/>
          <a:lstStyle/>
          <a:p>
            <a:pPr algn="l" indent="0" marL="0">
              <a:lnSpc>
                <a:spcPct val="104000"/>
              </a:lnSpc>
              <a:buNone/>
            </a:pPr>
            <a:r>
              <a:rPr lang="en-US" sz="1900" dirty="0">
                <a:solidFill>
                  <a:srgbClr val="29228D"/>
                </a:solidFill>
                <a:latin typeface="Libre Baskerville" pitchFamily="34" charset="0"/>
                <a:ea typeface="Libre Baskerville" pitchFamily="34" charset="-122"/>
                <a:cs typeface="Libre Baskerville" pitchFamily="34" charset="-120"/>
              </a:rPr>
              <a:t>Recommendations</a:t>
            </a:r>
            <a:endParaRPr lang="en-US" sz="1900" dirty="0"/>
          </a:p>
        </p:txBody>
      </p:sp>
      <p:sp>
        <p:nvSpPr>
          <p:cNvPr id="4" name="Shape 1"/>
          <p:cNvSpPr/>
          <p:nvPr/>
        </p:nvSpPr>
        <p:spPr>
          <a:xfrm>
            <a:off x="3925119" y="813569"/>
            <a:ext cx="4722763" cy="897210"/>
          </a:xfrm>
          <a:prstGeom prst="roundRect">
            <a:avLst>
              <a:gd name="adj" fmla="val 637"/>
            </a:avLst>
          </a:prstGeom>
          <a:solidFill>
            <a:srgbClr val="72AFAF"/>
          </a:solidFill>
          <a:ln w="9525">
            <a:solidFill>
              <a:srgbClr val="589595"/>
            </a:solidFill>
            <a:prstDash val="solid"/>
          </a:ln>
        </p:spPr>
      </p:sp>
      <p:sp>
        <p:nvSpPr>
          <p:cNvPr id="5" name="Shape 2"/>
          <p:cNvSpPr/>
          <p:nvPr/>
        </p:nvSpPr>
        <p:spPr>
          <a:xfrm>
            <a:off x="4032052" y="920502"/>
            <a:ext cx="292373" cy="292373"/>
          </a:xfrm>
          <a:prstGeom prst="ellipse">
            <a:avLst/>
          </a:prstGeom>
          <a:solidFill>
            <a:srgbClr val="B380FF"/>
          </a:solidFill>
          <a:ln/>
        </p:spPr>
      </p:sp>
      <p:pic>
        <p:nvPicPr>
          <p:cNvPr id="6" name="Image 1"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12419" y="1000869"/>
            <a:ext cx="131564" cy="131564"/>
          </a:xfrm>
          <a:prstGeom prst="rect">
            <a:avLst/>
          </a:prstGeom>
        </p:spPr>
      </p:pic>
      <p:sp>
        <p:nvSpPr>
          <p:cNvPr id="7" name="Text 3"/>
          <p:cNvSpPr/>
          <p:nvPr/>
        </p:nvSpPr>
        <p:spPr>
          <a:xfrm>
            <a:off x="4032052" y="1279847"/>
            <a:ext cx="4508897" cy="152251"/>
          </a:xfrm>
          <a:prstGeom prst="rect">
            <a:avLst/>
          </a:prstGeom>
          <a:noFill/>
          <a:ln/>
        </p:spPr>
        <p:txBody>
          <a:bodyPr wrap="none" lIns="0" tIns="0" rIns="0" bIns="0" rtlCol="0" anchor="t"/>
          <a:lstStyle/>
          <a:p>
            <a:pPr algn="l" indent="0" marL="0">
              <a:lnSpc>
                <a:spcPct val="104000"/>
              </a:lnSpc>
              <a:buNone/>
            </a:pPr>
            <a:r>
              <a:rPr lang="en-US" sz="950" dirty="0">
                <a:solidFill>
                  <a:srgbClr val="2C2129"/>
                </a:solidFill>
                <a:latin typeface="Libre Baskerville" pitchFamily="34" charset="0"/>
                <a:ea typeface="Libre Baskerville" pitchFamily="34" charset="-122"/>
                <a:cs typeface="Libre Baskerville" pitchFamily="34" charset="-120"/>
              </a:rPr>
              <a:t>Large &amp; Medium Fragments</a:t>
            </a:r>
            <a:endParaRPr lang="en-US" sz="950" dirty="0"/>
          </a:p>
        </p:txBody>
      </p:sp>
      <p:sp>
        <p:nvSpPr>
          <p:cNvPr id="8" name="Text 4"/>
          <p:cNvSpPr/>
          <p:nvPr/>
        </p:nvSpPr>
        <p:spPr>
          <a:xfrm>
            <a:off x="4032052" y="1472282"/>
            <a:ext cx="4508897" cy="131564"/>
          </a:xfrm>
          <a:prstGeom prst="rect">
            <a:avLst/>
          </a:prstGeom>
          <a:noFill/>
          <a:ln/>
        </p:spPr>
        <p:txBody>
          <a:bodyPr wrap="none" lIns="0" tIns="0" rIns="0" bIns="0" rtlCol="0" anchor="t"/>
          <a:lstStyle/>
          <a:p>
            <a:pPr algn="l" indent="0" marL="0">
              <a:lnSpc>
                <a:spcPct val="113000"/>
              </a:lnSpc>
              <a:buNone/>
            </a:pPr>
            <a:r>
              <a:rPr lang="en-US" sz="750" dirty="0">
                <a:solidFill>
                  <a:srgbClr val="2C2129"/>
                </a:solidFill>
                <a:latin typeface="DM Sans" pitchFamily="34" charset="0"/>
                <a:ea typeface="DM Sans" pitchFamily="34" charset="-122"/>
                <a:cs typeface="DM Sans" pitchFamily="34" charset="-120"/>
              </a:rPr>
              <a:t>Use </a:t>
            </a:r>
            <a:pPr algn="l" indent="0" marL="0">
              <a:lnSpc>
                <a:spcPct val="113000"/>
              </a:lnSpc>
              <a:buNone/>
            </a:pPr>
            <a:r>
              <a:rPr lang="en-US" sz="750" b="1" dirty="0">
                <a:solidFill>
                  <a:srgbClr val="2C2129"/>
                </a:solidFill>
                <a:latin typeface="DM Sans Bold" pitchFamily="34" charset="0"/>
                <a:ea typeface="DM Sans Bold" pitchFamily="34" charset="-122"/>
                <a:cs typeface="DM Sans Bold" pitchFamily="34" charset="-120"/>
              </a:rPr>
              <a:t>Epoxy + 5% (SiO₂ &amp; ZnO)</a:t>
            </a:r>
            <a:pPr algn="l" indent="0" marL="0">
              <a:lnSpc>
                <a:spcPct val="113000"/>
              </a:lnSpc>
              <a:buNone/>
            </a:pPr>
            <a:r>
              <a:rPr lang="en-US" sz="750" dirty="0">
                <a:solidFill>
                  <a:srgbClr val="2C2129"/>
                </a:solidFill>
                <a:latin typeface="DM Sans" pitchFamily="34" charset="0"/>
                <a:ea typeface="DM Sans" pitchFamily="34" charset="-122"/>
                <a:cs typeface="DM Sans" pitchFamily="34" charset="-120"/>
              </a:rPr>
              <a:t> for high bonding and structural strength.</a:t>
            </a:r>
            <a:endParaRPr lang="en-US" sz="750" dirty="0"/>
          </a:p>
        </p:txBody>
      </p:sp>
      <p:sp>
        <p:nvSpPr>
          <p:cNvPr id="9" name="Shape 5"/>
          <p:cNvSpPr/>
          <p:nvPr/>
        </p:nvSpPr>
        <p:spPr>
          <a:xfrm>
            <a:off x="3925119" y="1777752"/>
            <a:ext cx="4722763" cy="897210"/>
          </a:xfrm>
          <a:prstGeom prst="roundRect">
            <a:avLst>
              <a:gd name="adj" fmla="val 637"/>
            </a:avLst>
          </a:prstGeom>
          <a:solidFill>
            <a:srgbClr val="72AFAF"/>
          </a:solidFill>
          <a:ln w="9525">
            <a:solidFill>
              <a:srgbClr val="589595"/>
            </a:solidFill>
            <a:prstDash val="solid"/>
          </a:ln>
        </p:spPr>
      </p:sp>
      <p:sp>
        <p:nvSpPr>
          <p:cNvPr id="10" name="Shape 6"/>
          <p:cNvSpPr/>
          <p:nvPr/>
        </p:nvSpPr>
        <p:spPr>
          <a:xfrm>
            <a:off x="4032052" y="1884685"/>
            <a:ext cx="292373" cy="292373"/>
          </a:xfrm>
          <a:prstGeom prst="ellipse">
            <a:avLst/>
          </a:prstGeom>
          <a:solidFill>
            <a:srgbClr val="B380FF"/>
          </a:solidFill>
          <a:ln/>
        </p:spPr>
      </p:sp>
      <p:pic>
        <p:nvPicPr>
          <p:cNvPr id="11" name="Image 2"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112419" y="1965052"/>
            <a:ext cx="131564" cy="131564"/>
          </a:xfrm>
          <a:prstGeom prst="rect">
            <a:avLst/>
          </a:prstGeom>
        </p:spPr>
      </p:pic>
      <p:sp>
        <p:nvSpPr>
          <p:cNvPr id="12" name="Text 7"/>
          <p:cNvSpPr/>
          <p:nvPr/>
        </p:nvSpPr>
        <p:spPr>
          <a:xfrm>
            <a:off x="4032052" y="2244030"/>
            <a:ext cx="4508897" cy="152251"/>
          </a:xfrm>
          <a:prstGeom prst="rect">
            <a:avLst/>
          </a:prstGeom>
          <a:noFill/>
          <a:ln/>
        </p:spPr>
        <p:txBody>
          <a:bodyPr wrap="none" lIns="0" tIns="0" rIns="0" bIns="0" rtlCol="0" anchor="t"/>
          <a:lstStyle/>
          <a:p>
            <a:pPr algn="l" indent="0" marL="0">
              <a:lnSpc>
                <a:spcPct val="104000"/>
              </a:lnSpc>
              <a:buNone/>
            </a:pPr>
            <a:r>
              <a:rPr lang="en-US" sz="950" dirty="0">
                <a:solidFill>
                  <a:srgbClr val="2C2129"/>
                </a:solidFill>
                <a:latin typeface="Libre Baskerville" pitchFamily="34" charset="0"/>
                <a:ea typeface="Libre Baskerville" pitchFamily="34" charset="-122"/>
                <a:cs typeface="Libre Baskerville" pitchFamily="34" charset="-120"/>
              </a:rPr>
              <a:t>Small Fragments</a:t>
            </a:r>
            <a:endParaRPr lang="en-US" sz="950" dirty="0"/>
          </a:p>
        </p:txBody>
      </p:sp>
      <p:sp>
        <p:nvSpPr>
          <p:cNvPr id="13" name="Text 8"/>
          <p:cNvSpPr/>
          <p:nvPr/>
        </p:nvSpPr>
        <p:spPr>
          <a:xfrm>
            <a:off x="4032052" y="2436465"/>
            <a:ext cx="4508897" cy="131564"/>
          </a:xfrm>
          <a:prstGeom prst="rect">
            <a:avLst/>
          </a:prstGeom>
          <a:noFill/>
          <a:ln/>
        </p:spPr>
        <p:txBody>
          <a:bodyPr wrap="none" lIns="0" tIns="0" rIns="0" bIns="0" rtlCol="0" anchor="t"/>
          <a:lstStyle/>
          <a:p>
            <a:pPr algn="l" indent="0" marL="0">
              <a:lnSpc>
                <a:spcPct val="113000"/>
              </a:lnSpc>
              <a:buNone/>
            </a:pPr>
            <a:r>
              <a:rPr lang="en-US" sz="750" dirty="0">
                <a:solidFill>
                  <a:srgbClr val="2C2129"/>
                </a:solidFill>
                <a:latin typeface="DM Sans" pitchFamily="34" charset="0"/>
                <a:ea typeface="DM Sans" pitchFamily="34" charset="-122"/>
                <a:cs typeface="DM Sans" pitchFamily="34" charset="-120"/>
              </a:rPr>
              <a:t>Use </a:t>
            </a:r>
            <a:pPr algn="l" indent="0" marL="0">
              <a:lnSpc>
                <a:spcPct val="113000"/>
              </a:lnSpc>
              <a:buNone/>
            </a:pPr>
            <a:r>
              <a:rPr lang="en-US" sz="750" b="1" dirty="0">
                <a:solidFill>
                  <a:srgbClr val="2C2129"/>
                </a:solidFill>
                <a:latin typeface="DM Sans Bold" pitchFamily="34" charset="0"/>
                <a:ea typeface="DM Sans Bold" pitchFamily="34" charset="-122"/>
                <a:cs typeface="DM Sans Bold" pitchFamily="34" charset="-120"/>
              </a:rPr>
              <a:t>PVAc + 5% (SiO₂ &amp; ZnO)</a:t>
            </a:r>
            <a:pPr algn="l" indent="0" marL="0">
              <a:lnSpc>
                <a:spcPct val="113000"/>
              </a:lnSpc>
              <a:buNone/>
            </a:pPr>
            <a:r>
              <a:rPr lang="en-US" sz="750" dirty="0">
                <a:solidFill>
                  <a:srgbClr val="2C2129"/>
                </a:solidFill>
                <a:latin typeface="DM Sans" pitchFamily="34" charset="0"/>
                <a:ea typeface="DM Sans" pitchFamily="34" charset="-122"/>
                <a:cs typeface="DM Sans" pitchFamily="34" charset="-120"/>
              </a:rPr>
              <a:t> for low-load, flexible bonding.</a:t>
            </a:r>
            <a:endParaRPr lang="en-US" sz="750" dirty="0"/>
          </a:p>
        </p:txBody>
      </p:sp>
      <p:sp>
        <p:nvSpPr>
          <p:cNvPr id="14" name="Shape 9"/>
          <p:cNvSpPr/>
          <p:nvPr/>
        </p:nvSpPr>
        <p:spPr>
          <a:xfrm>
            <a:off x="3925119" y="2741935"/>
            <a:ext cx="4722763" cy="897210"/>
          </a:xfrm>
          <a:prstGeom prst="roundRect">
            <a:avLst>
              <a:gd name="adj" fmla="val 637"/>
            </a:avLst>
          </a:prstGeom>
          <a:solidFill>
            <a:srgbClr val="72AFAF"/>
          </a:solidFill>
          <a:ln w="9525">
            <a:solidFill>
              <a:srgbClr val="589595"/>
            </a:solidFill>
            <a:prstDash val="solid"/>
          </a:ln>
        </p:spPr>
      </p:sp>
      <p:sp>
        <p:nvSpPr>
          <p:cNvPr id="15" name="Shape 10"/>
          <p:cNvSpPr/>
          <p:nvPr/>
        </p:nvSpPr>
        <p:spPr>
          <a:xfrm>
            <a:off x="4032052" y="2848868"/>
            <a:ext cx="292373" cy="292373"/>
          </a:xfrm>
          <a:prstGeom prst="ellipse">
            <a:avLst/>
          </a:prstGeom>
          <a:solidFill>
            <a:srgbClr val="B380FF"/>
          </a:solidFill>
          <a:ln/>
        </p:spPr>
      </p:sp>
      <p:pic>
        <p:nvPicPr>
          <p:cNvPr id="16" name="Image 3"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112419" y="2929235"/>
            <a:ext cx="131564" cy="131564"/>
          </a:xfrm>
          <a:prstGeom prst="rect">
            <a:avLst/>
          </a:prstGeom>
        </p:spPr>
      </p:pic>
      <p:sp>
        <p:nvSpPr>
          <p:cNvPr id="17" name="Text 11"/>
          <p:cNvSpPr/>
          <p:nvPr/>
        </p:nvSpPr>
        <p:spPr>
          <a:xfrm>
            <a:off x="4032052" y="3208213"/>
            <a:ext cx="4508897" cy="152251"/>
          </a:xfrm>
          <a:prstGeom prst="rect">
            <a:avLst/>
          </a:prstGeom>
          <a:noFill/>
          <a:ln/>
        </p:spPr>
        <p:txBody>
          <a:bodyPr wrap="none" lIns="0" tIns="0" rIns="0" bIns="0" rtlCol="0" anchor="t"/>
          <a:lstStyle/>
          <a:p>
            <a:pPr algn="l" indent="0" marL="0">
              <a:lnSpc>
                <a:spcPct val="104000"/>
              </a:lnSpc>
              <a:buNone/>
            </a:pPr>
            <a:r>
              <a:rPr lang="en-US" sz="950" dirty="0">
                <a:solidFill>
                  <a:srgbClr val="2C2129"/>
                </a:solidFill>
                <a:latin typeface="Libre Baskerville" pitchFamily="34" charset="0"/>
                <a:ea typeface="Libre Baskerville" pitchFamily="34" charset="-122"/>
                <a:cs typeface="Libre Baskerville" pitchFamily="34" charset="-120"/>
              </a:rPr>
              <a:t>Surface Protection</a:t>
            </a:r>
            <a:endParaRPr lang="en-US" sz="950" dirty="0"/>
          </a:p>
        </p:txBody>
      </p:sp>
      <p:sp>
        <p:nvSpPr>
          <p:cNvPr id="18" name="Text 12"/>
          <p:cNvSpPr/>
          <p:nvPr/>
        </p:nvSpPr>
        <p:spPr>
          <a:xfrm>
            <a:off x="4032052" y="3400648"/>
            <a:ext cx="4508897" cy="131564"/>
          </a:xfrm>
          <a:prstGeom prst="rect">
            <a:avLst/>
          </a:prstGeom>
          <a:noFill/>
          <a:ln/>
        </p:spPr>
        <p:txBody>
          <a:bodyPr wrap="none" lIns="0" tIns="0" rIns="0" bIns="0" rtlCol="0" anchor="t"/>
          <a:lstStyle/>
          <a:p>
            <a:pPr algn="l" indent="0" marL="0">
              <a:lnSpc>
                <a:spcPct val="113000"/>
              </a:lnSpc>
              <a:buNone/>
            </a:pPr>
            <a:r>
              <a:rPr lang="en-US" sz="750" dirty="0">
                <a:solidFill>
                  <a:srgbClr val="2C2129"/>
                </a:solidFill>
                <a:latin typeface="DM Sans" pitchFamily="34" charset="0"/>
                <a:ea typeface="DM Sans" pitchFamily="34" charset="-122"/>
                <a:cs typeface="DM Sans" pitchFamily="34" charset="-120"/>
              </a:rPr>
              <a:t>Always apply </a:t>
            </a:r>
            <a:pPr algn="l" indent="0" marL="0">
              <a:lnSpc>
                <a:spcPct val="113000"/>
              </a:lnSpc>
              <a:buNone/>
            </a:pPr>
            <a:r>
              <a:rPr lang="en-US" sz="750" b="1" dirty="0">
                <a:solidFill>
                  <a:srgbClr val="2C2129"/>
                </a:solidFill>
                <a:latin typeface="DM Sans Bold" pitchFamily="34" charset="0"/>
                <a:ea typeface="DM Sans Bold" pitchFamily="34" charset="-122"/>
                <a:cs typeface="DM Sans Bold" pitchFamily="34" charset="-120"/>
              </a:rPr>
              <a:t>Paraloid B-72</a:t>
            </a:r>
            <a:pPr algn="l" indent="0" marL="0">
              <a:lnSpc>
                <a:spcPct val="113000"/>
              </a:lnSpc>
              <a:buNone/>
            </a:pPr>
            <a:r>
              <a:rPr lang="en-US" sz="750" dirty="0">
                <a:solidFill>
                  <a:srgbClr val="2C2129"/>
                </a:solidFill>
                <a:latin typeface="DM Sans" pitchFamily="34" charset="0"/>
                <a:ea typeface="DM Sans" pitchFamily="34" charset="-122"/>
                <a:cs typeface="DM Sans" pitchFamily="34" charset="-120"/>
              </a:rPr>
              <a:t> as a reversible primer — never as a structural adhesive.</a:t>
            </a:r>
            <a:endParaRPr lang="en-US" sz="750" dirty="0"/>
          </a:p>
        </p:txBody>
      </p:sp>
      <p:sp>
        <p:nvSpPr>
          <p:cNvPr id="19" name="Shape 13"/>
          <p:cNvSpPr/>
          <p:nvPr/>
        </p:nvSpPr>
        <p:spPr>
          <a:xfrm>
            <a:off x="3925119" y="3706118"/>
            <a:ext cx="4722763" cy="1028774"/>
          </a:xfrm>
          <a:prstGeom prst="roundRect">
            <a:avLst>
              <a:gd name="adj" fmla="val 556"/>
            </a:avLst>
          </a:prstGeom>
          <a:solidFill>
            <a:srgbClr val="72AFAF"/>
          </a:solidFill>
          <a:ln w="9525">
            <a:solidFill>
              <a:srgbClr val="589595"/>
            </a:solidFill>
            <a:prstDash val="solid"/>
          </a:ln>
        </p:spPr>
      </p:sp>
      <p:sp>
        <p:nvSpPr>
          <p:cNvPr id="20" name="Shape 14"/>
          <p:cNvSpPr/>
          <p:nvPr/>
        </p:nvSpPr>
        <p:spPr>
          <a:xfrm>
            <a:off x="4032052" y="3813051"/>
            <a:ext cx="292373" cy="292373"/>
          </a:xfrm>
          <a:prstGeom prst="ellipse">
            <a:avLst/>
          </a:prstGeom>
          <a:solidFill>
            <a:srgbClr val="B380FF"/>
          </a:solidFill>
          <a:ln/>
        </p:spPr>
      </p:sp>
      <p:pic>
        <p:nvPicPr>
          <p:cNvPr id="21" name="Image 4"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112419" y="3893418"/>
            <a:ext cx="131564" cy="131564"/>
          </a:xfrm>
          <a:prstGeom prst="rect">
            <a:avLst/>
          </a:prstGeom>
        </p:spPr>
      </p:pic>
      <p:sp>
        <p:nvSpPr>
          <p:cNvPr id="22" name="Text 15"/>
          <p:cNvSpPr/>
          <p:nvPr/>
        </p:nvSpPr>
        <p:spPr>
          <a:xfrm>
            <a:off x="4032052" y="4172396"/>
            <a:ext cx="4508897" cy="152251"/>
          </a:xfrm>
          <a:prstGeom prst="rect">
            <a:avLst/>
          </a:prstGeom>
          <a:noFill/>
          <a:ln/>
        </p:spPr>
        <p:txBody>
          <a:bodyPr wrap="none" lIns="0" tIns="0" rIns="0" bIns="0" rtlCol="0" anchor="t"/>
          <a:lstStyle/>
          <a:p>
            <a:pPr algn="l" indent="0" marL="0">
              <a:lnSpc>
                <a:spcPct val="104000"/>
              </a:lnSpc>
              <a:buNone/>
            </a:pPr>
            <a:r>
              <a:rPr lang="en-US" sz="950" dirty="0">
                <a:solidFill>
                  <a:srgbClr val="2C2129"/>
                </a:solidFill>
                <a:latin typeface="Libre Baskerville" pitchFamily="34" charset="0"/>
                <a:ea typeface="Libre Baskerville" pitchFamily="34" charset="-122"/>
                <a:cs typeface="Libre Baskerville" pitchFamily="34" charset="-120"/>
              </a:rPr>
              <a:t>Future Research</a:t>
            </a:r>
            <a:endParaRPr lang="en-US" sz="950" dirty="0"/>
          </a:p>
        </p:txBody>
      </p:sp>
      <p:sp>
        <p:nvSpPr>
          <p:cNvPr id="23" name="Text 16"/>
          <p:cNvSpPr/>
          <p:nvPr/>
        </p:nvSpPr>
        <p:spPr>
          <a:xfrm>
            <a:off x="4032052" y="4364831"/>
            <a:ext cx="4508897" cy="263128"/>
          </a:xfrm>
          <a:prstGeom prst="rect">
            <a:avLst/>
          </a:prstGeom>
          <a:noFill/>
          <a:ln/>
        </p:spPr>
        <p:txBody>
          <a:bodyPr wrap="square" lIns="0" tIns="0" rIns="0" bIns="0" rtlCol="0" anchor="t">
            <a:normAutofit/>
          </a:bodyPr>
          <a:lstStyle/>
          <a:p>
            <a:pPr algn="l" indent="0" marL="0">
              <a:lnSpc>
                <a:spcPct val="113000"/>
              </a:lnSpc>
              <a:buNone/>
            </a:pPr>
            <a:r>
              <a:rPr lang="en-US" sz="750" dirty="0">
                <a:solidFill>
                  <a:srgbClr val="2C2129"/>
                </a:solidFill>
                <a:latin typeface="DM Sans" pitchFamily="34" charset="0"/>
                <a:ea typeface="DM Sans" pitchFamily="34" charset="-122"/>
                <a:cs typeface="DM Sans" pitchFamily="34" charset="-120"/>
              </a:rPr>
              <a:t>Investigate higher loadings (7–10%) to determine maximum improvement limits and cost-effectiveness.</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429000" cy="5143500"/>
          </a:xfrm>
          <a:prstGeom prst="rect">
            <a:avLst/>
          </a:prstGeom>
        </p:spPr>
      </p:pic>
      <p:sp>
        <p:nvSpPr>
          <p:cNvPr id="3" name="Text 0"/>
          <p:cNvSpPr/>
          <p:nvPr/>
        </p:nvSpPr>
        <p:spPr>
          <a:xfrm>
            <a:off x="3925119" y="1147837"/>
            <a:ext cx="4722763" cy="1222772"/>
          </a:xfrm>
          <a:prstGeom prst="rect">
            <a:avLst/>
          </a:prstGeom>
          <a:noFill/>
          <a:ln/>
        </p:spPr>
        <p:txBody>
          <a:bodyPr wrap="square" lIns="0" tIns="0" rIns="0" bIns="0" rtlCol="0" anchor="t">
            <a:normAutofit/>
          </a:bodyPr>
          <a:lstStyle/>
          <a:p>
            <a:pPr algn="ctr" indent="0" marL="0">
              <a:lnSpc>
                <a:spcPct val="104000"/>
              </a:lnSpc>
              <a:buNone/>
            </a:pPr>
            <a:r>
              <a:rPr lang="en-US" sz="3850" dirty="0">
                <a:solidFill>
                  <a:srgbClr val="29228D"/>
                </a:solidFill>
                <a:latin typeface="Libre Baskerville" pitchFamily="34" charset="0"/>
                <a:ea typeface="Libre Baskerville" pitchFamily="34" charset="-122"/>
                <a:cs typeface="Libre Baskerville" pitchFamily="34" charset="-120"/>
              </a:rPr>
              <a:t>Preserving Iraq's Heritage</a:t>
            </a:r>
            <a:endParaRPr lang="en-US" sz="3850" dirty="0"/>
          </a:p>
        </p:txBody>
      </p:sp>
      <p:sp>
        <p:nvSpPr>
          <p:cNvPr id="4" name="Text 1"/>
          <p:cNvSpPr/>
          <p:nvPr/>
        </p:nvSpPr>
        <p:spPr>
          <a:xfrm>
            <a:off x="3925119" y="2583210"/>
            <a:ext cx="4722763" cy="907256"/>
          </a:xfrm>
          <a:prstGeom prst="rect">
            <a:avLst/>
          </a:prstGeom>
          <a:noFill/>
          <a:ln/>
        </p:spPr>
        <p:txBody>
          <a:bodyPr wrap="square" lIns="0" tIns="0" rIns="0" bIns="0" rtlCol="0" anchor="t">
            <a:normAutofit/>
          </a:bodyPr>
          <a:lstStyle/>
          <a:p>
            <a:pPr algn="ctr" indent="0" marL="0">
              <a:lnSpc>
                <a:spcPct val="133000"/>
              </a:lnSpc>
              <a:buNone/>
            </a:pPr>
            <a:r>
              <a:rPr lang="en-US" sz="1100" dirty="0">
                <a:solidFill>
                  <a:srgbClr val="2C2129"/>
                </a:solidFill>
                <a:latin typeface="DM Sans" pitchFamily="34" charset="0"/>
                <a:ea typeface="DM Sans" pitchFamily="34" charset="-122"/>
                <a:cs typeface="DM Sans" pitchFamily="34" charset="-120"/>
              </a:rPr>
              <a:t>Nano-filler reinforced polymeric adhesives offer a high-performance, reversible, and scientifically validated solution for the restoration of limestone and marble archaeological artifacts — bridging materials science and cultural heritage conservation.</a:t>
            </a:r>
            <a:endParaRPr lang="en-US" sz="1100" dirty="0"/>
          </a:p>
        </p:txBody>
      </p:sp>
      <p:sp>
        <p:nvSpPr>
          <p:cNvPr id="5" name="Shape 2"/>
          <p:cNvSpPr/>
          <p:nvPr/>
        </p:nvSpPr>
        <p:spPr>
          <a:xfrm>
            <a:off x="3925119" y="3649935"/>
            <a:ext cx="4722763" cy="345728"/>
          </a:xfrm>
          <a:prstGeom prst="roundRect">
            <a:avLst>
              <a:gd name="adj" fmla="val 1653"/>
            </a:avLst>
          </a:prstGeom>
          <a:noFill/>
          <a:ln w="9525">
            <a:solidFill>
              <a:srgbClr val="97B8FF"/>
            </a:solidFill>
            <a:prstDash val="solid"/>
          </a:ln>
        </p:spPr>
      </p:sp>
      <p:sp>
        <p:nvSpPr>
          <p:cNvPr id="6" name="Text 3"/>
          <p:cNvSpPr/>
          <p:nvPr/>
        </p:nvSpPr>
        <p:spPr>
          <a:xfrm>
            <a:off x="4010174" y="3692426"/>
            <a:ext cx="4552652" cy="260747"/>
          </a:xfrm>
          <a:prstGeom prst="rect">
            <a:avLst/>
          </a:prstGeom>
          <a:noFill/>
          <a:ln/>
        </p:spPr>
        <p:txBody>
          <a:bodyPr wrap="square" lIns="0" tIns="0" rIns="0" bIns="0" rtlCol="0" anchor="t">
            <a:normAutofit/>
          </a:bodyPr>
          <a:lstStyle/>
          <a:p>
            <a:pPr algn="l" indent="0" marL="0">
              <a:lnSpc>
                <a:spcPct val="96000"/>
              </a:lnSpc>
              <a:buNone/>
            </a:pPr>
            <a:r>
              <a:rPr lang="en-US" sz="850" dirty="0">
                <a:solidFill>
                  <a:srgbClr val="97B8FF"/>
                </a:solidFill>
                <a:latin typeface="DM Sans" pitchFamily="34" charset="0"/>
                <a:ea typeface="DM Sans" pitchFamily="34" charset="-122"/>
                <a:cs typeface="DM Sans" pitchFamily="34" charset="-120"/>
              </a:rPr>
              <a:t>KEYWORDS: ARCHAEOLOGICAL RESTORATION · POLYMERIC ADHESIVES · NANOPARTICLES · ACRYLIC COPOLYMER · PARALOID B-72</a:t>
            </a:r>
            <a:endParaRPr lang="en-US" sz="8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2026-07-15T19:13:00Z</dcterms:created>
  <dcterms:modified xsi:type="dcterms:W3CDTF">2026-07-15T19:13:00Z</dcterms:modified>
</cp:coreProperties>
</file>