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true" autoCompressPictures="0" embedTrueTypeFonts="true">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embeddedFontLst>
    <p:embeddedFont>
      <p:font typeface="MuseoModerno Thin"/>
      <p:regular r:id="rId201314"/>
    </p:embeddedFont>
    <p:embeddedFont>
      <p:font typeface="MuseoModerno ExtraLight"/>
      <p:regular r:id="rId201315"/>
    </p:embeddedFont>
    <p:embeddedFont>
      <p:font typeface="MuseoModerno Light"/>
      <p:regular r:id="rId201316"/>
    </p:embeddedFont>
    <p:embeddedFont>
      <p:font typeface="MuseoModerno"/>
      <p:regular r:id="rId201317"/>
    </p:embeddedFont>
    <p:embeddedFont>
      <p:font typeface="MuseoModerno Medium"/>
      <p:regular r:id="rId201318"/>
    </p:embeddedFont>
    <p:embeddedFont>
      <p:font typeface="MuseoModerno SemiBold"/>
      <p:regular r:id="rId201319"/>
    </p:embeddedFont>
    <p:embeddedFont>
      <p:font typeface="MuseoModerno Bold"/>
      <p:regular r:id="rId201320"/>
    </p:embeddedFont>
    <p:embeddedFont>
      <p:font typeface="MuseoModerno ExtraBold"/>
      <p:regular r:id="rId201321"/>
    </p:embeddedFont>
    <p:embeddedFont>
      <p:font typeface="MuseoModerno Black"/>
      <p:regular r:id="rId201322"/>
    </p:embeddedFont>
    <p:embeddedFont>
      <p:font typeface="Source Sans 3 ExtraLight"/>
      <p:regular r:id="rId201323"/>
    </p:embeddedFont>
    <p:embeddedFont>
      <p:font typeface="Source Sans 3 Light"/>
      <p:regular r:id="rId201324"/>
    </p:embeddedFont>
    <p:embeddedFont>
      <p:font typeface="Source Sans 3"/>
      <p:regular r:id="rId201325"/>
    </p:embeddedFont>
    <p:embeddedFont>
      <p:font typeface="Source Sans 3 Medium"/>
      <p:regular r:id="rId201326"/>
    </p:embeddedFont>
    <p:embeddedFont>
      <p:font typeface="Source Sans 3 SemiBold"/>
      <p:regular r:id="rId201327"/>
    </p:embeddedFont>
    <p:embeddedFont>
      <p:font typeface="Source Sans 3 Bold"/>
      <p:regular r:id="rId201328"/>
    </p:embeddedFont>
    <p:embeddedFont>
      <p:font typeface="Source Sans 3 ExtraBold"/>
      <p:regular r:id="rId201329"/>
    </p:embeddedFont>
    <p:embeddedFont>
      <p:font typeface="Source Sans 3 Black"/>
      <p:regular r:id="rId2013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201314" Target="fonts/201314.fntdata" Type="http://schemas.openxmlformats.org/officeDocument/2006/relationships/font"/><Relationship Id="rId201315" Target="fonts/201315.fntdata" Type="http://schemas.openxmlformats.org/officeDocument/2006/relationships/font"/><Relationship Id="rId201316" Target="fonts/201316.fntdata" Type="http://schemas.openxmlformats.org/officeDocument/2006/relationships/font"/><Relationship Id="rId201317" Target="fonts/201317.fntdata" Type="http://schemas.openxmlformats.org/officeDocument/2006/relationships/font"/><Relationship Id="rId201318" Target="fonts/201318.fntdata" Type="http://schemas.openxmlformats.org/officeDocument/2006/relationships/font"/><Relationship Id="rId201319" Target="fonts/201319.fntdata" Type="http://schemas.openxmlformats.org/officeDocument/2006/relationships/font"/><Relationship Id="rId201320" Target="fonts/201320.fntdata" Type="http://schemas.openxmlformats.org/officeDocument/2006/relationships/font"/><Relationship Id="rId201321" Target="fonts/201321.fntdata" Type="http://schemas.openxmlformats.org/officeDocument/2006/relationships/font"/><Relationship Id="rId201322" Target="fonts/201322.fntdata" Type="http://schemas.openxmlformats.org/officeDocument/2006/relationships/font"/><Relationship Id="rId201323" Target="fonts/201323.fntdata" Type="http://schemas.openxmlformats.org/officeDocument/2006/relationships/font"/><Relationship Id="rId201324" Target="fonts/201324.fntdata" Type="http://schemas.openxmlformats.org/officeDocument/2006/relationships/font"/><Relationship Id="rId201325" Target="fonts/201325.fntdata" Type="http://schemas.openxmlformats.org/officeDocument/2006/relationships/font"/><Relationship Id="rId201326" Target="fonts/201326.fntdata" Type="http://schemas.openxmlformats.org/officeDocument/2006/relationships/font"/><Relationship Id="rId201327" Target="fonts/201327.fntdata" Type="http://schemas.openxmlformats.org/officeDocument/2006/relationships/font"/><Relationship Id="rId201328" Target="fonts/201328.fntdata" Type="http://schemas.openxmlformats.org/officeDocument/2006/relationships/font"/><Relationship Id="rId201329" Target="fonts/201329.fntdata" Type="http://schemas.openxmlformats.org/officeDocument/2006/relationships/font"/><Relationship Id="rId201330" Target="fonts/201330.fntdata" Type="http://schemas.openxmlformats.org/officeDocument/2006/relationships/font"/><Relationship Id="rId201331" Target="fonts/201331.fntdata" Type="http://schemas.openxmlformats.org/officeDocument/2006/relationships/font"/><Relationship Id="rId201332" Target="fonts/201332.fntdata" Type="http://schemas.openxmlformats.org/officeDocument/2006/relationships/font"/><Relationship Id="rId201333" Target="fonts/201333.fntdata" Type="http://schemas.openxmlformats.org/officeDocument/2006/relationships/font"/><Relationship Id="rId201334" Target="fonts/201334.fntdata" Type="http://schemas.openxmlformats.org/officeDocument/2006/relationships/font"/></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50738C"/>
          </a:solidFill>
          <a:ln/>
        </p:spPr>
      </p:sp>
      <p:sp>
        <p:nvSpPr>
          <p:cNvPr id="3" name="Shape 1"/>
          <p:cNvSpPr/>
          <p:nvPr/>
        </p:nvSpPr>
        <p:spPr>
          <a:xfrm>
            <a:off x="0" y="0"/>
            <a:ext cx="9144000" cy="5143500"/>
          </a:xfrm>
          <a:prstGeom prst="rect">
            <a:avLst/>
          </a:prstGeom>
          <a:solidFill>
            <a:srgbClr val="FFFCF5"/>
          </a:solidFill>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svg"/><Relationship Id="rId3" Type="http://schemas.openxmlformats.org/officeDocument/2006/relationships/image" Target="../media/image-4-1.png"/><Relationship Id="rId4" Type="http://schemas.openxmlformats.org/officeDocument/2006/relationships/image" Target="../media/image-4-2.svg"/><Relationship Id="rId5" Type="http://schemas.openxmlformats.org/officeDocument/2006/relationships/image" Target="../media/image-4-1.png"/><Relationship Id="rId6" Type="http://schemas.openxmlformats.org/officeDocument/2006/relationships/image" Target="../media/image-4-2.svg"/><Relationship Id="rId7" Type="http://schemas.openxmlformats.org/officeDocument/2006/relationships/slideLayout" Target="../slideLayouts/slideLayout2.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image" Target="../media/image-6-2.png"/><Relationship Id="rId3" Type="http://schemas.openxmlformats.org/officeDocument/2006/relationships/slideLayout" Target="../slideLayouts/slideLayout2.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svg"/><Relationship Id="rId3" Type="http://schemas.openxmlformats.org/officeDocument/2006/relationships/image" Target="../media/image-7-3.png"/><Relationship Id="rId4" Type="http://schemas.openxmlformats.org/officeDocument/2006/relationships/image" Target="../media/image-7-4.svg"/><Relationship Id="rId5" Type="http://schemas.openxmlformats.org/officeDocument/2006/relationships/image" Target="../media/image-7-5.png"/><Relationship Id="rId6" Type="http://schemas.openxmlformats.org/officeDocument/2006/relationships/image" Target="../media/image-7-6.svg"/><Relationship Id="rId7" Type="http://schemas.openxmlformats.org/officeDocument/2006/relationships/image" Target="../media/image-7-7.png"/><Relationship Id="rId8" Type="http://schemas.openxmlformats.org/officeDocument/2006/relationships/image" Target="../media/image-7-8.svg"/><Relationship Id="rId9" Type="http://schemas.openxmlformats.org/officeDocument/2006/relationships/slideLayout" Target="../slideLayouts/slideLayout2.xml"/><Relationship Id="rId10"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image" Target="../media/image-9-2.jpeg"/><Relationship Id="rId3" Type="http://schemas.openxmlformats.org/officeDocument/2006/relationships/image" Target="../media/image-9-3.jpeg"/><Relationship Id="rId4" Type="http://schemas.openxmlformats.org/officeDocument/2006/relationships/image" Target="../media/image-9-4.jpeg"/><Relationship Id="rId5" Type="http://schemas.openxmlformats.org/officeDocument/2006/relationships/slideLayout" Target="../slideLayouts/slideLayout2.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image" Target="../media/image-12-2.jpeg"/><Relationship Id="rId3" Type="http://schemas.openxmlformats.org/officeDocument/2006/relationships/image" Target="../media/image-12-3.jpeg"/><Relationship Id="rId4" Type="http://schemas.openxmlformats.org/officeDocument/2006/relationships/slideLayout" Target="../slideLayouts/slideLayout2.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image" Target="../media/image-13-2.png"/><Relationship Id="rId3" Type="http://schemas.openxmlformats.org/officeDocument/2006/relationships/slideLayout" Target="../slideLayouts/slideLayout2.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image" Target="../media/image-14-2.jpeg"/><Relationship Id="rId3" Type="http://schemas.openxmlformats.org/officeDocument/2006/relationships/image" Target="../media/image-14-3.png"/><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svg"/><Relationship Id="rId3" Type="http://schemas.openxmlformats.org/officeDocument/2006/relationships/image" Target="../media/image-16-1.png"/><Relationship Id="rId4" Type="http://schemas.openxmlformats.org/officeDocument/2006/relationships/image" Target="../media/image-16-2.svg"/><Relationship Id="rId5" Type="http://schemas.openxmlformats.org/officeDocument/2006/relationships/image" Target="../media/image-16-1.png"/><Relationship Id="rId6" Type="http://schemas.openxmlformats.org/officeDocument/2006/relationships/image" Target="../media/image-16-2.svg"/><Relationship Id="rId7" Type="http://schemas.openxmlformats.org/officeDocument/2006/relationships/slideLayout" Target="../slideLayouts/slideLayout2.xml"/><Relationship Id="rId8"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715000" y="0"/>
            <a:ext cx="3429000" cy="5143500"/>
          </a:xfrm>
          <a:prstGeom prst="rect">
            <a:avLst/>
          </a:prstGeom>
        </p:spPr>
      </p:pic>
      <p:sp>
        <p:nvSpPr>
          <p:cNvPr id="3" name="Text 0"/>
          <p:cNvSpPr/>
          <p:nvPr/>
        </p:nvSpPr>
        <p:spPr>
          <a:xfrm>
            <a:off x="496119" y="809327"/>
            <a:ext cx="4722763" cy="1937742"/>
          </a:xfrm>
          <a:prstGeom prst="rect">
            <a:avLst/>
          </a:prstGeom>
          <a:noFill/>
          <a:ln/>
        </p:spPr>
        <p:txBody>
          <a:bodyPr wrap="square" lIns="0" tIns="0" rIns="0" bIns="0" rtlCol="0" anchor="t">
            <a:normAutofit/>
          </a:bodyPr>
          <a:lstStyle/>
          <a:p>
            <a:pPr algn="l" indent="0" marL="0">
              <a:lnSpc>
                <a:spcPct val="104000"/>
              </a:lnSpc>
              <a:buNone/>
            </a:pPr>
            <a:r>
              <a:rPr lang="en-US" sz="2400" dirty="0">
                <a:solidFill>
                  <a:srgbClr val="124E73"/>
                </a:solidFill>
                <a:latin typeface="MuseoModerno Medium" pitchFamily="34" charset="0"/>
                <a:ea typeface="MuseoModerno Medium" pitchFamily="34" charset="-122"/>
                <a:cs typeface="MuseoModerno Medium" pitchFamily="34" charset="-120"/>
              </a:rPr>
              <a:t>Green Synthesis and Characterization of Silver Nanoparticles Using </a:t>
            </a:r>
            <a:pPr algn="l" indent="0" marL="0">
              <a:lnSpc>
                <a:spcPct val="104000"/>
              </a:lnSpc>
              <a:buNone/>
            </a:pPr>
            <a:r>
              <a:rPr lang="en-US" sz="2400" i="1" dirty="0">
                <a:solidFill>
                  <a:srgbClr val="124E73"/>
                </a:solidFill>
                <a:latin typeface="MuseoModerno Medium" pitchFamily="34" charset="0"/>
                <a:ea typeface="MuseoModerno Medium" pitchFamily="34" charset="-122"/>
                <a:cs typeface="MuseoModerno Medium" pitchFamily="34" charset="-120"/>
              </a:rPr>
              <a:t>Allium ampeloprasum</a:t>
            </a:r>
            <a:pPr algn="l" indent="0" marL="0">
              <a:lnSpc>
                <a:spcPct val="104000"/>
              </a:lnSpc>
              <a:buNone/>
            </a:pPr>
            <a:r>
              <a:rPr lang="en-US" sz="2400" dirty="0">
                <a:solidFill>
                  <a:srgbClr val="124E73"/>
                </a:solidFill>
                <a:latin typeface="MuseoModerno Medium" pitchFamily="34" charset="0"/>
                <a:ea typeface="MuseoModerno Medium" pitchFamily="34" charset="-122"/>
                <a:cs typeface="MuseoModerno Medium" pitchFamily="34" charset="-120"/>
              </a:rPr>
              <a:t> Leaf Aqueous Extract</a:t>
            </a:r>
            <a:endParaRPr lang="en-US" sz="2400" dirty="0"/>
          </a:p>
        </p:txBody>
      </p:sp>
      <p:sp>
        <p:nvSpPr>
          <p:cNvPr id="4" name="Text 1"/>
          <p:cNvSpPr/>
          <p:nvPr/>
        </p:nvSpPr>
        <p:spPr>
          <a:xfrm>
            <a:off x="496119" y="2933105"/>
            <a:ext cx="4722763" cy="1072902"/>
          </a:xfrm>
          <a:prstGeom prst="rect">
            <a:avLst/>
          </a:prstGeom>
          <a:noFill/>
          <a:ln/>
        </p:spPr>
        <p:txBody>
          <a:bodyPr wrap="square" lIns="0" tIns="0" rIns="0" bIns="0" rtlCol="0" anchor="t"/>
          <a:lstStyle/>
          <a:p>
            <a:pPr algn="l" indent="0" marL="0">
              <a:lnSpc>
                <a:spcPct val="133000"/>
              </a:lnSpc>
              <a:spcAft>
                <a:spcPts val="1050"/>
              </a:spcAft>
              <a:buNone/>
            </a:pPr>
            <a:r>
              <a:rPr lang="en-US" sz="950" dirty="0">
                <a:solidFill>
                  <a:srgbClr val="2B4150"/>
                </a:solidFill>
                <a:latin typeface="Source Sans 3" pitchFamily="34" charset="0"/>
                <a:ea typeface="Source Sans 3" pitchFamily="34" charset="-122"/>
                <a:cs typeface="Source Sans 3" pitchFamily="34" charset="-120"/>
              </a:rPr>
              <a:t>Evaluation of Their Antioxidant Activity via DPPH Radical Scavenging Assay</a:t>
            </a:r>
            <a:endParaRPr lang="en-US" sz="950" dirty="0"/>
          </a:p>
          <a:p>
            <a:pPr algn="l" indent="0" marL="0">
              <a:lnSpc>
                <a:spcPct val="133000"/>
              </a:lnSpc>
              <a:buNone/>
            </a:pPr>
            <a:r>
              <a:rPr lang="en-US" sz="950" b="1" dirty="0">
                <a:solidFill>
                  <a:srgbClr val="2B4150"/>
                </a:solidFill>
                <a:latin typeface="Source Sans 3 Bold" pitchFamily="34" charset="0"/>
                <a:ea typeface="Source Sans 3 Bold" pitchFamily="34" charset="-122"/>
                <a:cs typeface="Source Sans 3 Bold" pitchFamily="34" charset="-120"/>
              </a:rPr>
              <a:t>Authors:</a:t>
            </a:r>
            <a:pPr algn="l" indent="0" marL="0">
              <a:lnSpc>
                <a:spcPct val="133000"/>
              </a:lnSpc>
              <a:spcAft>
                <a:spcPts val="1050"/>
              </a:spcAft>
              <a:buNone/>
            </a:pPr>
            <a:r>
              <a:rPr lang="en-US" sz="950" dirty="0">
                <a:solidFill>
                  <a:srgbClr val="2B4150"/>
                </a:solidFill>
                <a:latin typeface="Source Sans 3" pitchFamily="34" charset="0"/>
                <a:ea typeface="Source Sans 3" pitchFamily="34" charset="-122"/>
                <a:cs typeface="Source Sans 3" pitchFamily="34" charset="-120"/>
              </a:rPr>
              <a:t> Ammar Radhi Obeid, Muhannad Mahmoud Qasim, Hind Mohsen Hamad, Omar A. Alwash*, Abdullah Sami Mutlag, Marwa Issa Jaafar, Muhammad Khalil Abdul Jabbar</a:t>
            </a:r>
            <a:endParaRPr lang="en-US" sz="950" dirty="0"/>
          </a:p>
          <a:p>
            <a:pPr algn="l" indent="0" marL="0">
              <a:lnSpc>
                <a:spcPct val="133000"/>
              </a:lnSpc>
              <a:buNone/>
            </a:pPr>
            <a:r>
              <a:rPr lang="en-US" sz="950" b="1" dirty="0">
                <a:solidFill>
                  <a:srgbClr val="2B4150"/>
                </a:solidFill>
                <a:latin typeface="Source Sans 3 Bold" pitchFamily="34" charset="0"/>
                <a:ea typeface="Source Sans 3 Bold" pitchFamily="34" charset="-122"/>
                <a:cs typeface="Source Sans 3 Bold" pitchFamily="34" charset="-120"/>
              </a:rPr>
              <a:t>Affiliation:</a:t>
            </a:r>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 Scientific Research Authority, Baghdad, Iraq</a:t>
            </a:r>
            <a:endParaRPr lang="en-US" sz="950" dirty="0"/>
          </a:p>
        </p:txBody>
      </p:sp>
      <p:sp>
        <p:nvSpPr>
          <p:cNvPr id="5" name="Shape 2"/>
          <p:cNvSpPr/>
          <p:nvPr/>
        </p:nvSpPr>
        <p:spPr>
          <a:xfrm>
            <a:off x="496119" y="4145533"/>
            <a:ext cx="1182663" cy="188565"/>
          </a:xfrm>
          <a:prstGeom prst="roundRect">
            <a:avLst>
              <a:gd name="adj" fmla="val 7894"/>
            </a:avLst>
          </a:prstGeom>
          <a:solidFill>
            <a:srgbClr val="DBE8F0"/>
          </a:solidFill>
          <a:ln/>
        </p:spPr>
      </p:sp>
      <p:sp>
        <p:nvSpPr>
          <p:cNvPr id="6" name="Text 3"/>
          <p:cNvSpPr/>
          <p:nvPr/>
        </p:nvSpPr>
        <p:spPr>
          <a:xfrm>
            <a:off x="570533" y="4182740"/>
            <a:ext cx="1491035" cy="114151"/>
          </a:xfrm>
          <a:prstGeom prst="rect">
            <a:avLst/>
          </a:prstGeom>
          <a:noFill/>
          <a:ln/>
        </p:spPr>
        <p:txBody>
          <a:bodyPr wrap="none" lIns="0" tIns="0" rIns="0" bIns="0" rtlCol="0" anchor="t"/>
          <a:lstStyle/>
          <a:p>
            <a:pPr algn="l" indent="0" marL="0">
              <a:lnSpc>
                <a:spcPct val="96000"/>
              </a:lnSpc>
              <a:buNone/>
            </a:pPr>
            <a:r>
              <a:rPr lang="en-US" sz="750" dirty="0">
                <a:solidFill>
                  <a:srgbClr val="2B4150"/>
                </a:solidFill>
                <a:latin typeface="Source Sans 3" pitchFamily="34" charset="0"/>
                <a:ea typeface="Source Sans 3" pitchFamily="34" charset="-122"/>
                <a:cs typeface="Source Sans 3" pitchFamily="34" charset="-120"/>
              </a:rPr>
              <a:t>GREEN NANOCHEMISTRY</a:t>
            </a:r>
            <a:endParaRPr lang="en-US" sz="750" dirty="0"/>
          </a:p>
        </p:txBody>
      </p:sp>
      <p:sp>
        <p:nvSpPr>
          <p:cNvPr id="7" name="Shape 4"/>
          <p:cNvSpPr/>
          <p:nvPr/>
        </p:nvSpPr>
        <p:spPr>
          <a:xfrm>
            <a:off x="1740768" y="4145533"/>
            <a:ext cx="1146125" cy="188565"/>
          </a:xfrm>
          <a:prstGeom prst="roundRect">
            <a:avLst>
              <a:gd name="adj" fmla="val 7894"/>
            </a:avLst>
          </a:prstGeom>
          <a:noFill/>
          <a:ln w="4763">
            <a:solidFill>
              <a:srgbClr val="325F7B"/>
            </a:solidFill>
            <a:prstDash val="solid"/>
          </a:ln>
        </p:spPr>
      </p:sp>
      <p:sp>
        <p:nvSpPr>
          <p:cNvPr id="8" name="Text 5"/>
          <p:cNvSpPr/>
          <p:nvPr/>
        </p:nvSpPr>
        <p:spPr>
          <a:xfrm>
            <a:off x="1815182" y="4182740"/>
            <a:ext cx="1454497" cy="114151"/>
          </a:xfrm>
          <a:prstGeom prst="rect">
            <a:avLst/>
          </a:prstGeom>
          <a:noFill/>
          <a:ln/>
        </p:spPr>
        <p:txBody>
          <a:bodyPr wrap="none" lIns="0" tIns="0" rIns="0" bIns="0" rtlCol="0" anchor="t"/>
          <a:lstStyle/>
          <a:p>
            <a:pPr algn="l" indent="0" marL="0">
              <a:lnSpc>
                <a:spcPct val="96000"/>
              </a:lnSpc>
              <a:buNone/>
            </a:pPr>
            <a:r>
              <a:rPr lang="en-US" sz="750" dirty="0">
                <a:solidFill>
                  <a:srgbClr val="325F7B"/>
                </a:solidFill>
                <a:latin typeface="Source Sans 3" pitchFamily="34" charset="0"/>
                <a:ea typeface="Source Sans 3" pitchFamily="34" charset="-122"/>
                <a:cs typeface="Source Sans 3" pitchFamily="34" charset="-120"/>
              </a:rPr>
              <a:t>SILVER NANOPARTICLES</a:t>
            </a:r>
            <a:endParaRPr lang="en-US" sz="750" dirty="0"/>
          </a:p>
        </p:txBody>
      </p:sp>
      <p:sp>
        <p:nvSpPr>
          <p:cNvPr id="9" name="Shape 6"/>
          <p:cNvSpPr/>
          <p:nvPr/>
        </p:nvSpPr>
        <p:spPr>
          <a:xfrm>
            <a:off x="2948880" y="4145533"/>
            <a:ext cx="1101551" cy="188565"/>
          </a:xfrm>
          <a:prstGeom prst="roundRect">
            <a:avLst>
              <a:gd name="adj" fmla="val 7894"/>
            </a:avLst>
          </a:prstGeom>
          <a:noFill/>
          <a:ln w="4763">
            <a:solidFill>
              <a:srgbClr val="325F7B"/>
            </a:solidFill>
            <a:prstDash val="solid"/>
          </a:ln>
        </p:spPr>
      </p:sp>
      <p:sp>
        <p:nvSpPr>
          <p:cNvPr id="10" name="Text 7"/>
          <p:cNvSpPr/>
          <p:nvPr/>
        </p:nvSpPr>
        <p:spPr>
          <a:xfrm>
            <a:off x="3023295" y="4182740"/>
            <a:ext cx="1409923" cy="114151"/>
          </a:xfrm>
          <a:prstGeom prst="rect">
            <a:avLst/>
          </a:prstGeom>
          <a:noFill/>
          <a:ln/>
        </p:spPr>
        <p:txBody>
          <a:bodyPr wrap="none" lIns="0" tIns="0" rIns="0" bIns="0" rtlCol="0" anchor="t"/>
          <a:lstStyle/>
          <a:p>
            <a:pPr algn="l" indent="0" marL="0">
              <a:lnSpc>
                <a:spcPct val="96000"/>
              </a:lnSpc>
              <a:buNone/>
            </a:pPr>
            <a:r>
              <a:rPr lang="en-US" sz="750" dirty="0">
                <a:solidFill>
                  <a:srgbClr val="325F7B"/>
                </a:solidFill>
                <a:latin typeface="Source Sans 3" pitchFamily="34" charset="0"/>
                <a:ea typeface="Source Sans 3" pitchFamily="34" charset="-122"/>
                <a:cs typeface="Source Sans 3" pitchFamily="34" charset="-120"/>
              </a:rPr>
              <a:t>ANTIOXIDANT ACTIVITY</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96119" y="712887"/>
            <a:ext cx="8151763" cy="387548"/>
          </a:xfrm>
          <a:prstGeom prst="rect">
            <a:avLst/>
          </a:prstGeom>
          <a:noFill/>
          <a:ln/>
        </p:spPr>
        <p:txBody>
          <a:bodyPr wrap="none" lIns="0" tIns="0" rIns="0" bIns="0" rtlCol="0" anchor="t"/>
          <a:lstStyle/>
          <a:p>
            <a:pPr algn="l" indent="0" marL="0">
              <a:lnSpc>
                <a:spcPct val="104000"/>
              </a:lnSpc>
              <a:buNone/>
            </a:pPr>
            <a:r>
              <a:rPr lang="en-US" sz="2400" dirty="0">
                <a:solidFill>
                  <a:srgbClr val="124E73"/>
                </a:solidFill>
                <a:latin typeface="MuseoModerno Medium" pitchFamily="34" charset="0"/>
                <a:ea typeface="MuseoModerno Medium" pitchFamily="34" charset="-122"/>
                <a:cs typeface="MuseoModerno Medium" pitchFamily="34" charset="-120"/>
              </a:rPr>
              <a:t>Abstract</a:t>
            </a:r>
            <a:endParaRPr lang="en-US" sz="2400" dirty="0"/>
          </a:p>
        </p:txBody>
      </p:sp>
      <p:sp>
        <p:nvSpPr>
          <p:cNvPr id="3" name="Text 1"/>
          <p:cNvSpPr/>
          <p:nvPr/>
        </p:nvSpPr>
        <p:spPr>
          <a:xfrm>
            <a:off x="496119" y="1348457"/>
            <a:ext cx="8151763" cy="396925"/>
          </a:xfrm>
          <a:prstGeom prst="rect">
            <a:avLst/>
          </a:prstGeom>
          <a:noFill/>
          <a:ln/>
        </p:spPr>
        <p:txBody>
          <a:bodyPr wrap="square" lIns="0" tIns="0" rIns="0" bIns="0" rtlCol="0" anchor="t">
            <a:normAutofit/>
          </a:bodyPr>
          <a:lstStyle/>
          <a:p>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This study presents the green synthesis of silver nanoparticles (AgNPs) using an aqueous leaf extract of </a:t>
            </a:r>
            <a:pPr algn="l" indent="0" marL="0">
              <a:lnSpc>
                <a:spcPct val="133000"/>
              </a:lnSpc>
              <a:buNone/>
            </a:pPr>
            <a:r>
              <a:rPr lang="en-US" sz="950" i="1" dirty="0">
                <a:solidFill>
                  <a:srgbClr val="2B4150"/>
                </a:solidFill>
                <a:latin typeface="Source Sans 3" pitchFamily="34" charset="0"/>
                <a:ea typeface="Source Sans 3" pitchFamily="34" charset="-122"/>
                <a:cs typeface="Source Sans 3" pitchFamily="34" charset="-120"/>
              </a:rPr>
              <a:t>Allium ampeloprasum</a:t>
            </a:r>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 (Iraqi leek) to reduce silver ions and stabilize the resulting nanoparticles, alongside evaluation of their antioxidant activity via DPPH radical scavenging assay.</a:t>
            </a:r>
            <a:endParaRPr lang="en-US" sz="950" dirty="0"/>
          </a:p>
        </p:txBody>
      </p:sp>
      <p:sp>
        <p:nvSpPr>
          <p:cNvPr id="4" name="Shape 2"/>
          <p:cNvSpPr/>
          <p:nvPr/>
        </p:nvSpPr>
        <p:spPr>
          <a:xfrm>
            <a:off x="496119" y="1884908"/>
            <a:ext cx="4013895" cy="1111597"/>
          </a:xfrm>
          <a:prstGeom prst="roundRect">
            <a:avLst>
              <a:gd name="adj" fmla="val 1674"/>
            </a:avLst>
          </a:prstGeom>
          <a:solidFill>
            <a:srgbClr val="F3EEE3"/>
          </a:solidFill>
          <a:ln/>
        </p:spPr>
      </p:sp>
      <p:sp>
        <p:nvSpPr>
          <p:cNvPr id="5" name="Text 3"/>
          <p:cNvSpPr/>
          <p:nvPr/>
        </p:nvSpPr>
        <p:spPr>
          <a:xfrm>
            <a:off x="620092" y="2008882"/>
            <a:ext cx="3765947" cy="193849"/>
          </a:xfrm>
          <a:prstGeom prst="rect">
            <a:avLst/>
          </a:prstGeom>
          <a:noFill/>
          <a:ln/>
        </p:spPr>
        <p:txBody>
          <a:bodyPr wrap="none" lIns="0" tIns="0" rIns="0" bIns="0" rtlCol="0" anchor="t"/>
          <a:lstStyle/>
          <a:p>
            <a:pPr algn="l" indent="0" marL="0">
              <a:lnSpc>
                <a:spcPct val="104000"/>
              </a:lnSpc>
              <a:buNone/>
            </a:pPr>
            <a:r>
              <a:rPr lang="en-US" sz="1200" dirty="0">
                <a:solidFill>
                  <a:srgbClr val="2B4150"/>
                </a:solidFill>
                <a:latin typeface="MuseoModerno Medium" pitchFamily="34" charset="0"/>
                <a:ea typeface="MuseoModerno Medium" pitchFamily="34" charset="-122"/>
                <a:cs typeface="MuseoModerno Medium" pitchFamily="34" charset="-120"/>
              </a:rPr>
              <a:t>Extract Preparation</a:t>
            </a:r>
            <a:endParaRPr lang="en-US" sz="1200" dirty="0"/>
          </a:p>
        </p:txBody>
      </p:sp>
      <p:sp>
        <p:nvSpPr>
          <p:cNvPr id="6" name="Text 4"/>
          <p:cNvSpPr/>
          <p:nvPr/>
        </p:nvSpPr>
        <p:spPr>
          <a:xfrm>
            <a:off x="620092" y="2277145"/>
            <a:ext cx="3765947" cy="595387"/>
          </a:xfrm>
          <a:prstGeom prst="rect">
            <a:avLst/>
          </a:prstGeom>
          <a:noFill/>
          <a:ln/>
        </p:spPr>
        <p:txBody>
          <a:bodyPr wrap="square" lIns="0" tIns="0" rIns="0" bIns="0" rtlCol="0" anchor="t">
            <a:normAutofit/>
          </a:bodyPr>
          <a:lstStyle/>
          <a:p>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25 g fresh leek leaves boiled in 100 mL deionized water at 80 °C for 45 min; initial reaction pH 5.5, adjusted to 12.0 with NaOH; reaction proceeded at room temperature for 45 min.</a:t>
            </a:r>
            <a:endParaRPr lang="en-US" sz="950" dirty="0"/>
          </a:p>
        </p:txBody>
      </p:sp>
      <p:sp>
        <p:nvSpPr>
          <p:cNvPr id="7" name="Shape 5"/>
          <p:cNvSpPr/>
          <p:nvPr/>
        </p:nvSpPr>
        <p:spPr>
          <a:xfrm>
            <a:off x="4633987" y="1884908"/>
            <a:ext cx="4013895" cy="1111597"/>
          </a:xfrm>
          <a:prstGeom prst="roundRect">
            <a:avLst>
              <a:gd name="adj" fmla="val 1674"/>
            </a:avLst>
          </a:prstGeom>
          <a:solidFill>
            <a:srgbClr val="F3EEE3"/>
          </a:solidFill>
          <a:ln/>
        </p:spPr>
      </p:sp>
      <p:sp>
        <p:nvSpPr>
          <p:cNvPr id="8" name="Text 6"/>
          <p:cNvSpPr/>
          <p:nvPr/>
        </p:nvSpPr>
        <p:spPr>
          <a:xfrm>
            <a:off x="4757961" y="2008882"/>
            <a:ext cx="3765947" cy="193849"/>
          </a:xfrm>
          <a:prstGeom prst="rect">
            <a:avLst/>
          </a:prstGeom>
          <a:noFill/>
          <a:ln/>
        </p:spPr>
        <p:txBody>
          <a:bodyPr wrap="none" lIns="0" tIns="0" rIns="0" bIns="0" rtlCol="0" anchor="t"/>
          <a:lstStyle/>
          <a:p>
            <a:pPr algn="l" indent="0" marL="0">
              <a:lnSpc>
                <a:spcPct val="104000"/>
              </a:lnSpc>
              <a:buNone/>
            </a:pPr>
            <a:r>
              <a:rPr lang="en-US" sz="1200" dirty="0">
                <a:solidFill>
                  <a:srgbClr val="2B4150"/>
                </a:solidFill>
                <a:latin typeface="MuseoModerno Medium" pitchFamily="34" charset="0"/>
                <a:ea typeface="MuseoModerno Medium" pitchFamily="34" charset="-122"/>
                <a:cs typeface="MuseoModerno Medium" pitchFamily="34" charset="-120"/>
              </a:rPr>
              <a:t>Formation Indicator</a:t>
            </a:r>
            <a:endParaRPr lang="en-US" sz="1200" dirty="0"/>
          </a:p>
        </p:txBody>
      </p:sp>
      <p:sp>
        <p:nvSpPr>
          <p:cNvPr id="9" name="Text 7"/>
          <p:cNvSpPr/>
          <p:nvPr/>
        </p:nvSpPr>
        <p:spPr>
          <a:xfrm>
            <a:off x="4757961" y="2277145"/>
            <a:ext cx="3765947" cy="595387"/>
          </a:xfrm>
          <a:prstGeom prst="rect">
            <a:avLst/>
          </a:prstGeom>
          <a:noFill/>
          <a:ln/>
        </p:spPr>
        <p:txBody>
          <a:bodyPr wrap="square" lIns="0" tIns="0" rIns="0" bIns="0" rtlCol="0" anchor="t">
            <a:normAutofit/>
          </a:bodyPr>
          <a:lstStyle/>
          <a:p>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AgNP formation confirmed by color change to honey-brown/dark brown, driven by reduction of Ag⁺ ions and excitation of Surface Plasmon Resonance (SPR).</a:t>
            </a:r>
            <a:endParaRPr lang="en-US" sz="950" dirty="0"/>
          </a:p>
        </p:txBody>
      </p:sp>
      <p:sp>
        <p:nvSpPr>
          <p:cNvPr id="10" name="Shape 8"/>
          <p:cNvSpPr/>
          <p:nvPr/>
        </p:nvSpPr>
        <p:spPr>
          <a:xfrm>
            <a:off x="496119" y="3120479"/>
            <a:ext cx="4013895" cy="1310060"/>
          </a:xfrm>
          <a:prstGeom prst="roundRect">
            <a:avLst>
              <a:gd name="adj" fmla="val 1420"/>
            </a:avLst>
          </a:prstGeom>
          <a:solidFill>
            <a:srgbClr val="F3EEE3"/>
          </a:solidFill>
          <a:ln/>
        </p:spPr>
      </p:sp>
      <p:sp>
        <p:nvSpPr>
          <p:cNvPr id="11" name="Text 9"/>
          <p:cNvSpPr/>
          <p:nvPr/>
        </p:nvSpPr>
        <p:spPr>
          <a:xfrm>
            <a:off x="620092" y="3244453"/>
            <a:ext cx="3765947" cy="193849"/>
          </a:xfrm>
          <a:prstGeom prst="rect">
            <a:avLst/>
          </a:prstGeom>
          <a:noFill/>
          <a:ln/>
        </p:spPr>
        <p:txBody>
          <a:bodyPr wrap="none" lIns="0" tIns="0" rIns="0" bIns="0" rtlCol="0" anchor="t"/>
          <a:lstStyle/>
          <a:p>
            <a:pPr algn="l" indent="0" marL="0">
              <a:lnSpc>
                <a:spcPct val="104000"/>
              </a:lnSpc>
              <a:buNone/>
            </a:pPr>
            <a:r>
              <a:rPr lang="en-US" sz="1200" dirty="0">
                <a:solidFill>
                  <a:srgbClr val="2B4150"/>
                </a:solidFill>
                <a:latin typeface="MuseoModerno Medium" pitchFamily="34" charset="0"/>
                <a:ea typeface="MuseoModerno Medium" pitchFamily="34" charset="-122"/>
                <a:cs typeface="MuseoModerno Medium" pitchFamily="34" charset="-120"/>
              </a:rPr>
              <a:t>Characterization Suite</a:t>
            </a:r>
            <a:endParaRPr lang="en-US" sz="1200" dirty="0"/>
          </a:p>
        </p:txBody>
      </p:sp>
      <p:sp>
        <p:nvSpPr>
          <p:cNvPr id="12" name="Text 10"/>
          <p:cNvSpPr/>
          <p:nvPr/>
        </p:nvSpPr>
        <p:spPr>
          <a:xfrm>
            <a:off x="620092" y="3512716"/>
            <a:ext cx="3765947" cy="595387"/>
          </a:xfrm>
          <a:prstGeom prst="rect">
            <a:avLst/>
          </a:prstGeom>
          <a:noFill/>
          <a:ln/>
        </p:spPr>
        <p:txBody>
          <a:bodyPr wrap="square" lIns="0" tIns="0" rIns="0" bIns="0" rtlCol="0" anchor="t">
            <a:normAutofit/>
          </a:bodyPr>
          <a:lstStyle/>
          <a:p>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Particles characterized by UV–Vis spectroscopy, FTIR, SEM, XRD, AFM, and DPPH assay. XRD estimated average crystallite size of 45 nm; SEM confirmed spherical but aggregated morphology.</a:t>
            </a:r>
            <a:endParaRPr lang="en-US" sz="950" dirty="0"/>
          </a:p>
        </p:txBody>
      </p:sp>
      <p:sp>
        <p:nvSpPr>
          <p:cNvPr id="13" name="Shape 11"/>
          <p:cNvSpPr/>
          <p:nvPr/>
        </p:nvSpPr>
        <p:spPr>
          <a:xfrm>
            <a:off x="4633987" y="3120479"/>
            <a:ext cx="4013895" cy="1310060"/>
          </a:xfrm>
          <a:prstGeom prst="roundRect">
            <a:avLst>
              <a:gd name="adj" fmla="val 1420"/>
            </a:avLst>
          </a:prstGeom>
          <a:solidFill>
            <a:srgbClr val="F3EEE3"/>
          </a:solidFill>
          <a:ln/>
        </p:spPr>
      </p:sp>
      <p:sp>
        <p:nvSpPr>
          <p:cNvPr id="14" name="Text 12"/>
          <p:cNvSpPr/>
          <p:nvPr/>
        </p:nvSpPr>
        <p:spPr>
          <a:xfrm>
            <a:off x="4757961" y="3244453"/>
            <a:ext cx="3765947" cy="193849"/>
          </a:xfrm>
          <a:prstGeom prst="rect">
            <a:avLst/>
          </a:prstGeom>
          <a:noFill/>
          <a:ln/>
        </p:spPr>
        <p:txBody>
          <a:bodyPr wrap="none" lIns="0" tIns="0" rIns="0" bIns="0" rtlCol="0" anchor="t"/>
          <a:lstStyle/>
          <a:p>
            <a:pPr algn="l" indent="0" marL="0">
              <a:lnSpc>
                <a:spcPct val="104000"/>
              </a:lnSpc>
              <a:buNone/>
            </a:pPr>
            <a:r>
              <a:rPr lang="en-US" sz="1200" dirty="0">
                <a:solidFill>
                  <a:srgbClr val="2B4150"/>
                </a:solidFill>
                <a:latin typeface="MuseoModerno Medium" pitchFamily="34" charset="0"/>
                <a:ea typeface="MuseoModerno Medium" pitchFamily="34" charset="-122"/>
                <a:cs typeface="MuseoModerno Medium" pitchFamily="34" charset="-120"/>
              </a:rPr>
              <a:t>Key Outcome</a:t>
            </a:r>
            <a:endParaRPr lang="en-US" sz="1200" dirty="0"/>
          </a:p>
        </p:txBody>
      </p:sp>
      <p:sp>
        <p:nvSpPr>
          <p:cNvPr id="15" name="Text 13"/>
          <p:cNvSpPr/>
          <p:nvPr/>
        </p:nvSpPr>
        <p:spPr>
          <a:xfrm>
            <a:off x="4757961" y="3512716"/>
            <a:ext cx="3765947" cy="793849"/>
          </a:xfrm>
          <a:prstGeom prst="rect">
            <a:avLst/>
          </a:prstGeom>
          <a:noFill/>
          <a:ln/>
        </p:spPr>
        <p:txBody>
          <a:bodyPr wrap="square" lIns="0" tIns="0" rIns="0" bIns="0" rtlCol="0" anchor="t">
            <a:normAutofit/>
          </a:bodyPr>
          <a:lstStyle/>
          <a:p>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Biosynthesized AgNPs showed moderate DPPH radical scavenging activity compared to ascorbic acid. </a:t>
            </a:r>
            <a:pPr algn="l" indent="0" marL="0">
              <a:lnSpc>
                <a:spcPct val="133000"/>
              </a:lnSpc>
              <a:buNone/>
            </a:pPr>
            <a:r>
              <a:rPr lang="en-US" sz="950" i="1" dirty="0">
                <a:solidFill>
                  <a:srgbClr val="2B4150"/>
                </a:solidFill>
                <a:latin typeface="Source Sans 3" pitchFamily="34" charset="0"/>
                <a:ea typeface="Source Sans 3" pitchFamily="34" charset="-122"/>
                <a:cs typeface="Source Sans 3" pitchFamily="34" charset="-120"/>
              </a:rPr>
              <a:t>A. ampeloprasum</a:t>
            </a:r>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 leaf extract is confirmed as an effective green synthesizer for stable AgNPs with antioxidant activity.</a:t>
            </a:r>
            <a:endParaRPr lang="en-US" sz="9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96119" y="860896"/>
            <a:ext cx="8151763" cy="387548"/>
          </a:xfrm>
          <a:prstGeom prst="rect">
            <a:avLst/>
          </a:prstGeom>
          <a:noFill/>
          <a:ln/>
        </p:spPr>
        <p:txBody>
          <a:bodyPr wrap="none" lIns="0" tIns="0" rIns="0" bIns="0" rtlCol="0" anchor="t"/>
          <a:lstStyle/>
          <a:p>
            <a:pPr algn="l" indent="0" marL="0">
              <a:lnSpc>
                <a:spcPct val="104000"/>
              </a:lnSpc>
              <a:buNone/>
            </a:pPr>
            <a:r>
              <a:rPr lang="en-US" sz="2400" dirty="0">
                <a:solidFill>
                  <a:srgbClr val="124E73"/>
                </a:solidFill>
                <a:latin typeface="MuseoModerno Medium" pitchFamily="34" charset="0"/>
                <a:ea typeface="MuseoModerno Medium" pitchFamily="34" charset="-122"/>
                <a:cs typeface="MuseoModerno Medium" pitchFamily="34" charset="-120"/>
              </a:rPr>
              <a:t>Introduction: Motivation and Context</a:t>
            </a:r>
            <a:endParaRPr lang="en-US" sz="2400" dirty="0"/>
          </a:p>
        </p:txBody>
      </p:sp>
      <p:sp>
        <p:nvSpPr>
          <p:cNvPr id="3" name="Shape 1"/>
          <p:cNvSpPr/>
          <p:nvPr/>
        </p:nvSpPr>
        <p:spPr>
          <a:xfrm>
            <a:off x="406822" y="1434480"/>
            <a:ext cx="4103191" cy="2848124"/>
          </a:xfrm>
          <a:prstGeom prst="roundRect">
            <a:avLst>
              <a:gd name="adj" fmla="val 653"/>
            </a:avLst>
          </a:prstGeom>
          <a:solidFill>
            <a:srgbClr val="325F7B"/>
          </a:solidFill>
          <a:ln/>
        </p:spPr>
      </p:sp>
      <p:sp>
        <p:nvSpPr>
          <p:cNvPr id="4" name="Text 2"/>
          <p:cNvSpPr/>
          <p:nvPr/>
        </p:nvSpPr>
        <p:spPr>
          <a:xfrm>
            <a:off x="530796" y="1558454"/>
            <a:ext cx="3855244" cy="193849"/>
          </a:xfrm>
          <a:prstGeom prst="rect">
            <a:avLst/>
          </a:prstGeom>
          <a:noFill/>
          <a:ln/>
        </p:spPr>
        <p:txBody>
          <a:bodyPr wrap="none" lIns="0" tIns="0" rIns="0" bIns="0" rtlCol="0" anchor="t"/>
          <a:lstStyle/>
          <a:p>
            <a:pPr algn="l" indent="0" marL="0">
              <a:lnSpc>
                <a:spcPct val="104000"/>
              </a:lnSpc>
              <a:buNone/>
            </a:pPr>
            <a:r>
              <a:rPr lang="en-US" sz="1200" dirty="0">
                <a:solidFill>
                  <a:srgbClr val="FFFFFF"/>
                </a:solidFill>
                <a:latin typeface="MuseoModerno Medium" pitchFamily="34" charset="0"/>
                <a:ea typeface="MuseoModerno Medium" pitchFamily="34" charset="-122"/>
                <a:cs typeface="MuseoModerno Medium" pitchFamily="34" charset="-120"/>
              </a:rPr>
              <a:t>Oxidative Stress &amp; Antioxidants</a:t>
            </a:r>
            <a:endParaRPr lang="en-US" sz="1200" dirty="0"/>
          </a:p>
        </p:txBody>
      </p:sp>
      <p:sp>
        <p:nvSpPr>
          <p:cNvPr id="5" name="Text 3"/>
          <p:cNvSpPr/>
          <p:nvPr/>
        </p:nvSpPr>
        <p:spPr>
          <a:xfrm>
            <a:off x="530796" y="1876276"/>
            <a:ext cx="3855244" cy="992312"/>
          </a:xfrm>
          <a:prstGeom prst="rect">
            <a:avLst/>
          </a:prstGeom>
          <a:noFill/>
          <a:ln/>
        </p:spPr>
        <p:txBody>
          <a:bodyPr wrap="square" lIns="0" tIns="0" rIns="0" bIns="0" rtlCol="0" anchor="t">
            <a:normAutofit/>
          </a:bodyPr>
          <a:lstStyle/>
          <a:p>
            <a:pPr algn="l" indent="0" marL="0">
              <a:lnSpc>
                <a:spcPct val="133000"/>
              </a:lnSpc>
              <a:buNone/>
            </a:pPr>
            <a:r>
              <a:rPr lang="en-US" sz="950" dirty="0">
                <a:solidFill>
                  <a:srgbClr val="FFFFFF"/>
                </a:solidFill>
                <a:latin typeface="Source Sans 3" pitchFamily="34" charset="0"/>
                <a:ea typeface="Source Sans 3" pitchFamily="34" charset="-122"/>
                <a:cs typeface="Source Sans 3" pitchFamily="34" charset="-120"/>
              </a:rPr>
              <a:t>Oxidative stress drives the development and progression of numerous pathological conditions. Excessive reactive oxygen species (ROS) damage cellular lipids, proteins, and nucleic acids. Natural antioxidants and antioxidant-like nanomaterials are therefore of continuing interest in pharmaceutical, biomedical, and materials research.</a:t>
            </a:r>
            <a:endParaRPr lang="en-US" sz="950" dirty="0"/>
          </a:p>
        </p:txBody>
      </p:sp>
      <p:sp>
        <p:nvSpPr>
          <p:cNvPr id="6" name="Text 4"/>
          <p:cNvSpPr/>
          <p:nvPr/>
        </p:nvSpPr>
        <p:spPr>
          <a:xfrm>
            <a:off x="4728046" y="1558454"/>
            <a:ext cx="3924598" cy="193849"/>
          </a:xfrm>
          <a:prstGeom prst="rect">
            <a:avLst/>
          </a:prstGeom>
          <a:noFill/>
          <a:ln/>
        </p:spPr>
        <p:txBody>
          <a:bodyPr wrap="none" lIns="0" tIns="0" rIns="0" bIns="0" rtlCol="0" anchor="t"/>
          <a:lstStyle/>
          <a:p>
            <a:pPr algn="l" indent="0" marL="0">
              <a:lnSpc>
                <a:spcPct val="104000"/>
              </a:lnSpc>
              <a:buNone/>
            </a:pPr>
            <a:r>
              <a:rPr lang="en-US" sz="1200" dirty="0">
                <a:solidFill>
                  <a:srgbClr val="124E73"/>
                </a:solidFill>
                <a:latin typeface="MuseoModerno Medium" pitchFamily="34" charset="0"/>
                <a:ea typeface="MuseoModerno Medium" pitchFamily="34" charset="-122"/>
                <a:cs typeface="MuseoModerno Medium" pitchFamily="34" charset="-120"/>
              </a:rPr>
              <a:t>Green Nanochemistry</a:t>
            </a:r>
            <a:endParaRPr lang="en-US" sz="1200" dirty="0"/>
          </a:p>
        </p:txBody>
      </p:sp>
      <p:sp>
        <p:nvSpPr>
          <p:cNvPr id="7" name="Text 5"/>
          <p:cNvSpPr/>
          <p:nvPr/>
        </p:nvSpPr>
        <p:spPr>
          <a:xfrm>
            <a:off x="4728046" y="1876276"/>
            <a:ext cx="3924598" cy="2294706"/>
          </a:xfrm>
          <a:prstGeom prst="rect">
            <a:avLst/>
          </a:prstGeom>
          <a:noFill/>
          <a:ln/>
        </p:spPr>
        <p:txBody>
          <a:bodyPr wrap="square" lIns="0" tIns="0" rIns="0" bIns="0" rtlCol="0" anchor="t">
            <a:normAutofit/>
          </a:bodyPr>
          <a:lstStyle/>
          <a:p>
            <a:pPr algn="l" indent="0" marL="0">
              <a:lnSpc>
                <a:spcPct val="133000"/>
              </a:lnSpc>
              <a:spcAft>
                <a:spcPts val="850"/>
              </a:spcAft>
              <a:buNone/>
            </a:pPr>
            <a:r>
              <a:rPr lang="en-US" sz="950" dirty="0">
                <a:solidFill>
                  <a:srgbClr val="2B4150"/>
                </a:solidFill>
                <a:latin typeface="Source Sans 3" pitchFamily="34" charset="0"/>
                <a:ea typeface="Source Sans 3" pitchFamily="34" charset="-122"/>
                <a:cs typeface="Source Sans 3" pitchFamily="34" charset="-120"/>
              </a:rPr>
              <a:t>Green nanochemistry has emerged as an alternative to conventional chemical and physical nanoparticle synthesis, reducing the need for toxic reducing agents, high temperatures, and expensive processing. Plant-mediated synthesis is particularly attractive because plant extracts contain phenolics, flavonoids, terpenoids, proteins, sugars, and other phytochemicals that reduce Ag⁺ to Ag⁰ and stabilize particles through surface capping interactions.</a:t>
            </a:r>
            <a:endParaRPr lang="en-US" sz="950" dirty="0"/>
          </a:p>
          <a:p>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Recent reviews emphasize that the final morphology, stability, and biological response of plant-derived AgNPs depend strongly on extract composition, AgNO₃ concentration, pH, temperature, reaction time, and purification procedure.</a:t>
            </a:r>
            <a:endParaRPr lang="en-US" sz="9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96119" y="522536"/>
            <a:ext cx="8151763" cy="387548"/>
          </a:xfrm>
          <a:prstGeom prst="rect">
            <a:avLst/>
          </a:prstGeom>
          <a:noFill/>
          <a:ln/>
        </p:spPr>
        <p:txBody>
          <a:bodyPr wrap="none" lIns="0" tIns="0" rIns="0" bIns="0" rtlCol="0" anchor="t"/>
          <a:lstStyle/>
          <a:p>
            <a:pPr algn="l" indent="0" marL="0">
              <a:lnSpc>
                <a:spcPct val="104000"/>
              </a:lnSpc>
              <a:buNone/>
            </a:pPr>
            <a:r>
              <a:rPr lang="en-US" sz="2400" dirty="0">
                <a:solidFill>
                  <a:srgbClr val="124E73"/>
                </a:solidFill>
                <a:latin typeface="MuseoModerno Medium" pitchFamily="34" charset="0"/>
                <a:ea typeface="MuseoModerno Medium" pitchFamily="34" charset="-122"/>
                <a:cs typeface="MuseoModerno Medium" pitchFamily="34" charset="-120"/>
              </a:rPr>
              <a:t>Why </a:t>
            </a:r>
            <a:pPr algn="l" indent="0" marL="0">
              <a:lnSpc>
                <a:spcPct val="104000"/>
              </a:lnSpc>
              <a:buNone/>
            </a:pPr>
            <a:r>
              <a:rPr lang="en-US" sz="2400" i="1" dirty="0">
                <a:solidFill>
                  <a:srgbClr val="124E73"/>
                </a:solidFill>
                <a:latin typeface="MuseoModerno Medium" pitchFamily="34" charset="0"/>
                <a:ea typeface="MuseoModerno Medium" pitchFamily="34" charset="-122"/>
                <a:cs typeface="MuseoModerno Medium" pitchFamily="34" charset="-120"/>
              </a:rPr>
              <a:t>Allium ampeloprasum</a:t>
            </a:r>
            <a:pPr algn="l" indent="0" marL="0">
              <a:lnSpc>
                <a:spcPct val="104000"/>
              </a:lnSpc>
              <a:buNone/>
            </a:pPr>
            <a:r>
              <a:rPr lang="en-US" sz="2400" dirty="0">
                <a:solidFill>
                  <a:srgbClr val="124E73"/>
                </a:solidFill>
                <a:latin typeface="MuseoModerno Medium" pitchFamily="34" charset="0"/>
                <a:ea typeface="MuseoModerno Medium" pitchFamily="34" charset="-122"/>
                <a:cs typeface="MuseoModerno Medium" pitchFamily="34" charset="-120"/>
              </a:rPr>
              <a:t>?</a:t>
            </a:r>
            <a:endParaRPr lang="en-US" sz="2400" dirty="0"/>
          </a:p>
        </p:txBody>
      </p:sp>
      <p:sp>
        <p:nvSpPr>
          <p:cNvPr id="3" name="Text 1"/>
          <p:cNvSpPr/>
          <p:nvPr/>
        </p:nvSpPr>
        <p:spPr>
          <a:xfrm>
            <a:off x="496119" y="1158106"/>
            <a:ext cx="8151763" cy="396925"/>
          </a:xfrm>
          <a:prstGeom prst="rect">
            <a:avLst/>
          </a:prstGeom>
          <a:noFill/>
          <a:ln/>
        </p:spPr>
        <p:txBody>
          <a:bodyPr wrap="square" lIns="0" tIns="0" rIns="0" bIns="0" rtlCol="0" anchor="t">
            <a:normAutofit/>
          </a:bodyPr>
          <a:lstStyle/>
          <a:p>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Species of the genus </a:t>
            </a:r>
            <a:pPr algn="l" indent="0" marL="0">
              <a:lnSpc>
                <a:spcPct val="133000"/>
              </a:lnSpc>
              <a:buNone/>
            </a:pPr>
            <a:r>
              <a:rPr lang="en-US" sz="950" i="1" dirty="0">
                <a:solidFill>
                  <a:srgbClr val="2B4150"/>
                </a:solidFill>
                <a:latin typeface="Source Sans 3" pitchFamily="34" charset="0"/>
                <a:ea typeface="Source Sans 3" pitchFamily="34" charset="-122"/>
                <a:cs typeface="Source Sans 3" pitchFamily="34" charset="-120"/>
              </a:rPr>
              <a:t>Allium</a:t>
            </a:r>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 are rich in organosulfur compounds, flavonoids, saponins, and other secondary metabolites — compounds that contribute to both reducing and stabilizing functions during green synthesis and may also influence biological activity.</a:t>
            </a:r>
            <a:endParaRPr lang="en-US" sz="950" dirty="0"/>
          </a:p>
        </p:txBody>
      </p:sp>
      <p:pic>
        <p:nvPicPr>
          <p:cNvPr id="4"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96119" y="1694557"/>
            <a:ext cx="2634555" cy="2926333"/>
          </a:xfrm>
          <a:prstGeom prst="rect">
            <a:avLst/>
          </a:prstGeom>
        </p:spPr>
      </p:pic>
      <p:sp>
        <p:nvSpPr>
          <p:cNvPr id="5" name="Text 2"/>
          <p:cNvSpPr/>
          <p:nvPr/>
        </p:nvSpPr>
        <p:spPr>
          <a:xfrm>
            <a:off x="691530" y="1832818"/>
            <a:ext cx="2300883" cy="387697"/>
          </a:xfrm>
          <a:prstGeom prst="rect">
            <a:avLst/>
          </a:prstGeom>
          <a:noFill/>
          <a:ln/>
        </p:spPr>
        <p:txBody>
          <a:bodyPr wrap="square" lIns="0" tIns="0" rIns="0" bIns="0" rtlCol="0" anchor="t">
            <a:normAutofit/>
          </a:bodyPr>
          <a:lstStyle/>
          <a:p>
            <a:pPr algn="l" indent="0" marL="0">
              <a:lnSpc>
                <a:spcPct val="104000"/>
              </a:lnSpc>
              <a:buNone/>
            </a:pPr>
            <a:r>
              <a:rPr lang="en-US" sz="1200" dirty="0">
                <a:solidFill>
                  <a:srgbClr val="2B4150"/>
                </a:solidFill>
                <a:latin typeface="MuseoModerno Medium" pitchFamily="34" charset="0"/>
                <a:ea typeface="MuseoModerno Medium" pitchFamily="34" charset="-122"/>
                <a:cs typeface="MuseoModerno Medium" pitchFamily="34" charset="-120"/>
              </a:rPr>
              <a:t>Prior Allium-Based AgNP Studies</a:t>
            </a:r>
            <a:endParaRPr lang="en-US" sz="1200" dirty="0"/>
          </a:p>
        </p:txBody>
      </p:sp>
      <p:sp>
        <p:nvSpPr>
          <p:cNvPr id="6" name="Text 3"/>
          <p:cNvSpPr/>
          <p:nvPr/>
        </p:nvSpPr>
        <p:spPr>
          <a:xfrm>
            <a:off x="691530" y="2294930"/>
            <a:ext cx="2300883" cy="1984623"/>
          </a:xfrm>
          <a:prstGeom prst="rect">
            <a:avLst/>
          </a:prstGeom>
          <a:noFill/>
          <a:ln/>
        </p:spPr>
        <p:txBody>
          <a:bodyPr wrap="square" lIns="0" tIns="0" rIns="0" bIns="0" rtlCol="0" anchor="t">
            <a:normAutofit/>
          </a:bodyPr>
          <a:lstStyle/>
          <a:p>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Previous studies have reported green synthesis of AgNPs using </a:t>
            </a:r>
            <a:pPr algn="l" indent="0" marL="0">
              <a:lnSpc>
                <a:spcPct val="133000"/>
              </a:lnSpc>
              <a:buNone/>
            </a:pPr>
            <a:r>
              <a:rPr lang="en-US" sz="950" i="1" dirty="0">
                <a:solidFill>
                  <a:srgbClr val="2B4150"/>
                </a:solidFill>
                <a:latin typeface="Source Sans 3" pitchFamily="34" charset="0"/>
                <a:ea typeface="Source Sans 3" pitchFamily="34" charset="-122"/>
                <a:cs typeface="Source Sans 3" pitchFamily="34" charset="-120"/>
              </a:rPr>
              <a:t>Allium</a:t>
            </a:r>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 species, including </a:t>
            </a:r>
            <a:pPr algn="l" indent="0" marL="0">
              <a:lnSpc>
                <a:spcPct val="133000"/>
              </a:lnSpc>
              <a:buNone/>
            </a:pPr>
            <a:r>
              <a:rPr lang="en-US" sz="950" i="1" dirty="0">
                <a:solidFill>
                  <a:srgbClr val="2B4150"/>
                </a:solidFill>
                <a:latin typeface="Source Sans 3" pitchFamily="34" charset="0"/>
                <a:ea typeface="Source Sans 3" pitchFamily="34" charset="-122"/>
                <a:cs typeface="Source Sans 3" pitchFamily="34" charset="-120"/>
              </a:rPr>
              <a:t>Allium cepa</a:t>
            </a:r>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 and </a:t>
            </a:r>
            <a:pPr algn="l" indent="0" marL="0">
              <a:lnSpc>
                <a:spcPct val="133000"/>
              </a:lnSpc>
              <a:buNone/>
            </a:pPr>
            <a:r>
              <a:rPr lang="en-US" sz="950" i="1" dirty="0">
                <a:solidFill>
                  <a:srgbClr val="2B4150"/>
                </a:solidFill>
                <a:latin typeface="Source Sans 3" pitchFamily="34" charset="0"/>
                <a:ea typeface="Source Sans 3" pitchFamily="34" charset="-122"/>
                <a:cs typeface="Source Sans 3" pitchFamily="34" charset="-120"/>
              </a:rPr>
              <a:t>Allium ampeloprasum</a:t>
            </a:r>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 extracts. Shanmugam et al. fabricated AgNPs using </a:t>
            </a:r>
            <a:pPr algn="l" indent="0" marL="0">
              <a:lnSpc>
                <a:spcPct val="133000"/>
              </a:lnSpc>
              <a:buNone/>
            </a:pPr>
            <a:r>
              <a:rPr lang="en-US" sz="950" i="1" dirty="0">
                <a:solidFill>
                  <a:srgbClr val="2B4150"/>
                </a:solidFill>
                <a:latin typeface="Source Sans 3" pitchFamily="34" charset="0"/>
                <a:ea typeface="Source Sans 3" pitchFamily="34" charset="-122"/>
                <a:cs typeface="Source Sans 3" pitchFamily="34" charset="-120"/>
              </a:rPr>
              <a:t>A. cepa</a:t>
            </a:r>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 var. </a:t>
            </a:r>
            <a:pPr algn="l" indent="0" marL="0">
              <a:lnSpc>
                <a:spcPct val="133000"/>
              </a:lnSpc>
              <a:buNone/>
            </a:pPr>
            <a:r>
              <a:rPr lang="en-US" sz="950" i="1" dirty="0">
                <a:solidFill>
                  <a:srgbClr val="2B4150"/>
                </a:solidFill>
                <a:latin typeface="Source Sans 3" pitchFamily="34" charset="0"/>
                <a:ea typeface="Source Sans 3" pitchFamily="34" charset="-122"/>
                <a:cs typeface="Source Sans 3" pitchFamily="34" charset="-120"/>
              </a:rPr>
              <a:t>aggregatum</a:t>
            </a:r>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 (core distribution 35–8 nm); Baran et al. used </a:t>
            </a:r>
            <a:pPr algn="l" indent="0" marL="0">
              <a:lnSpc>
                <a:spcPct val="133000"/>
              </a:lnSpc>
              <a:buNone/>
            </a:pPr>
            <a:r>
              <a:rPr lang="en-US" sz="950" i="1" dirty="0">
                <a:solidFill>
                  <a:srgbClr val="2B4150"/>
                </a:solidFill>
                <a:latin typeface="Source Sans 3" pitchFamily="34" charset="0"/>
                <a:ea typeface="Source Sans 3" pitchFamily="34" charset="-122"/>
                <a:cs typeface="Source Sans 3" pitchFamily="34" charset="-120"/>
              </a:rPr>
              <a:t>A. cepa</a:t>
            </a:r>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 peel for multi-pathogenic inhibition; Jalilian et al. reported AgNPs from </a:t>
            </a:r>
            <a:pPr algn="l" indent="0" marL="0">
              <a:lnSpc>
                <a:spcPct val="133000"/>
              </a:lnSpc>
              <a:buNone/>
            </a:pPr>
            <a:r>
              <a:rPr lang="en-US" sz="950" i="1" dirty="0">
                <a:solidFill>
                  <a:srgbClr val="2B4150"/>
                </a:solidFill>
                <a:latin typeface="Source Sans 3" pitchFamily="34" charset="0"/>
                <a:ea typeface="Source Sans 3" pitchFamily="34" charset="-122"/>
                <a:cs typeface="Source Sans 3" pitchFamily="34" charset="-120"/>
              </a:rPr>
              <a:t>A. ampeloprasum</a:t>
            </a:r>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 extracts in Iran with moderate cytotoxicity profiles.</a:t>
            </a:r>
            <a:endParaRPr lang="en-US" sz="950" dirty="0"/>
          </a:p>
        </p:txBody>
      </p:sp>
      <p:pic>
        <p:nvPicPr>
          <p:cNvPr id="7"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254648" y="1694557"/>
            <a:ext cx="2634630" cy="2926333"/>
          </a:xfrm>
          <a:prstGeom prst="rect">
            <a:avLst/>
          </a:prstGeom>
        </p:spPr>
      </p:pic>
      <p:sp>
        <p:nvSpPr>
          <p:cNvPr id="8" name="Text 4"/>
          <p:cNvSpPr/>
          <p:nvPr/>
        </p:nvSpPr>
        <p:spPr>
          <a:xfrm>
            <a:off x="3450059" y="1832818"/>
            <a:ext cx="2300957" cy="193849"/>
          </a:xfrm>
          <a:prstGeom prst="rect">
            <a:avLst/>
          </a:prstGeom>
          <a:noFill/>
          <a:ln/>
        </p:spPr>
        <p:txBody>
          <a:bodyPr wrap="none" lIns="0" tIns="0" rIns="0" bIns="0" rtlCol="0" anchor="t"/>
          <a:lstStyle/>
          <a:p>
            <a:pPr algn="l" indent="0" marL="0">
              <a:lnSpc>
                <a:spcPct val="104000"/>
              </a:lnSpc>
              <a:buNone/>
            </a:pPr>
            <a:r>
              <a:rPr lang="en-US" sz="1200" dirty="0">
                <a:solidFill>
                  <a:srgbClr val="2B4150"/>
                </a:solidFill>
                <a:latin typeface="MuseoModerno Medium" pitchFamily="34" charset="0"/>
                <a:ea typeface="MuseoModerno Medium" pitchFamily="34" charset="-122"/>
                <a:cs typeface="MuseoModerno Medium" pitchFamily="34" charset="-120"/>
              </a:rPr>
              <a:t>Knowledge Gap Addressed</a:t>
            </a:r>
            <a:endParaRPr lang="en-US" sz="1200" dirty="0"/>
          </a:p>
        </p:txBody>
      </p:sp>
      <p:sp>
        <p:nvSpPr>
          <p:cNvPr id="9" name="Text 5"/>
          <p:cNvSpPr/>
          <p:nvPr/>
        </p:nvSpPr>
        <p:spPr>
          <a:xfrm>
            <a:off x="3450059" y="2101081"/>
            <a:ext cx="2300957" cy="2381548"/>
          </a:xfrm>
          <a:prstGeom prst="rect">
            <a:avLst/>
          </a:prstGeom>
          <a:noFill/>
          <a:ln/>
        </p:spPr>
        <p:txBody>
          <a:bodyPr wrap="square" lIns="0" tIns="0" rIns="0" bIns="0" rtlCol="0" anchor="t">
            <a:normAutofit/>
          </a:bodyPr>
          <a:lstStyle/>
          <a:p>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Locally sourced </a:t>
            </a:r>
            <a:pPr algn="l" indent="0" marL="0">
              <a:lnSpc>
                <a:spcPct val="133000"/>
              </a:lnSpc>
              <a:buNone/>
            </a:pPr>
            <a:r>
              <a:rPr lang="en-US" sz="950" i="1" dirty="0">
                <a:solidFill>
                  <a:srgbClr val="2B4150"/>
                </a:solidFill>
                <a:latin typeface="Source Sans 3" pitchFamily="34" charset="0"/>
                <a:ea typeface="Source Sans 3" pitchFamily="34" charset="-122"/>
                <a:cs typeface="Source Sans 3" pitchFamily="34" charset="-120"/>
              </a:rPr>
              <a:t>A. ampeloprasum</a:t>
            </a:r>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 leaves from Iraq have not been sufficiently evaluated under the specific extraction and synthesis conditions used in this study — particularly with combined FTIR, SEM, XRD, AFM, and DPPH assessment. Iraqi-sourced leaves produced highly stable metallic Ag⁰ phases without requiring secondary thermal treatment, likely due to the high concentration of organosulfur molecules and water-soluble phenolics unique to the local cultivar.</a:t>
            </a:r>
            <a:endParaRPr lang="en-US" sz="950" dirty="0"/>
          </a:p>
        </p:txBody>
      </p:sp>
      <p:pic>
        <p:nvPicPr>
          <p:cNvPr id="10"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013252" y="1694557"/>
            <a:ext cx="2634555" cy="2926333"/>
          </a:xfrm>
          <a:prstGeom prst="rect">
            <a:avLst/>
          </a:prstGeom>
        </p:spPr>
      </p:pic>
      <p:sp>
        <p:nvSpPr>
          <p:cNvPr id="11" name="Text 6"/>
          <p:cNvSpPr/>
          <p:nvPr/>
        </p:nvSpPr>
        <p:spPr>
          <a:xfrm>
            <a:off x="6208663" y="1832818"/>
            <a:ext cx="2300883" cy="193849"/>
          </a:xfrm>
          <a:prstGeom prst="rect">
            <a:avLst/>
          </a:prstGeom>
          <a:noFill/>
          <a:ln/>
        </p:spPr>
        <p:txBody>
          <a:bodyPr wrap="none" lIns="0" tIns="0" rIns="0" bIns="0" rtlCol="0" anchor="t"/>
          <a:lstStyle/>
          <a:p>
            <a:pPr algn="l" indent="0" marL="0">
              <a:lnSpc>
                <a:spcPct val="104000"/>
              </a:lnSpc>
              <a:buNone/>
            </a:pPr>
            <a:r>
              <a:rPr lang="en-US" sz="1200" dirty="0">
                <a:solidFill>
                  <a:srgbClr val="2B4150"/>
                </a:solidFill>
                <a:latin typeface="MuseoModerno Medium" pitchFamily="34" charset="0"/>
                <a:ea typeface="MuseoModerno Medium" pitchFamily="34" charset="-122"/>
                <a:cs typeface="MuseoModerno Medium" pitchFamily="34" charset="-120"/>
              </a:rPr>
              <a:t>Research Questions</a:t>
            </a:r>
            <a:endParaRPr lang="en-US" sz="1200" dirty="0"/>
          </a:p>
        </p:txBody>
      </p:sp>
      <p:sp>
        <p:nvSpPr>
          <p:cNvPr id="12" name="Text 7"/>
          <p:cNvSpPr/>
          <p:nvPr/>
        </p:nvSpPr>
        <p:spPr>
          <a:xfrm>
            <a:off x="6208663" y="2101081"/>
            <a:ext cx="2300883" cy="1786161"/>
          </a:xfrm>
          <a:prstGeom prst="rect">
            <a:avLst/>
          </a:prstGeom>
          <a:noFill/>
          <a:ln/>
        </p:spPr>
        <p:txBody>
          <a:bodyPr wrap="square" lIns="0" tIns="0" rIns="0" bIns="0" rtlCol="0" anchor="t">
            <a:normAutofit/>
          </a:bodyPr>
          <a:lstStyle/>
          <a:p>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(1) Can </a:t>
            </a:r>
            <a:pPr algn="l" indent="0" marL="0">
              <a:lnSpc>
                <a:spcPct val="133000"/>
              </a:lnSpc>
              <a:buNone/>
            </a:pPr>
            <a:r>
              <a:rPr lang="en-US" sz="950" i="1" dirty="0">
                <a:solidFill>
                  <a:srgbClr val="2B4150"/>
                </a:solidFill>
                <a:latin typeface="Source Sans 3" pitchFamily="34" charset="0"/>
                <a:ea typeface="Source Sans 3" pitchFamily="34" charset="-122"/>
                <a:cs typeface="Source Sans 3" pitchFamily="34" charset="-120"/>
              </a:rPr>
              <a:t>A. ampeloprasum</a:t>
            </a:r>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 leaf extract mediate AgNP formation under aqueous conditions? (2) What are the optical, structural, and morphological features of the synthesized particles? (3) Do the synthesized particles show statistically significant DPPH scavenging activity compared with the crude extract and ascorbic acid?</a:t>
            </a:r>
            <a:endParaRPr lang="en-US" sz="9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96119" y="1059359"/>
            <a:ext cx="8151763" cy="387548"/>
          </a:xfrm>
          <a:prstGeom prst="rect">
            <a:avLst/>
          </a:prstGeom>
          <a:noFill/>
          <a:ln/>
        </p:spPr>
        <p:txBody>
          <a:bodyPr wrap="none" lIns="0" tIns="0" rIns="0" bIns="0" rtlCol="0" anchor="t"/>
          <a:lstStyle/>
          <a:p>
            <a:pPr algn="l" indent="0" marL="0">
              <a:lnSpc>
                <a:spcPct val="104000"/>
              </a:lnSpc>
              <a:buNone/>
            </a:pPr>
            <a:r>
              <a:rPr lang="en-US" sz="2400" dirty="0">
                <a:solidFill>
                  <a:srgbClr val="124E73"/>
                </a:solidFill>
                <a:latin typeface="MuseoModerno Medium" pitchFamily="34" charset="0"/>
                <a:ea typeface="MuseoModerno Medium" pitchFamily="34" charset="-122"/>
                <a:cs typeface="MuseoModerno Medium" pitchFamily="34" charset="-120"/>
              </a:rPr>
              <a:t>Materials &amp; Methods: Chemicals and Plant Material</a:t>
            </a:r>
            <a:endParaRPr lang="en-US" sz="2400" dirty="0"/>
          </a:p>
        </p:txBody>
      </p:sp>
      <p:sp>
        <p:nvSpPr>
          <p:cNvPr id="3" name="Text 1"/>
          <p:cNvSpPr/>
          <p:nvPr/>
        </p:nvSpPr>
        <p:spPr>
          <a:xfrm>
            <a:off x="496119" y="1756916"/>
            <a:ext cx="3924598" cy="193849"/>
          </a:xfrm>
          <a:prstGeom prst="rect">
            <a:avLst/>
          </a:prstGeom>
          <a:noFill/>
          <a:ln/>
        </p:spPr>
        <p:txBody>
          <a:bodyPr wrap="none" lIns="0" tIns="0" rIns="0" bIns="0" rtlCol="0" anchor="t"/>
          <a:lstStyle/>
          <a:p>
            <a:pPr algn="l" indent="0" marL="0">
              <a:lnSpc>
                <a:spcPct val="104000"/>
              </a:lnSpc>
              <a:buNone/>
            </a:pPr>
            <a:r>
              <a:rPr lang="en-US" sz="1200" dirty="0">
                <a:solidFill>
                  <a:srgbClr val="124E73"/>
                </a:solidFill>
                <a:latin typeface="MuseoModerno Medium" pitchFamily="34" charset="0"/>
                <a:ea typeface="MuseoModerno Medium" pitchFamily="34" charset="-122"/>
                <a:cs typeface="MuseoModerno Medium" pitchFamily="34" charset="-120"/>
              </a:rPr>
              <a:t>Chemicals &amp; Reagents</a:t>
            </a:r>
            <a:endParaRPr lang="en-US" sz="1200" dirty="0"/>
          </a:p>
        </p:txBody>
      </p:sp>
      <p:sp>
        <p:nvSpPr>
          <p:cNvPr id="4" name="Text 2"/>
          <p:cNvSpPr/>
          <p:nvPr/>
        </p:nvSpPr>
        <p:spPr>
          <a:xfrm>
            <a:off x="496119" y="2074738"/>
            <a:ext cx="3924598" cy="1320924"/>
          </a:xfrm>
          <a:prstGeom prst="rect">
            <a:avLst/>
          </a:prstGeom>
          <a:noFill/>
          <a:ln/>
        </p:spPr>
        <p:txBody>
          <a:bodyPr wrap="square" lIns="0" tIns="0" rIns="0" bIns="0" rtlCol="0" anchor="t">
            <a:normAutofit/>
          </a:bodyPr>
          <a:lstStyle/>
          <a:p>
            <a:pPr algn="l" marL="193040" indent="-193040">
              <a:lnSpc>
                <a:spcPct val="133000"/>
              </a:lnSpc>
              <a:buSzPct val="100000"/>
              <a:buChar char="•"/>
            </a:pPr>
            <a:r>
              <a:rPr lang="en-US" sz="950" b="1" dirty="0">
                <a:solidFill>
                  <a:srgbClr val="2B4150"/>
                </a:solidFill>
                <a:latin typeface="Source Sans 3 Bold" pitchFamily="34" charset="0"/>
                <a:ea typeface="Source Sans 3 Bold" pitchFamily="34" charset="-122"/>
                <a:cs typeface="Source Sans 3 Bold" pitchFamily="34" charset="-120"/>
              </a:rPr>
              <a:t>Silver nitrate (AgNO₃)</a:t>
            </a:r>
            <a:pPr algn="l" marL="193040" indent="-193040">
              <a:lnSpc>
                <a:spcPct val="133000"/>
              </a:lnSpc>
              <a:buSzPct val="100000"/>
              <a:buChar char="•"/>
            </a:pPr>
            <a:r>
              <a:rPr lang="en-US" sz="950" dirty="0">
                <a:solidFill>
                  <a:srgbClr val="2B4150"/>
                </a:solidFill>
                <a:latin typeface="Source Sans 3" pitchFamily="34" charset="0"/>
                <a:ea typeface="Source Sans 3" pitchFamily="34" charset="-122"/>
                <a:cs typeface="Source Sans 3" pitchFamily="34" charset="-120"/>
              </a:rPr>
              <a:t>: purity 99.8%, Analytical Grade, Cat. No. 209139, Batch No. STBF8432V — Sigma-Aldrich, Germany</a:t>
            </a:r>
            <a:endParaRPr lang="en-US" sz="950" dirty="0"/>
          </a:p>
          <a:p>
            <a:pPr algn="l" marL="193040" indent="-193040">
              <a:lnSpc>
                <a:spcPct val="133000"/>
              </a:lnSpc>
              <a:buSzPct val="100000"/>
              <a:buChar char="•"/>
            </a:pPr>
            <a:r>
              <a:rPr lang="en-US" sz="950" b="1" dirty="0">
                <a:solidFill>
                  <a:srgbClr val="2B4150"/>
                </a:solidFill>
                <a:latin typeface="Source Sans 3 Bold" pitchFamily="34" charset="0"/>
                <a:ea typeface="Source Sans 3 Bold" pitchFamily="34" charset="-122"/>
                <a:cs typeface="Source Sans 3 Bold" pitchFamily="34" charset="-120"/>
              </a:rPr>
              <a:t>DPPH</a:t>
            </a:r>
            <a:pPr algn="l" marL="193040" indent="-193040">
              <a:lnSpc>
                <a:spcPct val="133000"/>
              </a:lnSpc>
              <a:buSzPct val="100000"/>
              <a:buChar char="•"/>
            </a:pPr>
            <a:r>
              <a:rPr lang="en-US" sz="950" dirty="0">
                <a:solidFill>
                  <a:srgbClr val="2B4150"/>
                </a:solidFill>
                <a:latin typeface="Source Sans 3" pitchFamily="34" charset="0"/>
                <a:ea typeface="Source Sans 3" pitchFamily="34" charset="-122"/>
                <a:cs typeface="Source Sans 3" pitchFamily="34" charset="-120"/>
              </a:rPr>
              <a:t>: Cat. No. D9132, Reagent Grade — Sigma-Aldrich, Germany</a:t>
            </a:r>
            <a:endParaRPr lang="en-US" sz="950" dirty="0"/>
          </a:p>
          <a:p>
            <a:pPr algn="l" marL="193040" indent="-193040">
              <a:lnSpc>
                <a:spcPct val="133000"/>
              </a:lnSpc>
              <a:buSzPct val="100000"/>
              <a:buChar char="•"/>
            </a:pPr>
            <a:r>
              <a:rPr lang="en-US" sz="950" b="1" dirty="0">
                <a:solidFill>
                  <a:srgbClr val="2B4150"/>
                </a:solidFill>
                <a:latin typeface="Source Sans 3 Bold" pitchFamily="34" charset="0"/>
                <a:ea typeface="Source Sans 3 Bold" pitchFamily="34" charset="-122"/>
                <a:cs typeface="Source Sans 3 Bold" pitchFamily="34" charset="-120"/>
              </a:rPr>
              <a:t>L-Ascorbic acid</a:t>
            </a:r>
            <a:pPr algn="l" marL="193040" indent="-193040">
              <a:lnSpc>
                <a:spcPct val="133000"/>
              </a:lnSpc>
              <a:buSzPct val="100000"/>
              <a:buChar char="•"/>
            </a:pPr>
            <a:r>
              <a:rPr lang="en-US" sz="950" dirty="0">
                <a:solidFill>
                  <a:srgbClr val="2B4150"/>
                </a:solidFill>
                <a:latin typeface="Source Sans 3" pitchFamily="34" charset="0"/>
                <a:ea typeface="Source Sans 3" pitchFamily="34" charset="-122"/>
                <a:cs typeface="Source Sans 3" pitchFamily="34" charset="-120"/>
              </a:rPr>
              <a:t>: purity ≥99%, Cat. No. A92902 — Sigma-Aldrich, Germany</a:t>
            </a:r>
            <a:endParaRPr lang="en-US" sz="950" dirty="0"/>
          </a:p>
          <a:p>
            <a:pPr algn="l" marL="193040" indent="-193040">
              <a:lnSpc>
                <a:spcPct val="133000"/>
              </a:lnSpc>
              <a:buSzPct val="100000"/>
              <a:buChar char="•"/>
            </a:pPr>
            <a:r>
              <a:rPr lang="en-US" sz="950" b="1" dirty="0">
                <a:solidFill>
                  <a:srgbClr val="2B4150"/>
                </a:solidFill>
                <a:latin typeface="Source Sans 3 Bold" pitchFamily="34" charset="0"/>
                <a:ea typeface="Source Sans 3 Bold" pitchFamily="34" charset="-122"/>
                <a:cs typeface="Source Sans 3 Bold" pitchFamily="34" charset="-120"/>
              </a:rPr>
              <a:t>Methanol</a:t>
            </a:r>
            <a:pPr algn="l" marL="193040" indent="-193040">
              <a:lnSpc>
                <a:spcPct val="133000"/>
              </a:lnSpc>
              <a:buSzPct val="100000"/>
              <a:buChar char="•"/>
            </a:pPr>
            <a:r>
              <a:rPr lang="en-US" sz="950" dirty="0">
                <a:solidFill>
                  <a:srgbClr val="2B4150"/>
                </a:solidFill>
                <a:latin typeface="Source Sans 3" pitchFamily="34" charset="0"/>
                <a:ea typeface="Source Sans 3" pitchFamily="34" charset="-122"/>
                <a:cs typeface="Source Sans 3" pitchFamily="34" charset="-120"/>
              </a:rPr>
              <a:t>: Analytical grade, 99.9%, Cat. No. 322415 — Merck, Germany</a:t>
            </a:r>
            <a:endParaRPr lang="en-US" sz="950" dirty="0"/>
          </a:p>
        </p:txBody>
      </p:sp>
      <p:sp>
        <p:nvSpPr>
          <p:cNvPr id="5" name="Text 3"/>
          <p:cNvSpPr/>
          <p:nvPr/>
        </p:nvSpPr>
        <p:spPr>
          <a:xfrm>
            <a:off x="4728046" y="1756916"/>
            <a:ext cx="3924598" cy="193849"/>
          </a:xfrm>
          <a:prstGeom prst="rect">
            <a:avLst/>
          </a:prstGeom>
          <a:noFill/>
          <a:ln/>
        </p:spPr>
        <p:txBody>
          <a:bodyPr wrap="none" lIns="0" tIns="0" rIns="0" bIns="0" rtlCol="0" anchor="t"/>
          <a:lstStyle/>
          <a:p>
            <a:pPr algn="l" indent="0" marL="0">
              <a:lnSpc>
                <a:spcPct val="104000"/>
              </a:lnSpc>
              <a:buNone/>
            </a:pPr>
            <a:r>
              <a:rPr lang="en-US" sz="1200" dirty="0">
                <a:solidFill>
                  <a:srgbClr val="124E73"/>
                </a:solidFill>
                <a:latin typeface="MuseoModerno Medium" pitchFamily="34" charset="0"/>
                <a:ea typeface="MuseoModerno Medium" pitchFamily="34" charset="-122"/>
                <a:cs typeface="MuseoModerno Medium" pitchFamily="34" charset="-120"/>
              </a:rPr>
              <a:t>Plant Collection &amp; Extract Preparation</a:t>
            </a:r>
            <a:endParaRPr lang="en-US" sz="1200" dirty="0"/>
          </a:p>
        </p:txBody>
      </p:sp>
      <p:sp>
        <p:nvSpPr>
          <p:cNvPr id="6" name="Text 4"/>
          <p:cNvSpPr/>
          <p:nvPr/>
        </p:nvSpPr>
        <p:spPr>
          <a:xfrm>
            <a:off x="4728046" y="2074738"/>
            <a:ext cx="3924598" cy="1897782"/>
          </a:xfrm>
          <a:prstGeom prst="rect">
            <a:avLst/>
          </a:prstGeom>
          <a:noFill/>
          <a:ln/>
        </p:spPr>
        <p:txBody>
          <a:bodyPr wrap="square" lIns="0" tIns="0" rIns="0" bIns="0" rtlCol="0" anchor="t">
            <a:normAutofit/>
          </a:bodyPr>
          <a:lstStyle/>
          <a:p>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Fresh, healthy leaves of </a:t>
            </a:r>
            <a:pPr algn="l" indent="0" marL="0">
              <a:lnSpc>
                <a:spcPct val="133000"/>
              </a:lnSpc>
              <a:buNone/>
            </a:pPr>
            <a:r>
              <a:rPr lang="en-US" sz="950" i="1" dirty="0">
                <a:solidFill>
                  <a:srgbClr val="2B4150"/>
                </a:solidFill>
                <a:latin typeface="Source Sans 3" pitchFamily="34" charset="0"/>
                <a:ea typeface="Source Sans 3" pitchFamily="34" charset="-122"/>
                <a:cs typeface="Source Sans 3" pitchFamily="34" charset="-120"/>
              </a:rPr>
              <a:t>A. ampeloprasum</a:t>
            </a:r>
            <a:pPr algn="l" indent="0" marL="0">
              <a:lnSpc>
                <a:spcPct val="133000"/>
              </a:lnSpc>
              <a:spcAft>
                <a:spcPts val="850"/>
              </a:spcAft>
              <a:buNone/>
            </a:pPr>
            <a:r>
              <a:rPr lang="en-US" sz="950" dirty="0">
                <a:solidFill>
                  <a:srgbClr val="2B4150"/>
                </a:solidFill>
                <a:latin typeface="Source Sans 3" pitchFamily="34" charset="0"/>
                <a:ea typeface="Source Sans 3" pitchFamily="34" charset="-122"/>
                <a:cs typeface="Source Sans 3" pitchFamily="34" charset="-120"/>
              </a:rPr>
              <a:t> were collected from a commercial agricultural market in Baghdad, Iraq in March 2025. Leaves were washed under running tap water, rinsed thrice with deionized water, and dried under shade at 25 °C.</a:t>
            </a:r>
            <a:endParaRPr lang="en-US" sz="950" dirty="0"/>
          </a:p>
          <a:p>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25 g of finely chopped fresh leaves were immersed in 100 mL deionized water and heated at 80 °C for 45 min in a water bath. After cooling, the mixture was filtered through Whatman No. 1 filter paper (pore size 11 μm). The resulting clear, pale-yellow filtrate was stored at 4 °C and used within 24 hours to maximize stability.</a:t>
            </a:r>
            <a:endParaRPr lang="en-US" sz="9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429000" cy="5143500"/>
          </a:xfrm>
          <a:prstGeom prst="rect">
            <a:avLst/>
          </a:prstGeom>
        </p:spPr>
      </p:pic>
      <p:sp>
        <p:nvSpPr>
          <p:cNvPr id="3" name="Text 0"/>
          <p:cNvSpPr/>
          <p:nvPr/>
        </p:nvSpPr>
        <p:spPr>
          <a:xfrm>
            <a:off x="3925119" y="353764"/>
            <a:ext cx="4722763" cy="726728"/>
          </a:xfrm>
          <a:prstGeom prst="rect">
            <a:avLst/>
          </a:prstGeom>
          <a:noFill/>
          <a:ln/>
        </p:spPr>
        <p:txBody>
          <a:bodyPr wrap="square" lIns="0" tIns="0" rIns="0" bIns="0" rtlCol="0" anchor="t">
            <a:normAutofit/>
          </a:bodyPr>
          <a:lstStyle/>
          <a:p>
            <a:pPr algn="l" indent="0" marL="0">
              <a:lnSpc>
                <a:spcPct val="104000"/>
              </a:lnSpc>
              <a:buNone/>
            </a:pPr>
            <a:r>
              <a:rPr lang="en-US" sz="2250" dirty="0">
                <a:solidFill>
                  <a:srgbClr val="124E73"/>
                </a:solidFill>
                <a:latin typeface="MuseoModerno Medium" pitchFamily="34" charset="0"/>
                <a:ea typeface="MuseoModerno Medium" pitchFamily="34" charset="-122"/>
                <a:cs typeface="MuseoModerno Medium" pitchFamily="34" charset="-120"/>
              </a:rPr>
              <a:t>Biosynthesis of Silver Nanoparticles</a:t>
            </a:r>
            <a:endParaRPr lang="en-US" sz="2250" dirty="0"/>
          </a:p>
        </p:txBody>
      </p:sp>
      <p:pic>
        <p:nvPicPr>
          <p:cNvPr id="4" name="Image 1" descr="preencoded.png">    </p:cNvPr>
          <p:cNvPicPr>
            <a:picLocks noChangeAspect="1"/>
          </p:cNvPicPr>
          <p:nvPr/>
        </p:nvPicPr>
        <p:blipFill>
          <a:blip r:embed="rId2"/>
          <a:stretch>
            <a:fillRect/>
          </a:stretch>
        </p:blipFill>
        <p:spPr>
          <a:xfrm>
            <a:off x="3925119" y="1243980"/>
            <a:ext cx="4722763" cy="2161431"/>
          </a:xfrm>
          <a:prstGeom prst="rect">
            <a:avLst/>
          </a:prstGeom>
        </p:spPr>
      </p:pic>
      <p:sp>
        <p:nvSpPr>
          <p:cNvPr id="5" name="Text 1"/>
          <p:cNvSpPr/>
          <p:nvPr/>
        </p:nvSpPr>
        <p:spPr>
          <a:xfrm>
            <a:off x="7541347" y="2806738"/>
            <a:ext cx="886654" cy="341605"/>
          </a:xfrm>
          <a:prstGeom prst="rect">
            <a:avLst/>
          </a:prstGeom>
          <a:noFill/>
          <a:ln/>
        </p:spPr>
        <p:txBody>
          <a:bodyPr wrap="square" lIns="0" tIns="0" rIns="0" bIns="0" rtlCol="0" anchor="t">
            <a:normAutofit/>
          </a:bodyPr>
          <a:lstStyle/>
          <a:p>
            <a:pPr algn="ctr" indent="0" marL="0">
              <a:lnSpc>
                <a:spcPct val="104000"/>
              </a:lnSpc>
              <a:buNone/>
            </a:pPr>
            <a:r>
              <a:rPr lang="en-US" sz="1050" dirty="0">
                <a:solidFill>
                  <a:srgbClr val="2B4150"/>
                </a:solidFill>
                <a:latin typeface="MuseoModerno Medium" pitchFamily="34" charset="0"/>
                <a:ea typeface="MuseoModerno Medium" pitchFamily="34" charset="-122"/>
                <a:cs typeface="MuseoModerno Medium" pitchFamily="34" charset="-120"/>
              </a:rPr>
              <a:t>Centri‑wash‑dry</a:t>
            </a:r>
            <a:endParaRPr lang="en-US" sz="1050" dirty="0"/>
          </a:p>
        </p:txBody>
      </p:sp>
      <p:sp>
        <p:nvSpPr>
          <p:cNvPr id="6" name="Text 2"/>
          <p:cNvSpPr/>
          <p:nvPr/>
        </p:nvSpPr>
        <p:spPr>
          <a:xfrm>
            <a:off x="6423920" y="2892139"/>
            <a:ext cx="886654" cy="170802"/>
          </a:xfrm>
          <a:prstGeom prst="rect">
            <a:avLst/>
          </a:prstGeom>
          <a:noFill/>
          <a:ln/>
        </p:spPr>
        <p:txBody>
          <a:bodyPr wrap="none" lIns="0" tIns="0" rIns="0" bIns="0" rtlCol="0" anchor="t"/>
          <a:lstStyle/>
          <a:p>
            <a:pPr algn="ctr" indent="0" marL="0">
              <a:lnSpc>
                <a:spcPct val="104000"/>
              </a:lnSpc>
              <a:buNone/>
            </a:pPr>
            <a:r>
              <a:rPr lang="en-US" sz="1050" dirty="0">
                <a:solidFill>
                  <a:srgbClr val="2B4150"/>
                </a:solidFill>
                <a:latin typeface="MuseoModerno Medium" pitchFamily="34" charset="0"/>
                <a:ea typeface="MuseoModerno Medium" pitchFamily="34" charset="-122"/>
                <a:cs typeface="MuseoModerno Medium" pitchFamily="34" charset="-120"/>
              </a:rPr>
              <a:t>React 60 min</a:t>
            </a:r>
            <a:endParaRPr lang="en-US" sz="1050" dirty="0"/>
          </a:p>
        </p:txBody>
      </p:sp>
      <p:sp>
        <p:nvSpPr>
          <p:cNvPr id="7" name="Text 3"/>
          <p:cNvSpPr/>
          <p:nvPr/>
        </p:nvSpPr>
        <p:spPr>
          <a:xfrm>
            <a:off x="5312565" y="2892139"/>
            <a:ext cx="886654" cy="170802"/>
          </a:xfrm>
          <a:prstGeom prst="rect">
            <a:avLst/>
          </a:prstGeom>
          <a:noFill/>
          <a:ln/>
        </p:spPr>
        <p:txBody>
          <a:bodyPr wrap="none" lIns="0" tIns="0" rIns="0" bIns="0" rtlCol="0" anchor="t"/>
          <a:lstStyle/>
          <a:p>
            <a:pPr algn="ctr" indent="0" marL="0">
              <a:lnSpc>
                <a:spcPct val="104000"/>
              </a:lnSpc>
              <a:buNone/>
            </a:pPr>
            <a:r>
              <a:rPr lang="en-US" sz="1050" dirty="0">
                <a:solidFill>
                  <a:srgbClr val="2B4150"/>
                </a:solidFill>
                <a:latin typeface="MuseoModerno Medium" pitchFamily="34" charset="0"/>
                <a:ea typeface="MuseoModerno Medium" pitchFamily="34" charset="-122"/>
                <a:cs typeface="MuseoModerno Medium" pitchFamily="34" charset="-120"/>
              </a:rPr>
              <a:t>Add Extract</a:t>
            </a:r>
            <a:endParaRPr lang="en-US" sz="1050" dirty="0"/>
          </a:p>
        </p:txBody>
      </p:sp>
      <p:sp>
        <p:nvSpPr>
          <p:cNvPr id="8" name="Text 4"/>
          <p:cNvSpPr/>
          <p:nvPr/>
        </p:nvSpPr>
        <p:spPr>
          <a:xfrm>
            <a:off x="4176919" y="2806738"/>
            <a:ext cx="886654" cy="341605"/>
          </a:xfrm>
          <a:prstGeom prst="rect">
            <a:avLst/>
          </a:prstGeom>
          <a:noFill/>
          <a:ln/>
        </p:spPr>
        <p:txBody>
          <a:bodyPr wrap="square" lIns="0" tIns="0" rIns="0" bIns="0" rtlCol="0" anchor="t">
            <a:normAutofit/>
          </a:bodyPr>
          <a:lstStyle/>
          <a:p>
            <a:pPr algn="ctr" indent="0" marL="0">
              <a:lnSpc>
                <a:spcPct val="104000"/>
              </a:lnSpc>
              <a:buNone/>
            </a:pPr>
            <a:r>
              <a:rPr lang="en-US" sz="1050" dirty="0">
                <a:solidFill>
                  <a:srgbClr val="2B4150"/>
                </a:solidFill>
                <a:latin typeface="MuseoModerno Medium" pitchFamily="34" charset="0"/>
                <a:ea typeface="MuseoModerno Medium" pitchFamily="34" charset="-122"/>
                <a:cs typeface="MuseoModerno Medium" pitchFamily="34" charset="-120"/>
              </a:rPr>
              <a:t>Prepare AgNO₃</a:t>
            </a:r>
            <a:endParaRPr lang="en-US" sz="1050" dirty="0"/>
          </a:p>
        </p:txBody>
      </p:sp>
      <p:sp>
        <p:nvSpPr>
          <p:cNvPr id="9" name="Text 5"/>
          <p:cNvSpPr/>
          <p:nvPr/>
        </p:nvSpPr>
        <p:spPr>
          <a:xfrm>
            <a:off x="3925119" y="3528045"/>
            <a:ext cx="4722763" cy="1261616"/>
          </a:xfrm>
          <a:prstGeom prst="rect">
            <a:avLst/>
          </a:prstGeom>
          <a:noFill/>
          <a:ln/>
        </p:spPr>
        <p:txBody>
          <a:bodyPr wrap="square" lIns="0" tIns="0" rIns="0" bIns="0" rtlCol="0" anchor="t">
            <a:normAutofit/>
          </a:bodyPr>
          <a:lstStyle/>
          <a:p>
            <a:pPr algn="l" indent="0" marL="0">
              <a:lnSpc>
                <a:spcPct val="129000"/>
              </a:lnSpc>
              <a:buNone/>
            </a:pPr>
            <a:r>
              <a:rPr lang="en-US" sz="900" dirty="0">
                <a:solidFill>
                  <a:srgbClr val="2B4150"/>
                </a:solidFill>
                <a:latin typeface="Source Sans 3" pitchFamily="34" charset="0"/>
                <a:ea typeface="Source Sans 3" pitchFamily="34" charset="-122"/>
                <a:cs typeface="Source Sans 3" pitchFamily="34" charset="-120"/>
              </a:rPr>
              <a:t>An aqueous AgNO₃ precursor solution was prepared at 1.0 mM and shielded from light in an amber volumetric flask. Plant extract (5 mL) was added dropwise to 45 mL AgNO₃ under continuous magnetic stirring at 500 rpm. Reaction temperature was maintained at 60 °C and pH adjusted to 8.5 with 0.1 M NaOH to accelerate electron transfer kinetics. The colloidal suspension was centrifuged at 12,000 rpm for 20 min (Hermle Z326K refrigerated centrifuge, Germany). The pellet was washed three times with deionized water and twice with absolute ethanol to eliminate unreacted silver ions and residual biomass, then dried in a vacuum oven at 60 °C for 12 hours.</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96119" y="801216"/>
            <a:ext cx="8151763" cy="387548"/>
          </a:xfrm>
          <a:prstGeom prst="rect">
            <a:avLst/>
          </a:prstGeom>
          <a:noFill/>
          <a:ln/>
        </p:spPr>
        <p:txBody>
          <a:bodyPr wrap="none" lIns="0" tIns="0" rIns="0" bIns="0" rtlCol="0" anchor="t"/>
          <a:lstStyle/>
          <a:p>
            <a:pPr algn="l" indent="0" marL="0">
              <a:lnSpc>
                <a:spcPct val="104000"/>
              </a:lnSpc>
              <a:buNone/>
            </a:pPr>
            <a:r>
              <a:rPr lang="en-US" sz="2400" dirty="0">
                <a:solidFill>
                  <a:srgbClr val="124E73"/>
                </a:solidFill>
                <a:latin typeface="MuseoModerno Medium" pitchFamily="34" charset="0"/>
                <a:ea typeface="MuseoModerno Medium" pitchFamily="34" charset="-122"/>
                <a:cs typeface="MuseoModerno Medium" pitchFamily="34" charset="-120"/>
              </a:rPr>
              <a:t>Characterization Methods</a:t>
            </a:r>
            <a:endParaRPr lang="en-US" sz="2400" dirty="0"/>
          </a:p>
        </p:txBody>
      </p:sp>
      <p:pic>
        <p:nvPicPr>
          <p:cNvPr id="3"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96119" y="1436787"/>
            <a:ext cx="310083" cy="310083"/>
          </a:xfrm>
          <a:prstGeom prst="rect">
            <a:avLst/>
          </a:prstGeom>
        </p:spPr>
      </p:pic>
      <p:sp>
        <p:nvSpPr>
          <p:cNvPr id="4" name="Text 1"/>
          <p:cNvSpPr/>
          <p:nvPr/>
        </p:nvSpPr>
        <p:spPr>
          <a:xfrm>
            <a:off x="496119" y="1901875"/>
            <a:ext cx="3998342" cy="193849"/>
          </a:xfrm>
          <a:prstGeom prst="rect">
            <a:avLst/>
          </a:prstGeom>
          <a:noFill/>
          <a:ln/>
        </p:spPr>
        <p:txBody>
          <a:bodyPr wrap="none" lIns="0" tIns="0" rIns="0" bIns="0" rtlCol="0" anchor="t"/>
          <a:lstStyle/>
          <a:p>
            <a:pPr algn="l" indent="0" marL="0">
              <a:lnSpc>
                <a:spcPct val="104000"/>
              </a:lnSpc>
              <a:buNone/>
            </a:pPr>
            <a:r>
              <a:rPr lang="en-US" sz="1200" dirty="0">
                <a:solidFill>
                  <a:srgbClr val="2B4150"/>
                </a:solidFill>
                <a:latin typeface="MuseoModerno Medium" pitchFamily="34" charset="0"/>
                <a:ea typeface="MuseoModerno Medium" pitchFamily="34" charset="-122"/>
                <a:cs typeface="MuseoModerno Medium" pitchFamily="34" charset="-120"/>
              </a:rPr>
              <a:t>UV-Vis Spectroscopy</a:t>
            </a:r>
            <a:endParaRPr lang="en-US" sz="1200" dirty="0"/>
          </a:p>
        </p:txBody>
      </p:sp>
      <p:sp>
        <p:nvSpPr>
          <p:cNvPr id="5" name="Text 2"/>
          <p:cNvSpPr/>
          <p:nvPr/>
        </p:nvSpPr>
        <p:spPr>
          <a:xfrm>
            <a:off x="496119" y="2170137"/>
            <a:ext cx="3998342" cy="595387"/>
          </a:xfrm>
          <a:prstGeom prst="rect">
            <a:avLst/>
          </a:prstGeom>
          <a:noFill/>
          <a:ln/>
        </p:spPr>
        <p:txBody>
          <a:bodyPr wrap="square" lIns="0" tIns="0" rIns="0" bIns="0" rtlCol="0" anchor="t">
            <a:normAutofit/>
          </a:bodyPr>
          <a:lstStyle/>
          <a:p>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Shimadzu UV-1900i Double-Beam Spectrophotometer (Japan); wavelength range 300–700 nm; resolution 1.0 nm; deionized water as baseline blank. Used to track SPR peaks confirming AgNP formation.</a:t>
            </a:r>
            <a:endParaRPr lang="en-US" sz="950" dirty="0"/>
          </a:p>
        </p:txBody>
      </p:sp>
      <p:pic>
        <p:nvPicPr>
          <p:cNvPr id="6"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49465" y="1436787"/>
            <a:ext cx="310083" cy="310083"/>
          </a:xfrm>
          <a:prstGeom prst="rect">
            <a:avLst/>
          </a:prstGeom>
        </p:spPr>
      </p:pic>
      <p:sp>
        <p:nvSpPr>
          <p:cNvPr id="7" name="Text 3"/>
          <p:cNvSpPr/>
          <p:nvPr/>
        </p:nvSpPr>
        <p:spPr>
          <a:xfrm>
            <a:off x="4649465" y="1901875"/>
            <a:ext cx="3998416" cy="193849"/>
          </a:xfrm>
          <a:prstGeom prst="rect">
            <a:avLst/>
          </a:prstGeom>
          <a:noFill/>
          <a:ln/>
        </p:spPr>
        <p:txBody>
          <a:bodyPr wrap="none" lIns="0" tIns="0" rIns="0" bIns="0" rtlCol="0" anchor="t"/>
          <a:lstStyle/>
          <a:p>
            <a:pPr algn="l" indent="0" marL="0">
              <a:lnSpc>
                <a:spcPct val="104000"/>
              </a:lnSpc>
              <a:buNone/>
            </a:pPr>
            <a:r>
              <a:rPr lang="en-US" sz="1200" dirty="0">
                <a:solidFill>
                  <a:srgbClr val="2B4150"/>
                </a:solidFill>
                <a:latin typeface="MuseoModerno Medium" pitchFamily="34" charset="0"/>
                <a:ea typeface="MuseoModerno Medium" pitchFamily="34" charset="-122"/>
                <a:cs typeface="MuseoModerno Medium" pitchFamily="34" charset="-120"/>
              </a:rPr>
              <a:t>FTIR Spectroscopy</a:t>
            </a:r>
            <a:endParaRPr lang="en-US" sz="1200" dirty="0"/>
          </a:p>
        </p:txBody>
      </p:sp>
      <p:sp>
        <p:nvSpPr>
          <p:cNvPr id="8" name="Text 4"/>
          <p:cNvSpPr/>
          <p:nvPr/>
        </p:nvSpPr>
        <p:spPr>
          <a:xfrm>
            <a:off x="4649465" y="2170137"/>
            <a:ext cx="3998416" cy="595387"/>
          </a:xfrm>
          <a:prstGeom prst="rect">
            <a:avLst/>
          </a:prstGeom>
          <a:noFill/>
          <a:ln/>
        </p:spPr>
        <p:txBody>
          <a:bodyPr wrap="square" lIns="0" tIns="0" rIns="0" bIns="0" rtlCol="0" anchor="t">
            <a:normAutofit/>
          </a:bodyPr>
          <a:lstStyle/>
          <a:p>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Bruker Alpha II FTIR Spectrometer (Germany); KBr pellet preparation; scanning range 4000–400 cm⁻¹; 32 scans per spectrum; resolution 4 cm⁻¹. Used to identify functional groups involved in reduction and stabilization.</a:t>
            </a:r>
            <a:endParaRPr lang="en-US" sz="950" dirty="0"/>
          </a:p>
        </p:txBody>
      </p:sp>
      <p:pic>
        <p:nvPicPr>
          <p:cNvPr id="9"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96119" y="3013546"/>
            <a:ext cx="310083" cy="310083"/>
          </a:xfrm>
          <a:prstGeom prst="rect">
            <a:avLst/>
          </a:prstGeom>
        </p:spPr>
      </p:pic>
      <p:sp>
        <p:nvSpPr>
          <p:cNvPr id="10" name="Text 5"/>
          <p:cNvSpPr/>
          <p:nvPr/>
        </p:nvSpPr>
        <p:spPr>
          <a:xfrm>
            <a:off x="496119" y="3478634"/>
            <a:ext cx="3998342" cy="193849"/>
          </a:xfrm>
          <a:prstGeom prst="rect">
            <a:avLst/>
          </a:prstGeom>
          <a:noFill/>
          <a:ln/>
        </p:spPr>
        <p:txBody>
          <a:bodyPr wrap="none" lIns="0" tIns="0" rIns="0" bIns="0" rtlCol="0" anchor="t"/>
          <a:lstStyle/>
          <a:p>
            <a:pPr algn="l" indent="0" marL="0">
              <a:lnSpc>
                <a:spcPct val="104000"/>
              </a:lnSpc>
              <a:buNone/>
            </a:pPr>
            <a:r>
              <a:rPr lang="en-US" sz="1200" dirty="0">
                <a:solidFill>
                  <a:srgbClr val="2B4150"/>
                </a:solidFill>
                <a:latin typeface="MuseoModerno Medium" pitchFamily="34" charset="0"/>
                <a:ea typeface="MuseoModerno Medium" pitchFamily="34" charset="-122"/>
                <a:cs typeface="MuseoModerno Medium" pitchFamily="34" charset="-120"/>
              </a:rPr>
              <a:t>SEM Imaging</a:t>
            </a:r>
            <a:endParaRPr lang="en-US" sz="1200" dirty="0"/>
          </a:p>
        </p:txBody>
      </p:sp>
      <p:sp>
        <p:nvSpPr>
          <p:cNvPr id="11" name="Text 6"/>
          <p:cNvSpPr/>
          <p:nvPr/>
        </p:nvSpPr>
        <p:spPr>
          <a:xfrm>
            <a:off x="496119" y="3746897"/>
            <a:ext cx="3998342" cy="595387"/>
          </a:xfrm>
          <a:prstGeom prst="rect">
            <a:avLst/>
          </a:prstGeom>
          <a:noFill/>
          <a:ln/>
        </p:spPr>
        <p:txBody>
          <a:bodyPr wrap="square" lIns="0" tIns="0" rIns="0" bIns="0" rtlCol="0" anchor="t">
            <a:normAutofit/>
          </a:bodyPr>
          <a:lstStyle/>
          <a:p>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FEI Nova NanoSEM 450 (USA); accelerating voltage 15 kV. Used to evaluate surface morphology, particle size distribution, and agglomeration profiles. ImageJ particle count analysis performed on N=100 particles.</a:t>
            </a:r>
            <a:endParaRPr lang="en-US" sz="950" dirty="0"/>
          </a:p>
        </p:txBody>
      </p:sp>
      <p:pic>
        <p:nvPicPr>
          <p:cNvPr id="12"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649465" y="3013546"/>
            <a:ext cx="310083" cy="310083"/>
          </a:xfrm>
          <a:prstGeom prst="rect">
            <a:avLst/>
          </a:prstGeom>
        </p:spPr>
      </p:pic>
      <p:sp>
        <p:nvSpPr>
          <p:cNvPr id="13" name="Text 7"/>
          <p:cNvSpPr/>
          <p:nvPr/>
        </p:nvSpPr>
        <p:spPr>
          <a:xfrm>
            <a:off x="4649465" y="3478634"/>
            <a:ext cx="3998416" cy="193849"/>
          </a:xfrm>
          <a:prstGeom prst="rect">
            <a:avLst/>
          </a:prstGeom>
          <a:noFill/>
          <a:ln/>
        </p:spPr>
        <p:txBody>
          <a:bodyPr wrap="none" lIns="0" tIns="0" rIns="0" bIns="0" rtlCol="0" anchor="t"/>
          <a:lstStyle/>
          <a:p>
            <a:pPr algn="l" indent="0" marL="0">
              <a:lnSpc>
                <a:spcPct val="104000"/>
              </a:lnSpc>
              <a:buNone/>
            </a:pPr>
            <a:r>
              <a:rPr lang="en-US" sz="1200" dirty="0">
                <a:solidFill>
                  <a:srgbClr val="2B4150"/>
                </a:solidFill>
                <a:latin typeface="MuseoModerno Medium" pitchFamily="34" charset="0"/>
                <a:ea typeface="MuseoModerno Medium" pitchFamily="34" charset="-122"/>
                <a:cs typeface="MuseoModerno Medium" pitchFamily="34" charset="-120"/>
              </a:rPr>
              <a:t>XRD &amp; AFM</a:t>
            </a:r>
            <a:endParaRPr lang="en-US" sz="1200" dirty="0"/>
          </a:p>
        </p:txBody>
      </p:sp>
      <p:sp>
        <p:nvSpPr>
          <p:cNvPr id="14" name="Text 8"/>
          <p:cNvSpPr/>
          <p:nvPr/>
        </p:nvSpPr>
        <p:spPr>
          <a:xfrm>
            <a:off x="4649465" y="3746897"/>
            <a:ext cx="3998416" cy="595387"/>
          </a:xfrm>
          <a:prstGeom prst="rect">
            <a:avLst/>
          </a:prstGeom>
          <a:noFill/>
          <a:ln/>
        </p:spPr>
        <p:txBody>
          <a:bodyPr wrap="square" lIns="0" tIns="0" rIns="0" bIns="0" rtlCol="0" anchor="t">
            <a:normAutofit/>
          </a:bodyPr>
          <a:lstStyle/>
          <a:p>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XRD used to assess crystalline phase and estimate crystallite size via the Debye-Scherrer equation: </a:t>
            </a:r>
            <a:pPr algn="l" indent="0" marL="0">
              <a:lnSpc>
                <a:spcPct val="133000"/>
              </a:lnSpc>
              <a:buNone/>
            </a:pPr>
            <a:r>
              <a:rPr lang="en-US" sz="950" b="1" dirty="0">
                <a:solidFill>
                  <a:srgbClr val="2B4150"/>
                </a:solidFill>
                <a:latin typeface="Source Sans 3 Bold" pitchFamily="34" charset="0"/>
                <a:ea typeface="Source Sans 3 Bold" pitchFamily="34" charset="-122"/>
                <a:cs typeface="Source Sans 3 Bold" pitchFamily="34" charset="-120"/>
              </a:rPr>
              <a:t>D = Kλ/(β cos θ)</a:t>
            </a:r>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 AFM used to examine surface topography, roughness metrics, and phytochemical capping layer coverage.</a:t>
            </a:r>
            <a:endParaRPr lang="en-US" sz="9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96119" y="1068437"/>
            <a:ext cx="8151763" cy="387548"/>
          </a:xfrm>
          <a:prstGeom prst="rect">
            <a:avLst/>
          </a:prstGeom>
          <a:noFill/>
          <a:ln/>
        </p:spPr>
        <p:txBody>
          <a:bodyPr wrap="none" lIns="0" tIns="0" rIns="0" bIns="0" rtlCol="0" anchor="t"/>
          <a:lstStyle/>
          <a:p>
            <a:pPr algn="l" indent="0" marL="0">
              <a:lnSpc>
                <a:spcPct val="104000"/>
              </a:lnSpc>
              <a:buNone/>
            </a:pPr>
            <a:r>
              <a:rPr lang="en-US" sz="2400" dirty="0">
                <a:solidFill>
                  <a:srgbClr val="124E73"/>
                </a:solidFill>
                <a:latin typeface="MuseoModerno Medium" pitchFamily="34" charset="0"/>
                <a:ea typeface="MuseoModerno Medium" pitchFamily="34" charset="-122"/>
                <a:cs typeface="MuseoModerno Medium" pitchFamily="34" charset="-120"/>
              </a:rPr>
              <a:t>DPPH Radical Scavenging Assay Protocol</a:t>
            </a:r>
            <a:endParaRPr lang="en-US" sz="2400" dirty="0"/>
          </a:p>
        </p:txBody>
      </p:sp>
      <p:sp>
        <p:nvSpPr>
          <p:cNvPr id="3" name="Shape 1"/>
          <p:cNvSpPr/>
          <p:nvPr/>
        </p:nvSpPr>
        <p:spPr>
          <a:xfrm>
            <a:off x="406822" y="1642021"/>
            <a:ext cx="4103191" cy="2432968"/>
          </a:xfrm>
          <a:prstGeom prst="roundRect">
            <a:avLst>
              <a:gd name="adj" fmla="val 765"/>
            </a:avLst>
          </a:prstGeom>
          <a:solidFill>
            <a:srgbClr val="325F7B"/>
          </a:solidFill>
          <a:ln/>
        </p:spPr>
      </p:sp>
      <p:sp>
        <p:nvSpPr>
          <p:cNvPr id="4" name="Text 2"/>
          <p:cNvSpPr/>
          <p:nvPr/>
        </p:nvSpPr>
        <p:spPr>
          <a:xfrm>
            <a:off x="530796" y="1765995"/>
            <a:ext cx="3855244" cy="193849"/>
          </a:xfrm>
          <a:prstGeom prst="rect">
            <a:avLst/>
          </a:prstGeom>
          <a:noFill/>
          <a:ln/>
        </p:spPr>
        <p:txBody>
          <a:bodyPr wrap="none" lIns="0" tIns="0" rIns="0" bIns="0" rtlCol="0" anchor="t"/>
          <a:lstStyle/>
          <a:p>
            <a:pPr algn="l" indent="0" marL="0">
              <a:lnSpc>
                <a:spcPct val="104000"/>
              </a:lnSpc>
              <a:buNone/>
            </a:pPr>
            <a:r>
              <a:rPr lang="en-US" sz="1200" dirty="0">
                <a:solidFill>
                  <a:srgbClr val="FFFFFF"/>
                </a:solidFill>
                <a:latin typeface="MuseoModerno Medium" pitchFamily="34" charset="0"/>
                <a:ea typeface="MuseoModerno Medium" pitchFamily="34" charset="-122"/>
                <a:cs typeface="MuseoModerno Medium" pitchFamily="34" charset="-120"/>
              </a:rPr>
              <a:t>Assay Setup</a:t>
            </a:r>
            <a:endParaRPr lang="en-US" sz="1200" dirty="0"/>
          </a:p>
        </p:txBody>
      </p:sp>
      <p:sp>
        <p:nvSpPr>
          <p:cNvPr id="5" name="Text 3"/>
          <p:cNvSpPr/>
          <p:nvPr/>
        </p:nvSpPr>
        <p:spPr>
          <a:xfrm>
            <a:off x="530796" y="2083817"/>
            <a:ext cx="3855244" cy="992312"/>
          </a:xfrm>
          <a:prstGeom prst="rect">
            <a:avLst/>
          </a:prstGeom>
          <a:noFill/>
          <a:ln/>
        </p:spPr>
        <p:txBody>
          <a:bodyPr wrap="square" lIns="0" tIns="0" rIns="0" bIns="0" rtlCol="0" anchor="t">
            <a:normAutofit/>
          </a:bodyPr>
          <a:lstStyle/>
          <a:p>
            <a:pPr algn="l" indent="0" marL="0">
              <a:lnSpc>
                <a:spcPct val="133000"/>
              </a:lnSpc>
              <a:buNone/>
            </a:pPr>
            <a:r>
              <a:rPr lang="en-US" sz="950" dirty="0">
                <a:solidFill>
                  <a:srgbClr val="FFFFFF"/>
                </a:solidFill>
                <a:latin typeface="Source Sans 3" pitchFamily="34" charset="0"/>
                <a:ea typeface="Source Sans 3" pitchFamily="34" charset="-122"/>
                <a:cs typeface="Source Sans 3" pitchFamily="34" charset="-120"/>
              </a:rPr>
              <a:t>A 0.1 mM DPPH solution was prepared by dissolving approximately 2 mg of DPPH in 50 mL of methanol. Aliquots of AgNP suspension at varying concentrations were mixed with an equal volume of DPPH solution, vortexed, and incubated in the dark for 30 min at room temperature. Absorbance was recorded at 517 nm.</a:t>
            </a:r>
            <a:endParaRPr lang="en-US" sz="950" dirty="0"/>
          </a:p>
        </p:txBody>
      </p:sp>
      <p:sp>
        <p:nvSpPr>
          <p:cNvPr id="6" name="Text 4"/>
          <p:cNvSpPr/>
          <p:nvPr/>
        </p:nvSpPr>
        <p:spPr>
          <a:xfrm>
            <a:off x="530796" y="3187750"/>
            <a:ext cx="3855244" cy="682154"/>
          </a:xfrm>
          <a:prstGeom prst="rect">
            <a:avLst/>
          </a:prstGeom>
          <a:noFill/>
          <a:ln/>
        </p:spPr>
        <p:txBody>
          <a:bodyPr wrap="square" lIns="0" tIns="0" rIns="0" bIns="0" rtlCol="0" anchor="t">
            <a:normAutofit/>
          </a:bodyPr>
          <a:lstStyle/>
          <a:p>
            <a:pPr algn="l" marL="193040" indent="-193040">
              <a:lnSpc>
                <a:spcPct val="133000"/>
              </a:lnSpc>
              <a:buSzPct val="100000"/>
              <a:buChar char="•"/>
            </a:pPr>
            <a:r>
              <a:rPr lang="en-US" sz="950" b="1" dirty="0">
                <a:solidFill>
                  <a:srgbClr val="FFFFFF"/>
                </a:solidFill>
                <a:latin typeface="Source Sans 3 Bold" pitchFamily="34" charset="0"/>
                <a:ea typeface="Source Sans 3 Bold" pitchFamily="34" charset="-122"/>
                <a:cs typeface="Source Sans 3 Bold" pitchFamily="34" charset="-120"/>
              </a:rPr>
              <a:t>Blank:</a:t>
            </a:r>
            <a:pPr algn="l" marL="193040" indent="-193040">
              <a:lnSpc>
                <a:spcPct val="133000"/>
              </a:lnSpc>
              <a:buSzPct val="100000"/>
              <a:buChar char="•"/>
            </a:pPr>
            <a:r>
              <a:rPr lang="en-US" sz="950" dirty="0">
                <a:solidFill>
                  <a:srgbClr val="FFFFFF"/>
                </a:solidFill>
                <a:latin typeface="Source Sans 3" pitchFamily="34" charset="0"/>
                <a:ea typeface="Source Sans 3" pitchFamily="34" charset="-122"/>
                <a:cs typeface="Source Sans 3" pitchFamily="34" charset="-120"/>
              </a:rPr>
              <a:t> Methanol</a:t>
            </a:r>
            <a:endParaRPr lang="en-US" sz="950" dirty="0"/>
          </a:p>
          <a:p>
            <a:pPr algn="l" marL="193040" indent="-193040">
              <a:lnSpc>
                <a:spcPct val="133000"/>
              </a:lnSpc>
              <a:buSzPct val="100000"/>
              <a:buChar char="•"/>
            </a:pPr>
            <a:r>
              <a:rPr lang="en-US" sz="950" b="1" dirty="0">
                <a:solidFill>
                  <a:srgbClr val="FFFFFF"/>
                </a:solidFill>
                <a:latin typeface="Source Sans 3 Bold" pitchFamily="34" charset="0"/>
                <a:ea typeface="Source Sans 3 Bold" pitchFamily="34" charset="-122"/>
                <a:cs typeface="Source Sans 3 Bold" pitchFamily="34" charset="-120"/>
              </a:rPr>
              <a:t>Negative control:</a:t>
            </a:r>
            <a:pPr algn="l" marL="193040" indent="-193040">
              <a:lnSpc>
                <a:spcPct val="133000"/>
              </a:lnSpc>
              <a:buSzPct val="100000"/>
              <a:buChar char="•"/>
            </a:pPr>
            <a:r>
              <a:rPr lang="en-US" sz="950" dirty="0">
                <a:solidFill>
                  <a:srgbClr val="FFFFFF"/>
                </a:solidFill>
                <a:latin typeface="Source Sans 3" pitchFamily="34" charset="0"/>
                <a:ea typeface="Source Sans 3" pitchFamily="34" charset="-122"/>
                <a:cs typeface="Source Sans 3" pitchFamily="34" charset="-120"/>
              </a:rPr>
              <a:t> DPPH without sample</a:t>
            </a:r>
            <a:endParaRPr lang="en-US" sz="950" dirty="0"/>
          </a:p>
          <a:p>
            <a:pPr algn="l" marL="193040" indent="-193040">
              <a:lnSpc>
                <a:spcPct val="133000"/>
              </a:lnSpc>
              <a:buSzPct val="100000"/>
              <a:buChar char="•"/>
            </a:pPr>
            <a:r>
              <a:rPr lang="en-US" sz="950" b="1" dirty="0">
                <a:solidFill>
                  <a:srgbClr val="FFFFFF"/>
                </a:solidFill>
                <a:latin typeface="Source Sans 3 Bold" pitchFamily="34" charset="0"/>
                <a:ea typeface="Source Sans 3 Bold" pitchFamily="34" charset="-122"/>
                <a:cs typeface="Source Sans 3 Bold" pitchFamily="34" charset="-120"/>
              </a:rPr>
              <a:t>Positive control:</a:t>
            </a:r>
            <a:pPr algn="l" marL="193040" indent="-193040">
              <a:lnSpc>
                <a:spcPct val="133000"/>
              </a:lnSpc>
              <a:buSzPct val="100000"/>
              <a:buChar char="•"/>
            </a:pPr>
            <a:r>
              <a:rPr lang="en-US" sz="950" dirty="0">
                <a:solidFill>
                  <a:srgbClr val="FFFFFF"/>
                </a:solidFill>
                <a:latin typeface="Source Sans 3" pitchFamily="34" charset="0"/>
                <a:ea typeface="Source Sans 3" pitchFamily="34" charset="-122"/>
                <a:cs typeface="Source Sans 3" pitchFamily="34" charset="-120"/>
              </a:rPr>
              <a:t> Ascorbic acid</a:t>
            </a:r>
            <a:endParaRPr lang="en-US" sz="950" dirty="0"/>
          </a:p>
        </p:txBody>
      </p:sp>
      <p:sp>
        <p:nvSpPr>
          <p:cNvPr id="7" name="Text 5"/>
          <p:cNvSpPr/>
          <p:nvPr/>
        </p:nvSpPr>
        <p:spPr>
          <a:xfrm>
            <a:off x="4728046" y="1765995"/>
            <a:ext cx="3924598" cy="193849"/>
          </a:xfrm>
          <a:prstGeom prst="rect">
            <a:avLst/>
          </a:prstGeom>
          <a:noFill/>
          <a:ln/>
        </p:spPr>
        <p:txBody>
          <a:bodyPr wrap="none" lIns="0" tIns="0" rIns="0" bIns="0" rtlCol="0" anchor="t"/>
          <a:lstStyle/>
          <a:p>
            <a:pPr algn="l" indent="0" marL="0">
              <a:lnSpc>
                <a:spcPct val="104000"/>
              </a:lnSpc>
              <a:buNone/>
            </a:pPr>
            <a:r>
              <a:rPr lang="en-US" sz="1200" dirty="0">
                <a:solidFill>
                  <a:srgbClr val="124E73"/>
                </a:solidFill>
                <a:latin typeface="MuseoModerno Medium" pitchFamily="34" charset="0"/>
                <a:ea typeface="MuseoModerno Medium" pitchFamily="34" charset="-122"/>
                <a:cs typeface="MuseoModerno Medium" pitchFamily="34" charset="-120"/>
              </a:rPr>
              <a:t>Calculation Formula</a:t>
            </a:r>
            <a:endParaRPr lang="en-US" sz="1200" dirty="0"/>
          </a:p>
        </p:txBody>
      </p:sp>
      <p:sp>
        <p:nvSpPr>
          <p:cNvPr id="8" name="Text 6"/>
          <p:cNvSpPr/>
          <p:nvPr/>
        </p:nvSpPr>
        <p:spPr>
          <a:xfrm>
            <a:off x="4728046" y="2083817"/>
            <a:ext cx="4381798" cy="198462"/>
          </a:xfrm>
          <a:prstGeom prst="rect">
            <a:avLst/>
          </a:prstGeom>
          <a:noFill/>
          <a:ln/>
        </p:spPr>
        <p:txBody>
          <a:bodyPr wrap="none" lIns="0" tIns="0" rIns="0" bIns="0" rtlCol="0" anchor="t"/>
          <a:lstStyle/>
          <a:p>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Radical scavenging activity was calculated as:</a:t>
            </a:r>
            <a:endParaRPr lang="en-US" sz="950" dirty="0"/>
          </a:p>
        </p:txBody>
      </p:sp>
      <p:sp>
        <p:nvSpPr>
          <p:cNvPr id="9" name="Text 7"/>
          <p:cNvSpPr/>
          <p:nvPr/>
        </p:nvSpPr>
        <p:spPr>
          <a:xfrm>
            <a:off x="4728046" y="2439219"/>
            <a:ext cx="3924598" cy="573360"/>
          </a:xfrm>
          <a:prstGeom prst="rect">
            <a:avLst/>
          </a:prstGeom>
          <a:noFill/>
          <a:ln/>
        </p:spPr>
        <p:txBody>
          <a:bodyPr wrap="square" lIns="0" tIns="0" rIns="0" bIns="0" rtlCol="0" anchor="t">
            <a:normAutofit/>
          </a:bodyPr>
          <a:lstStyle/>
          <a:p>
            <a:pPr algn="l" indent="0" marL="0">
              <a:lnSpc>
                <a:spcPct val="133000"/>
              </a:lnSpc>
              <a:buNone/>
            </a:pPr>
            <a:endParaRPr lang="en-US" sz="1050" dirty="0"/>
          </a:p>
        </p:txBody>
      </p:sp>
      <p:pic>
        <p:nvPicPr>
          <p:cNvPr id="10" name="Image 0" descr="preencoded.png">    </p:cNvPr>
          <p:cNvPicPr>
            <a:picLocks noChangeAspect="1"/>
          </p:cNvPicPr>
          <p:nvPr/>
        </p:nvPicPr>
        <p:blipFill>
          <a:blip r:embed="rId1"/>
          <a:stretch>
            <a:fillRect/>
          </a:stretch>
        </p:blipFill>
        <p:spPr>
          <a:xfrm>
            <a:off x="4728046" y="2439219"/>
            <a:ext cx="3924598" cy="573360"/>
          </a:xfrm>
          <a:prstGeom prst="rect">
            <a:avLst/>
          </a:prstGeom>
        </p:spPr>
      </p:pic>
      <p:sp>
        <p:nvSpPr>
          <p:cNvPr id="11" name="Text 8"/>
          <p:cNvSpPr/>
          <p:nvPr/>
        </p:nvSpPr>
        <p:spPr>
          <a:xfrm>
            <a:off x="4728046" y="3169518"/>
            <a:ext cx="3924598" cy="793849"/>
          </a:xfrm>
          <a:prstGeom prst="rect">
            <a:avLst/>
          </a:prstGeom>
          <a:noFill/>
          <a:ln/>
        </p:spPr>
        <p:txBody>
          <a:bodyPr wrap="square" lIns="0" tIns="0" rIns="0" bIns="0" rtlCol="0" anchor="t">
            <a:normAutofit/>
          </a:bodyPr>
          <a:lstStyle/>
          <a:p>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Where </a:t>
            </a:r>
            <a:pPr algn="l" indent="0" marL="0">
              <a:lnSpc>
                <a:spcPct val="133000"/>
              </a:lnSpc>
              <a:buNone/>
            </a:pPr>
            <a:r>
              <a:rPr lang="en-US" sz="950" i="1" dirty="0">
                <a:solidFill>
                  <a:srgbClr val="2B4150"/>
                </a:solidFill>
                <a:latin typeface="Source Sans 3" pitchFamily="34" charset="0"/>
                <a:ea typeface="Source Sans 3" pitchFamily="34" charset="-122"/>
                <a:cs typeface="Source Sans 3" pitchFamily="34" charset="-120"/>
              </a:rPr>
              <a:t>A</a:t>
            </a:r>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control is the absorbance of DPPH without sample and </a:t>
            </a:r>
            <a:pPr algn="l" indent="0" marL="0">
              <a:lnSpc>
                <a:spcPct val="133000"/>
              </a:lnSpc>
              <a:buNone/>
            </a:pPr>
            <a:r>
              <a:rPr lang="en-US" sz="950" i="1" dirty="0">
                <a:solidFill>
                  <a:srgbClr val="2B4150"/>
                </a:solidFill>
                <a:latin typeface="Source Sans 3" pitchFamily="34" charset="0"/>
                <a:ea typeface="Source Sans 3" pitchFamily="34" charset="-122"/>
                <a:cs typeface="Source Sans 3" pitchFamily="34" charset="-120"/>
              </a:rPr>
              <a:t>A</a:t>
            </a:r>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sample is the absorbance in the presence of the test material. A decrease in absorbance at 517 nm (color change from deep purple to pale yellow) indicates antioxidant activity via electron donation.</a:t>
            </a:r>
            <a:endParaRPr lang="en-US" sz="9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96119" y="512415"/>
            <a:ext cx="8151763" cy="387548"/>
          </a:xfrm>
          <a:prstGeom prst="rect">
            <a:avLst/>
          </a:prstGeom>
          <a:noFill/>
          <a:ln/>
        </p:spPr>
        <p:txBody>
          <a:bodyPr wrap="none" lIns="0" tIns="0" rIns="0" bIns="0" rtlCol="0" anchor="t"/>
          <a:lstStyle/>
          <a:p>
            <a:pPr algn="l" indent="0" marL="0">
              <a:lnSpc>
                <a:spcPct val="104000"/>
              </a:lnSpc>
              <a:buNone/>
            </a:pPr>
            <a:r>
              <a:rPr lang="en-US" sz="2400" dirty="0">
                <a:solidFill>
                  <a:srgbClr val="124E73"/>
                </a:solidFill>
                <a:latin typeface="MuseoModerno Medium" pitchFamily="34" charset="0"/>
                <a:ea typeface="MuseoModerno Medium" pitchFamily="34" charset="-122"/>
                <a:cs typeface="MuseoModerno Medium" pitchFamily="34" charset="-120"/>
              </a:rPr>
              <a:t>Results: Visual Confirmation of AgNP Formation</a:t>
            </a:r>
            <a:endParaRPr lang="en-US" sz="2400" dirty="0"/>
          </a:p>
        </p:txBody>
      </p:sp>
      <p:sp>
        <p:nvSpPr>
          <p:cNvPr id="3" name="Text 1"/>
          <p:cNvSpPr/>
          <p:nvPr/>
        </p:nvSpPr>
        <p:spPr>
          <a:xfrm>
            <a:off x="496119" y="1147986"/>
            <a:ext cx="8151763" cy="396925"/>
          </a:xfrm>
          <a:prstGeom prst="rect">
            <a:avLst/>
          </a:prstGeom>
          <a:noFill/>
          <a:ln/>
        </p:spPr>
        <p:txBody>
          <a:bodyPr wrap="square" lIns="0" tIns="0" rIns="0" bIns="0" rtlCol="0" anchor="t">
            <a:normAutofit/>
          </a:bodyPr>
          <a:lstStyle/>
          <a:p>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The sequential visual changes during synthesis provide the first qualitative evidence of AgNP formation. Upon mixing the clear leaf extract with the transparent AgNO₃ solution, a distinct color evolution was observed within 15 minutes, stabilizing completely after 60 minutes.</a:t>
            </a:r>
            <a:endParaRPr lang="en-US" sz="950" dirty="0"/>
          </a:p>
        </p:txBody>
      </p:sp>
      <p:pic>
        <p:nvPicPr>
          <p:cNvPr id="4" name="Image 0" descr="preencoded.png">    </p:cNvPr>
          <p:cNvPicPr>
            <a:picLocks noChangeAspect="1"/>
          </p:cNvPicPr>
          <p:nvPr/>
        </p:nvPicPr>
        <p:blipFill>
          <a:blip r:embed="rId1"/>
          <a:stretch>
            <a:fillRect/>
          </a:stretch>
        </p:blipFill>
        <p:spPr>
          <a:xfrm>
            <a:off x="496119" y="1684437"/>
            <a:ext cx="1383581" cy="1729457"/>
          </a:xfrm>
          <a:prstGeom prst="rect">
            <a:avLst/>
          </a:prstGeom>
        </p:spPr>
      </p:pic>
      <p:sp>
        <p:nvSpPr>
          <p:cNvPr id="5" name="Text 2"/>
          <p:cNvSpPr/>
          <p:nvPr/>
        </p:nvSpPr>
        <p:spPr>
          <a:xfrm>
            <a:off x="496119" y="3568898"/>
            <a:ext cx="1921669" cy="193849"/>
          </a:xfrm>
          <a:prstGeom prst="rect">
            <a:avLst/>
          </a:prstGeom>
          <a:noFill/>
          <a:ln/>
        </p:spPr>
        <p:txBody>
          <a:bodyPr wrap="none" lIns="0" tIns="0" rIns="0" bIns="0" rtlCol="0" anchor="t"/>
          <a:lstStyle/>
          <a:p>
            <a:pPr algn="l" indent="0" marL="0">
              <a:lnSpc>
                <a:spcPct val="104000"/>
              </a:lnSpc>
              <a:buNone/>
            </a:pPr>
            <a:r>
              <a:rPr lang="en-US" sz="1200" dirty="0">
                <a:solidFill>
                  <a:srgbClr val="2B4150"/>
                </a:solidFill>
                <a:latin typeface="MuseoModerno Medium" pitchFamily="34" charset="0"/>
                <a:ea typeface="MuseoModerno Medium" pitchFamily="34" charset="-122"/>
                <a:cs typeface="MuseoModerno Medium" pitchFamily="34" charset="-120"/>
              </a:rPr>
              <a:t>Fig. 1: Fresh Leaves</a:t>
            </a:r>
            <a:endParaRPr lang="en-US" sz="1200" dirty="0"/>
          </a:p>
        </p:txBody>
      </p:sp>
      <p:sp>
        <p:nvSpPr>
          <p:cNvPr id="6" name="Text 3"/>
          <p:cNvSpPr/>
          <p:nvPr/>
        </p:nvSpPr>
        <p:spPr>
          <a:xfrm>
            <a:off x="496119" y="3837161"/>
            <a:ext cx="1921669" cy="595387"/>
          </a:xfrm>
          <a:prstGeom prst="rect">
            <a:avLst/>
          </a:prstGeom>
          <a:noFill/>
          <a:ln/>
        </p:spPr>
        <p:txBody>
          <a:bodyPr wrap="square" lIns="0" tIns="0" rIns="0" bIns="0" rtlCol="0" anchor="t">
            <a:normAutofit/>
          </a:bodyPr>
          <a:lstStyle/>
          <a:p>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Fresh </a:t>
            </a:r>
            <a:pPr algn="l" indent="0" marL="0">
              <a:lnSpc>
                <a:spcPct val="133000"/>
              </a:lnSpc>
              <a:buNone/>
            </a:pPr>
            <a:r>
              <a:rPr lang="en-US" sz="950" i="1" dirty="0">
                <a:solidFill>
                  <a:srgbClr val="2B4150"/>
                </a:solidFill>
                <a:latin typeface="Source Sans 3" pitchFamily="34" charset="0"/>
                <a:ea typeface="Source Sans 3" pitchFamily="34" charset="-122"/>
                <a:cs typeface="Source Sans 3" pitchFamily="34" charset="-120"/>
              </a:rPr>
              <a:t>A. ampeloprasum</a:t>
            </a:r>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 leaves collected from Baghdad, Iraq, used for aqueous extract preparation.</a:t>
            </a:r>
            <a:endParaRPr lang="en-US" sz="950" dirty="0"/>
          </a:p>
        </p:txBody>
      </p:sp>
      <p:pic>
        <p:nvPicPr>
          <p:cNvPr id="7" name="Image 1" descr="preencoded.png">    </p:cNvPr>
          <p:cNvPicPr>
            <a:picLocks noChangeAspect="1"/>
          </p:cNvPicPr>
          <p:nvPr/>
        </p:nvPicPr>
        <p:blipFill>
          <a:blip r:embed="rId2"/>
          <a:stretch>
            <a:fillRect/>
          </a:stretch>
        </p:blipFill>
        <p:spPr>
          <a:xfrm>
            <a:off x="2572792" y="1684437"/>
            <a:ext cx="1383581" cy="1729457"/>
          </a:xfrm>
          <a:prstGeom prst="rect">
            <a:avLst/>
          </a:prstGeom>
        </p:spPr>
      </p:pic>
      <p:sp>
        <p:nvSpPr>
          <p:cNvPr id="8" name="Text 4"/>
          <p:cNvSpPr/>
          <p:nvPr/>
        </p:nvSpPr>
        <p:spPr>
          <a:xfrm>
            <a:off x="2572792" y="3568898"/>
            <a:ext cx="1921669" cy="193849"/>
          </a:xfrm>
          <a:prstGeom prst="rect">
            <a:avLst/>
          </a:prstGeom>
          <a:noFill/>
          <a:ln/>
        </p:spPr>
        <p:txBody>
          <a:bodyPr wrap="none" lIns="0" tIns="0" rIns="0" bIns="0" rtlCol="0" anchor="t"/>
          <a:lstStyle/>
          <a:p>
            <a:pPr algn="l" indent="0" marL="0">
              <a:lnSpc>
                <a:spcPct val="104000"/>
              </a:lnSpc>
              <a:buNone/>
            </a:pPr>
            <a:r>
              <a:rPr lang="en-US" sz="1200" dirty="0">
                <a:solidFill>
                  <a:srgbClr val="2B4150"/>
                </a:solidFill>
                <a:latin typeface="MuseoModerno Medium" pitchFamily="34" charset="0"/>
                <a:ea typeface="MuseoModerno Medium" pitchFamily="34" charset="-122"/>
                <a:cs typeface="MuseoModerno Medium" pitchFamily="34" charset="-120"/>
              </a:rPr>
              <a:t>Fig. 2: Filtered Extract</a:t>
            </a:r>
            <a:endParaRPr lang="en-US" sz="1200" dirty="0"/>
          </a:p>
        </p:txBody>
      </p:sp>
      <p:sp>
        <p:nvSpPr>
          <p:cNvPr id="9" name="Text 5"/>
          <p:cNvSpPr/>
          <p:nvPr/>
        </p:nvSpPr>
        <p:spPr>
          <a:xfrm>
            <a:off x="2572792" y="3837161"/>
            <a:ext cx="1921669" cy="595387"/>
          </a:xfrm>
          <a:prstGeom prst="rect">
            <a:avLst/>
          </a:prstGeom>
          <a:noFill/>
          <a:ln/>
        </p:spPr>
        <p:txBody>
          <a:bodyPr wrap="square" lIns="0" tIns="0" rIns="0" bIns="0" rtlCol="0" anchor="t">
            <a:normAutofit/>
          </a:bodyPr>
          <a:lstStyle/>
          <a:p>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Clear, pale-yellow aqueous leaf extract after filtration through Whatman No. 1 filter paper.</a:t>
            </a:r>
            <a:endParaRPr lang="en-US" sz="950" dirty="0"/>
          </a:p>
        </p:txBody>
      </p:sp>
      <p:pic>
        <p:nvPicPr>
          <p:cNvPr id="10" name="Image 2" descr="preencoded.png">    </p:cNvPr>
          <p:cNvPicPr>
            <a:picLocks noChangeAspect="1"/>
          </p:cNvPicPr>
          <p:nvPr/>
        </p:nvPicPr>
        <p:blipFill>
          <a:blip r:embed="rId3"/>
          <a:stretch>
            <a:fillRect/>
          </a:stretch>
        </p:blipFill>
        <p:spPr>
          <a:xfrm>
            <a:off x="4649465" y="1684437"/>
            <a:ext cx="1383581" cy="1729457"/>
          </a:xfrm>
          <a:prstGeom prst="rect">
            <a:avLst/>
          </a:prstGeom>
        </p:spPr>
      </p:pic>
      <p:sp>
        <p:nvSpPr>
          <p:cNvPr id="11" name="Text 6"/>
          <p:cNvSpPr/>
          <p:nvPr/>
        </p:nvSpPr>
        <p:spPr>
          <a:xfrm>
            <a:off x="4649465" y="3568898"/>
            <a:ext cx="1921669" cy="193849"/>
          </a:xfrm>
          <a:prstGeom prst="rect">
            <a:avLst/>
          </a:prstGeom>
          <a:noFill/>
          <a:ln/>
        </p:spPr>
        <p:txBody>
          <a:bodyPr wrap="none" lIns="0" tIns="0" rIns="0" bIns="0" rtlCol="0" anchor="t"/>
          <a:lstStyle/>
          <a:p>
            <a:pPr algn="l" indent="0" marL="0">
              <a:lnSpc>
                <a:spcPct val="104000"/>
              </a:lnSpc>
              <a:buNone/>
            </a:pPr>
            <a:r>
              <a:rPr lang="en-US" sz="1200" dirty="0">
                <a:solidFill>
                  <a:srgbClr val="2B4150"/>
                </a:solidFill>
                <a:latin typeface="MuseoModerno Medium" pitchFamily="34" charset="0"/>
                <a:ea typeface="MuseoModerno Medium" pitchFamily="34" charset="-122"/>
                <a:cs typeface="MuseoModerno Medium" pitchFamily="34" charset="-120"/>
              </a:rPr>
              <a:t>Fig. 3: AgNO₃ Solution</a:t>
            </a:r>
            <a:endParaRPr lang="en-US" sz="1200" dirty="0"/>
          </a:p>
        </p:txBody>
      </p:sp>
      <p:sp>
        <p:nvSpPr>
          <p:cNvPr id="12" name="Text 7"/>
          <p:cNvSpPr/>
          <p:nvPr/>
        </p:nvSpPr>
        <p:spPr>
          <a:xfrm>
            <a:off x="4649465" y="3837161"/>
            <a:ext cx="1921669" cy="595387"/>
          </a:xfrm>
          <a:prstGeom prst="rect">
            <a:avLst/>
          </a:prstGeom>
          <a:noFill/>
          <a:ln/>
        </p:spPr>
        <p:txBody>
          <a:bodyPr wrap="square" lIns="0" tIns="0" rIns="0" bIns="0" rtlCol="0" anchor="t">
            <a:normAutofit/>
          </a:bodyPr>
          <a:lstStyle/>
          <a:p>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Transparent silver nitrate solution prior to reaction with plant extract, shielded from light.</a:t>
            </a:r>
            <a:endParaRPr lang="en-US" sz="950" dirty="0"/>
          </a:p>
        </p:txBody>
      </p:sp>
      <p:pic>
        <p:nvPicPr>
          <p:cNvPr id="13" name="Image 3" descr="preencoded.png">    </p:cNvPr>
          <p:cNvPicPr>
            <a:picLocks noChangeAspect="1"/>
          </p:cNvPicPr>
          <p:nvPr/>
        </p:nvPicPr>
        <p:blipFill>
          <a:blip r:embed="rId4"/>
          <a:stretch>
            <a:fillRect/>
          </a:stretch>
        </p:blipFill>
        <p:spPr>
          <a:xfrm>
            <a:off x="6726138" y="1684437"/>
            <a:ext cx="1383655" cy="1729532"/>
          </a:xfrm>
          <a:prstGeom prst="rect">
            <a:avLst/>
          </a:prstGeom>
        </p:spPr>
      </p:pic>
      <p:sp>
        <p:nvSpPr>
          <p:cNvPr id="14" name="Text 8"/>
          <p:cNvSpPr/>
          <p:nvPr/>
        </p:nvSpPr>
        <p:spPr>
          <a:xfrm>
            <a:off x="6726138" y="3568973"/>
            <a:ext cx="1921743" cy="193849"/>
          </a:xfrm>
          <a:prstGeom prst="rect">
            <a:avLst/>
          </a:prstGeom>
          <a:noFill/>
          <a:ln/>
        </p:spPr>
        <p:txBody>
          <a:bodyPr wrap="none" lIns="0" tIns="0" rIns="0" bIns="0" rtlCol="0" anchor="t"/>
          <a:lstStyle/>
          <a:p>
            <a:pPr algn="l" indent="0" marL="0">
              <a:lnSpc>
                <a:spcPct val="104000"/>
              </a:lnSpc>
              <a:buNone/>
            </a:pPr>
            <a:r>
              <a:rPr lang="en-US" sz="1200" dirty="0">
                <a:solidFill>
                  <a:srgbClr val="2B4150"/>
                </a:solidFill>
                <a:latin typeface="MuseoModerno Medium" pitchFamily="34" charset="0"/>
                <a:ea typeface="MuseoModerno Medium" pitchFamily="34" charset="-122"/>
                <a:cs typeface="MuseoModerno Medium" pitchFamily="34" charset="-120"/>
              </a:rPr>
              <a:t>Fig. 4: Post-Reaction</a:t>
            </a:r>
            <a:endParaRPr lang="en-US" sz="1200" dirty="0"/>
          </a:p>
        </p:txBody>
      </p:sp>
      <p:sp>
        <p:nvSpPr>
          <p:cNvPr id="15" name="Text 9"/>
          <p:cNvSpPr/>
          <p:nvPr/>
        </p:nvSpPr>
        <p:spPr>
          <a:xfrm>
            <a:off x="6726138" y="3837236"/>
            <a:ext cx="1921743" cy="793849"/>
          </a:xfrm>
          <a:prstGeom prst="rect">
            <a:avLst/>
          </a:prstGeom>
          <a:noFill/>
          <a:ln/>
        </p:spPr>
        <p:txBody>
          <a:bodyPr wrap="square" lIns="0" tIns="0" rIns="0" bIns="0" rtlCol="0" anchor="t">
            <a:normAutofit/>
          </a:bodyPr>
          <a:lstStyle/>
          <a:p>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Reaction mixture after color change to dark brown, indicating successful reduction of Ag⁺ and possible AgNP formation.</a:t>
            </a:r>
            <a:endParaRPr lang="en-US" sz="9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96119" y="742206"/>
            <a:ext cx="8151763" cy="387548"/>
          </a:xfrm>
          <a:prstGeom prst="rect">
            <a:avLst/>
          </a:prstGeom>
          <a:noFill/>
          <a:ln/>
        </p:spPr>
        <p:txBody>
          <a:bodyPr wrap="none" lIns="0" tIns="0" rIns="0" bIns="0" rtlCol="0" anchor="t"/>
          <a:lstStyle/>
          <a:p>
            <a:pPr algn="l" indent="0" marL="0">
              <a:lnSpc>
                <a:spcPct val="104000"/>
              </a:lnSpc>
              <a:buNone/>
            </a:pPr>
            <a:r>
              <a:rPr lang="en-US" sz="2400" dirty="0">
                <a:solidFill>
                  <a:srgbClr val="124E73"/>
                </a:solidFill>
                <a:latin typeface="MuseoModerno Medium" pitchFamily="34" charset="0"/>
                <a:ea typeface="MuseoModerno Medium" pitchFamily="34" charset="-122"/>
                <a:cs typeface="MuseoModerno Medium" pitchFamily="34" charset="-120"/>
              </a:rPr>
              <a:t>UV-Visible Spectroscopy Results</a:t>
            </a:r>
            <a:endParaRPr lang="en-US" sz="2400" dirty="0"/>
          </a:p>
        </p:txBody>
      </p:sp>
      <p:pic>
        <p:nvPicPr>
          <p:cNvPr id="3" name="Image 0" descr="preencoded.png">    </p:cNvPr>
          <p:cNvPicPr>
            <a:picLocks noChangeAspect="1"/>
          </p:cNvPicPr>
          <p:nvPr/>
        </p:nvPicPr>
        <p:blipFill>
          <a:blip r:embed="rId1"/>
          <a:stretch>
            <a:fillRect/>
          </a:stretch>
        </p:blipFill>
        <p:spPr>
          <a:xfrm>
            <a:off x="496119" y="1455316"/>
            <a:ext cx="4347270" cy="2496369"/>
          </a:xfrm>
          <a:prstGeom prst="rect">
            <a:avLst/>
          </a:prstGeom>
        </p:spPr>
      </p:pic>
      <p:sp>
        <p:nvSpPr>
          <p:cNvPr id="4" name="Text 1"/>
          <p:cNvSpPr/>
          <p:nvPr/>
        </p:nvSpPr>
        <p:spPr>
          <a:xfrm>
            <a:off x="496119" y="4091211"/>
            <a:ext cx="4804470" cy="198462"/>
          </a:xfrm>
          <a:prstGeom prst="rect">
            <a:avLst/>
          </a:prstGeom>
          <a:noFill/>
          <a:ln/>
        </p:spPr>
        <p:txBody>
          <a:bodyPr wrap="none" lIns="0" tIns="0" rIns="0" bIns="0" rtlCol="0" anchor="t"/>
          <a:lstStyle/>
          <a:p>
            <a:pPr algn="l" indent="0" marL="0">
              <a:lnSpc>
                <a:spcPct val="133000"/>
              </a:lnSpc>
              <a:buNone/>
            </a:pPr>
            <a:r>
              <a:rPr lang="en-US" sz="950" i="1" dirty="0">
                <a:solidFill>
                  <a:srgbClr val="2B4150"/>
                </a:solidFill>
                <a:latin typeface="Source Sans 3" pitchFamily="34" charset="0"/>
                <a:ea typeface="Source Sans 3" pitchFamily="34" charset="-122"/>
                <a:cs typeface="Source Sans 3" pitchFamily="34" charset="-120"/>
              </a:rPr>
              <a:t>Fig. 5. UV-visible spectroscopy of the plant extract and synthesized AgNPs.</a:t>
            </a:r>
            <a:endParaRPr lang="en-US" sz="950" dirty="0"/>
          </a:p>
        </p:txBody>
      </p:sp>
      <p:sp>
        <p:nvSpPr>
          <p:cNvPr id="5" name="Text 2"/>
          <p:cNvSpPr/>
          <p:nvPr/>
        </p:nvSpPr>
        <p:spPr>
          <a:xfrm>
            <a:off x="5150718" y="1439763"/>
            <a:ext cx="3501851" cy="193849"/>
          </a:xfrm>
          <a:prstGeom prst="rect">
            <a:avLst/>
          </a:prstGeom>
          <a:noFill/>
          <a:ln/>
        </p:spPr>
        <p:txBody>
          <a:bodyPr wrap="none" lIns="0" tIns="0" rIns="0" bIns="0" rtlCol="0" anchor="t"/>
          <a:lstStyle/>
          <a:p>
            <a:pPr algn="l" indent="0" marL="0">
              <a:lnSpc>
                <a:spcPct val="104000"/>
              </a:lnSpc>
              <a:buNone/>
            </a:pPr>
            <a:r>
              <a:rPr lang="en-US" sz="1200" dirty="0">
                <a:solidFill>
                  <a:srgbClr val="124E73"/>
                </a:solidFill>
                <a:latin typeface="MuseoModerno Medium" pitchFamily="34" charset="0"/>
                <a:ea typeface="MuseoModerno Medium" pitchFamily="34" charset="-122"/>
                <a:cs typeface="MuseoModerno Medium" pitchFamily="34" charset="-120"/>
              </a:rPr>
              <a:t>SPR Absorption at 435 nm</a:t>
            </a:r>
            <a:endParaRPr lang="en-US" sz="1200" dirty="0"/>
          </a:p>
        </p:txBody>
      </p:sp>
      <p:sp>
        <p:nvSpPr>
          <p:cNvPr id="6" name="Text 3"/>
          <p:cNvSpPr/>
          <p:nvPr/>
        </p:nvSpPr>
        <p:spPr>
          <a:xfrm>
            <a:off x="5150718" y="1757586"/>
            <a:ext cx="3501851" cy="2294706"/>
          </a:xfrm>
          <a:prstGeom prst="rect">
            <a:avLst/>
          </a:prstGeom>
          <a:noFill/>
          <a:ln/>
        </p:spPr>
        <p:txBody>
          <a:bodyPr wrap="square" lIns="0" tIns="0" rIns="0" bIns="0" rtlCol="0" anchor="t">
            <a:normAutofit/>
          </a:bodyPr>
          <a:lstStyle/>
          <a:p>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Upon mixing the clear leaf extract with the transparent AgNO₃ fluid, an evident visual transition to a dark brown state was observed within 15 min, stabilizing completely after 60 min. This color alteration is primarily driven by the excitation of </a:t>
            </a:r>
            <a:pPr algn="l" indent="0" marL="0">
              <a:lnSpc>
                <a:spcPct val="133000"/>
              </a:lnSpc>
              <a:buNone/>
            </a:pPr>
            <a:r>
              <a:rPr lang="en-US" sz="950" b="1" dirty="0">
                <a:solidFill>
                  <a:srgbClr val="2B4150"/>
                </a:solidFill>
                <a:latin typeface="Source Sans 3 Bold" pitchFamily="34" charset="0"/>
                <a:ea typeface="Source Sans 3 Bold" pitchFamily="34" charset="-122"/>
                <a:cs typeface="Source Sans 3 Bold" pitchFamily="34" charset="-120"/>
              </a:rPr>
              <a:t>Surface Plasmon Resonance (SPR)</a:t>
            </a:r>
            <a:pPr algn="l" indent="0" marL="0">
              <a:lnSpc>
                <a:spcPct val="133000"/>
              </a:lnSpc>
              <a:spcAft>
                <a:spcPts val="850"/>
              </a:spcAft>
              <a:buNone/>
            </a:pPr>
            <a:r>
              <a:rPr lang="en-US" sz="950" dirty="0">
                <a:solidFill>
                  <a:srgbClr val="2B4150"/>
                </a:solidFill>
                <a:latin typeface="Source Sans 3" pitchFamily="34" charset="0"/>
                <a:ea typeface="Source Sans 3" pitchFamily="34" charset="-122"/>
                <a:cs typeface="Source Sans 3" pitchFamily="34" charset="-120"/>
              </a:rPr>
              <a:t> within the metallic silver domains.</a:t>
            </a:r>
            <a:endParaRPr lang="en-US" sz="950" dirty="0"/>
          </a:p>
          <a:p>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Spectrophotometric scans confirmed this behavior, showing an intense, symmetric SPR absorption band centered at </a:t>
            </a:r>
            <a:pPr algn="l" indent="0" marL="0">
              <a:lnSpc>
                <a:spcPct val="133000"/>
              </a:lnSpc>
              <a:buNone/>
            </a:pPr>
            <a:r>
              <a:rPr lang="en-US" sz="950" b="1" dirty="0">
                <a:solidFill>
                  <a:srgbClr val="2B4150"/>
                </a:solidFill>
                <a:latin typeface="Source Sans 3 Bold" pitchFamily="34" charset="0"/>
                <a:ea typeface="Source Sans 3 Bold" pitchFamily="34" charset="-122"/>
                <a:cs typeface="Source Sans 3 Bold" pitchFamily="34" charset="-120"/>
              </a:rPr>
              <a:t>435 nm</a:t>
            </a:r>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 which confirms the successful reduction of Ag⁺ to zero-valent metallic Ag⁰ nanoparticles. The sharpness and symmetry of the SPR peak are indicative of a relatively narrow size distribution and good colloidal stability of the synthesized AgNPs.</a:t>
            </a:r>
            <a:endParaRPr lang="en-US" sz="9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96119" y="398562"/>
            <a:ext cx="8151763" cy="284634"/>
          </a:xfrm>
          <a:prstGeom prst="rect">
            <a:avLst/>
          </a:prstGeom>
          <a:noFill/>
          <a:ln/>
        </p:spPr>
        <p:txBody>
          <a:bodyPr wrap="none" lIns="0" tIns="0" rIns="0" bIns="0" rtlCol="0" anchor="t"/>
          <a:lstStyle/>
          <a:p>
            <a:pPr algn="l" indent="0" marL="0">
              <a:lnSpc>
                <a:spcPct val="104000"/>
              </a:lnSpc>
              <a:buNone/>
            </a:pPr>
            <a:r>
              <a:rPr lang="en-US" sz="1750" dirty="0">
                <a:solidFill>
                  <a:srgbClr val="124E73"/>
                </a:solidFill>
                <a:latin typeface="MuseoModerno Medium" pitchFamily="34" charset="0"/>
                <a:ea typeface="MuseoModerno Medium" pitchFamily="34" charset="-122"/>
                <a:cs typeface="MuseoModerno Medium" pitchFamily="34" charset="-120"/>
              </a:rPr>
              <a:t>FTIR Spectroscopy Results</a:t>
            </a:r>
            <a:endParaRPr lang="en-US" sz="1750" dirty="0"/>
          </a:p>
        </p:txBody>
      </p:sp>
      <p:pic>
        <p:nvPicPr>
          <p:cNvPr id="3" name="Image 0" descr="preencoded.png">    </p:cNvPr>
          <p:cNvPicPr>
            <a:picLocks noChangeAspect="1"/>
          </p:cNvPicPr>
          <p:nvPr/>
        </p:nvPicPr>
        <p:blipFill>
          <a:blip r:embed="rId1"/>
          <a:stretch>
            <a:fillRect/>
          </a:stretch>
        </p:blipFill>
        <p:spPr>
          <a:xfrm>
            <a:off x="496119" y="858738"/>
            <a:ext cx="2839269" cy="1998390"/>
          </a:xfrm>
          <a:prstGeom prst="rect">
            <a:avLst/>
          </a:prstGeom>
        </p:spPr>
      </p:pic>
      <p:sp>
        <p:nvSpPr>
          <p:cNvPr id="4" name="Text 1"/>
          <p:cNvSpPr/>
          <p:nvPr/>
        </p:nvSpPr>
        <p:spPr>
          <a:xfrm>
            <a:off x="496119" y="2932361"/>
            <a:ext cx="4421981" cy="126355"/>
          </a:xfrm>
          <a:prstGeom prst="rect">
            <a:avLst/>
          </a:prstGeom>
          <a:noFill/>
          <a:ln/>
        </p:spPr>
        <p:txBody>
          <a:bodyPr wrap="none" lIns="0" tIns="0" rIns="0" bIns="0" rtlCol="0" anchor="t"/>
          <a:lstStyle/>
          <a:p>
            <a:pPr algn="l" indent="0" marL="0">
              <a:lnSpc>
                <a:spcPct val="116000"/>
              </a:lnSpc>
              <a:buNone/>
            </a:pPr>
            <a:r>
              <a:rPr lang="en-US" sz="700" i="1" dirty="0">
                <a:solidFill>
                  <a:srgbClr val="2B4150"/>
                </a:solidFill>
                <a:latin typeface="Source Sans 3" pitchFamily="34" charset="0"/>
                <a:ea typeface="Source Sans 3" pitchFamily="34" charset="-122"/>
                <a:cs typeface="Source Sans 3" pitchFamily="34" charset="-120"/>
              </a:rPr>
              <a:t>Fig. 6. FTIR spectrum of the plant extract and synthesized AgNPs.</a:t>
            </a:r>
            <a:endParaRPr lang="en-US" sz="700" dirty="0"/>
          </a:p>
        </p:txBody>
      </p:sp>
      <p:sp>
        <p:nvSpPr>
          <p:cNvPr id="5" name="Text 2"/>
          <p:cNvSpPr/>
          <p:nvPr/>
        </p:nvSpPr>
        <p:spPr>
          <a:xfrm>
            <a:off x="4687863" y="850404"/>
            <a:ext cx="3964781" cy="142280"/>
          </a:xfrm>
          <a:prstGeom prst="rect">
            <a:avLst/>
          </a:prstGeom>
          <a:noFill/>
          <a:ln/>
        </p:spPr>
        <p:txBody>
          <a:bodyPr wrap="none" lIns="0" tIns="0" rIns="0" bIns="0" rtlCol="0" anchor="t"/>
          <a:lstStyle/>
          <a:p>
            <a:pPr algn="l" indent="0" marL="0">
              <a:lnSpc>
                <a:spcPct val="104000"/>
              </a:lnSpc>
              <a:buNone/>
            </a:pPr>
            <a:r>
              <a:rPr lang="en-US" sz="850" dirty="0">
                <a:solidFill>
                  <a:srgbClr val="124E73"/>
                </a:solidFill>
                <a:latin typeface="MuseoModerno Medium" pitchFamily="34" charset="0"/>
                <a:ea typeface="MuseoModerno Medium" pitchFamily="34" charset="-122"/>
                <a:cs typeface="MuseoModerno Medium" pitchFamily="34" charset="-120"/>
              </a:rPr>
              <a:t>Functional Group Identification</a:t>
            </a:r>
            <a:endParaRPr lang="en-US" sz="850" dirty="0"/>
          </a:p>
        </p:txBody>
      </p:sp>
      <p:sp>
        <p:nvSpPr>
          <p:cNvPr id="6" name="Text 3"/>
          <p:cNvSpPr/>
          <p:nvPr/>
        </p:nvSpPr>
        <p:spPr>
          <a:xfrm>
            <a:off x="4687863" y="1059582"/>
            <a:ext cx="3964781" cy="818331"/>
          </a:xfrm>
          <a:prstGeom prst="rect">
            <a:avLst/>
          </a:prstGeom>
          <a:noFill/>
          <a:ln/>
        </p:spPr>
        <p:txBody>
          <a:bodyPr wrap="square" lIns="0" tIns="0" rIns="0" bIns="0" rtlCol="0" anchor="t">
            <a:normAutofit/>
          </a:bodyPr>
          <a:lstStyle/>
          <a:p>
            <a:pPr algn="l" indent="0" marL="0">
              <a:lnSpc>
                <a:spcPct val="116000"/>
              </a:lnSpc>
              <a:spcAft>
                <a:spcPts val="450"/>
              </a:spcAft>
              <a:buNone/>
            </a:pPr>
            <a:r>
              <a:rPr lang="en-US" sz="700" dirty="0">
                <a:solidFill>
                  <a:srgbClr val="2B4150"/>
                </a:solidFill>
                <a:latin typeface="Source Sans 3" pitchFamily="34" charset="0"/>
                <a:ea typeface="Source Sans 3" pitchFamily="34" charset="-122"/>
                <a:cs typeface="Source Sans 3" pitchFamily="34" charset="-120"/>
              </a:rPr>
              <a:t>FTIR spectroscopy was used to evaluate chemical bonds and functional groups on the surface of AgNPs. The capability of plant extracts to reduce AgNO₃ to AgNPs is attributed to secondary metabolites that alter electron charge and convert ions to nano-sized particles.</a:t>
            </a:r>
            <a:endParaRPr lang="en-US" sz="700" dirty="0"/>
          </a:p>
          <a:p>
            <a:pPr algn="l" indent="0" marL="0">
              <a:lnSpc>
                <a:spcPct val="116000"/>
              </a:lnSpc>
              <a:buNone/>
            </a:pPr>
            <a:r>
              <a:rPr lang="en-US" sz="700" dirty="0">
                <a:solidFill>
                  <a:srgbClr val="2B4150"/>
                </a:solidFill>
                <a:latin typeface="Source Sans 3" pitchFamily="34" charset="0"/>
                <a:ea typeface="Source Sans 3" pitchFamily="34" charset="-122"/>
                <a:cs typeface="Source Sans 3" pitchFamily="34" charset="-120"/>
              </a:rPr>
              <a:t>Results clearly reveal </a:t>
            </a:r>
            <a:pPr algn="l" indent="0" marL="0">
              <a:lnSpc>
                <a:spcPct val="116000"/>
              </a:lnSpc>
              <a:buNone/>
            </a:pPr>
            <a:r>
              <a:rPr lang="en-US" sz="700" b="1" dirty="0">
                <a:solidFill>
                  <a:srgbClr val="2B4150"/>
                </a:solidFill>
                <a:latin typeface="Source Sans 3 Bold" pitchFamily="34" charset="0"/>
                <a:ea typeface="Source Sans 3 Bold" pitchFamily="34" charset="-122"/>
                <a:cs typeface="Source Sans 3 Bold" pitchFamily="34" charset="-120"/>
              </a:rPr>
              <a:t>hydroxyl groups of phenols</a:t>
            </a:r>
            <a:pPr algn="l" indent="0" marL="0">
              <a:lnSpc>
                <a:spcPct val="116000"/>
              </a:lnSpc>
              <a:buNone/>
            </a:pPr>
            <a:r>
              <a:rPr lang="en-US" sz="700" dirty="0">
                <a:solidFill>
                  <a:srgbClr val="2B4150"/>
                </a:solidFill>
                <a:latin typeface="Source Sans 3" pitchFamily="34" charset="0"/>
                <a:ea typeface="Source Sans 3" pitchFamily="34" charset="-122"/>
                <a:cs typeface="Source Sans 3" pitchFamily="34" charset="-120"/>
              </a:rPr>
              <a:t> and </a:t>
            </a:r>
            <a:pPr algn="l" indent="0" marL="0">
              <a:lnSpc>
                <a:spcPct val="116000"/>
              </a:lnSpc>
              <a:buNone/>
            </a:pPr>
            <a:r>
              <a:rPr lang="en-US" sz="700" b="1" dirty="0">
                <a:solidFill>
                  <a:srgbClr val="2B4150"/>
                </a:solidFill>
                <a:latin typeface="Source Sans 3 Bold" pitchFamily="34" charset="0"/>
                <a:ea typeface="Source Sans 3 Bold" pitchFamily="34" charset="-122"/>
                <a:cs typeface="Source Sans 3 Bold" pitchFamily="34" charset="-120"/>
              </a:rPr>
              <a:t>amide groups of proteins</a:t>
            </a:r>
            <a:pPr algn="l" indent="0" marL="0">
              <a:lnSpc>
                <a:spcPct val="116000"/>
              </a:lnSpc>
              <a:buNone/>
            </a:pPr>
            <a:r>
              <a:rPr lang="en-US" sz="700" dirty="0">
                <a:solidFill>
                  <a:srgbClr val="2B4150"/>
                </a:solidFill>
                <a:latin typeface="Source Sans 3" pitchFamily="34" charset="0"/>
                <a:ea typeface="Source Sans 3" pitchFamily="34" charset="-122"/>
                <a:cs typeface="Source Sans 3" pitchFamily="34" charset="-120"/>
              </a:rPr>
              <a:t> from the plant extract forming a capping layer on the nanoparticles, preventing agglomeration and providing stability. Hydroxyl and carboxyl groups in phenolic compounds play a key role as reducing and stabilizing agents.</a:t>
            </a:r>
            <a:endParaRPr lang="en-US" sz="700" dirty="0"/>
          </a:p>
        </p:txBody>
      </p:sp>
      <p:sp>
        <p:nvSpPr>
          <p:cNvPr id="7" name="Shape 4"/>
          <p:cNvSpPr/>
          <p:nvPr/>
        </p:nvSpPr>
        <p:spPr>
          <a:xfrm>
            <a:off x="496119" y="3194149"/>
            <a:ext cx="8151763" cy="1550789"/>
          </a:xfrm>
          <a:prstGeom prst="roundRect">
            <a:avLst>
              <a:gd name="adj" fmla="val 881"/>
            </a:avLst>
          </a:prstGeom>
          <a:noFill/>
          <a:ln w="4763">
            <a:solidFill>
              <a:srgbClr val="000000">
                <a:alpha val="8000"/>
              </a:srgbClr>
            </a:solidFill>
            <a:prstDash val="solid"/>
          </a:ln>
        </p:spPr>
      </p:sp>
      <p:sp>
        <p:nvSpPr>
          <p:cNvPr id="8" name="Shape 5"/>
          <p:cNvSpPr/>
          <p:nvPr/>
        </p:nvSpPr>
        <p:spPr>
          <a:xfrm>
            <a:off x="496119" y="3417391"/>
            <a:ext cx="8151763" cy="5694"/>
          </a:xfrm>
          <a:prstGeom prst="rect">
            <a:avLst/>
          </a:prstGeom>
          <a:solidFill>
            <a:srgbClr val="000000">
              <a:alpha val="8000"/>
            </a:srgbClr>
          </a:solidFill>
          <a:ln/>
        </p:spPr>
      </p:sp>
      <p:sp>
        <p:nvSpPr>
          <p:cNvPr id="9" name="Shape 6"/>
          <p:cNvSpPr/>
          <p:nvPr/>
        </p:nvSpPr>
        <p:spPr>
          <a:xfrm>
            <a:off x="496119" y="3638252"/>
            <a:ext cx="8151763" cy="5694"/>
          </a:xfrm>
          <a:prstGeom prst="rect">
            <a:avLst/>
          </a:prstGeom>
          <a:solidFill>
            <a:srgbClr val="000000">
              <a:alpha val="8000"/>
            </a:srgbClr>
          </a:solidFill>
          <a:ln/>
        </p:spPr>
      </p:sp>
      <p:sp>
        <p:nvSpPr>
          <p:cNvPr id="10" name="Shape 7"/>
          <p:cNvSpPr/>
          <p:nvPr/>
        </p:nvSpPr>
        <p:spPr>
          <a:xfrm>
            <a:off x="496119" y="3859113"/>
            <a:ext cx="8151763" cy="5694"/>
          </a:xfrm>
          <a:prstGeom prst="rect">
            <a:avLst/>
          </a:prstGeom>
          <a:solidFill>
            <a:srgbClr val="000000">
              <a:alpha val="8000"/>
            </a:srgbClr>
          </a:solidFill>
          <a:ln/>
        </p:spPr>
      </p:sp>
      <p:sp>
        <p:nvSpPr>
          <p:cNvPr id="11" name="Shape 8"/>
          <p:cNvSpPr/>
          <p:nvPr/>
        </p:nvSpPr>
        <p:spPr>
          <a:xfrm>
            <a:off x="496119" y="4079974"/>
            <a:ext cx="8151763" cy="5694"/>
          </a:xfrm>
          <a:prstGeom prst="rect">
            <a:avLst/>
          </a:prstGeom>
          <a:solidFill>
            <a:srgbClr val="000000">
              <a:alpha val="8000"/>
            </a:srgbClr>
          </a:solidFill>
          <a:ln/>
        </p:spPr>
      </p:sp>
      <p:sp>
        <p:nvSpPr>
          <p:cNvPr id="12" name="Shape 9"/>
          <p:cNvSpPr/>
          <p:nvPr/>
        </p:nvSpPr>
        <p:spPr>
          <a:xfrm>
            <a:off x="496119" y="4300835"/>
            <a:ext cx="8151763" cy="5694"/>
          </a:xfrm>
          <a:prstGeom prst="rect">
            <a:avLst/>
          </a:prstGeom>
          <a:solidFill>
            <a:srgbClr val="000000">
              <a:alpha val="8000"/>
            </a:srgbClr>
          </a:solidFill>
          <a:ln/>
        </p:spPr>
      </p:sp>
      <p:sp>
        <p:nvSpPr>
          <p:cNvPr id="13" name="Shape 10"/>
          <p:cNvSpPr/>
          <p:nvPr/>
        </p:nvSpPr>
        <p:spPr>
          <a:xfrm>
            <a:off x="496119" y="4521696"/>
            <a:ext cx="8151763" cy="5694"/>
          </a:xfrm>
          <a:prstGeom prst="rect">
            <a:avLst/>
          </a:prstGeom>
          <a:solidFill>
            <a:srgbClr val="000000">
              <a:alpha val="8000"/>
            </a:srgbClr>
          </a:solidFill>
          <a:ln/>
        </p:spPr>
      </p:sp>
      <p:sp>
        <p:nvSpPr>
          <p:cNvPr id="14" name="Shape 11"/>
          <p:cNvSpPr/>
          <p:nvPr/>
        </p:nvSpPr>
        <p:spPr>
          <a:xfrm>
            <a:off x="500955" y="3198912"/>
            <a:ext cx="2035522" cy="218480"/>
          </a:xfrm>
          <a:prstGeom prst="rect">
            <a:avLst/>
          </a:prstGeom>
          <a:solidFill>
            <a:srgbClr val="325F7B"/>
          </a:solidFill>
          <a:ln/>
        </p:spPr>
      </p:sp>
      <p:sp>
        <p:nvSpPr>
          <p:cNvPr id="15" name="Text 12"/>
          <p:cNvSpPr/>
          <p:nvPr/>
        </p:nvSpPr>
        <p:spPr>
          <a:xfrm>
            <a:off x="592038" y="3243783"/>
            <a:ext cx="2310557" cy="126355"/>
          </a:xfrm>
          <a:prstGeom prst="rect">
            <a:avLst/>
          </a:prstGeom>
          <a:noFill/>
          <a:ln/>
        </p:spPr>
        <p:txBody>
          <a:bodyPr wrap="none" lIns="0" tIns="0" rIns="0" bIns="0" rtlCol="0" anchor="t"/>
          <a:lstStyle/>
          <a:p>
            <a:pPr algn="l" indent="0" marL="0">
              <a:lnSpc>
                <a:spcPct val="116000"/>
              </a:lnSpc>
              <a:buNone/>
            </a:pPr>
            <a:r>
              <a:rPr lang="en-US" sz="700" b="1" dirty="0">
                <a:solidFill>
                  <a:srgbClr val="FFFFFF"/>
                </a:solidFill>
                <a:latin typeface="Source Sans 3 Bold" pitchFamily="34" charset="0"/>
                <a:ea typeface="Source Sans 3 Bold" pitchFamily="34" charset="-122"/>
                <a:cs typeface="Source Sans 3 Bold" pitchFamily="34" charset="-120"/>
              </a:rPr>
              <a:t>AgNPs Peak (cm⁻¹)</a:t>
            </a:r>
            <a:endParaRPr lang="en-US" sz="700" dirty="0"/>
          </a:p>
        </p:txBody>
      </p:sp>
      <p:sp>
        <p:nvSpPr>
          <p:cNvPr id="16" name="Shape 13"/>
          <p:cNvSpPr/>
          <p:nvPr/>
        </p:nvSpPr>
        <p:spPr>
          <a:xfrm>
            <a:off x="2536478" y="3198912"/>
            <a:ext cx="2442642" cy="218480"/>
          </a:xfrm>
          <a:prstGeom prst="rect">
            <a:avLst/>
          </a:prstGeom>
          <a:solidFill>
            <a:srgbClr val="325F7B"/>
          </a:solidFill>
          <a:ln/>
        </p:spPr>
      </p:sp>
      <p:sp>
        <p:nvSpPr>
          <p:cNvPr id="17" name="Text 14"/>
          <p:cNvSpPr/>
          <p:nvPr/>
        </p:nvSpPr>
        <p:spPr>
          <a:xfrm>
            <a:off x="2627561" y="3243783"/>
            <a:ext cx="2717676" cy="126355"/>
          </a:xfrm>
          <a:prstGeom prst="rect">
            <a:avLst/>
          </a:prstGeom>
          <a:noFill/>
          <a:ln/>
        </p:spPr>
        <p:txBody>
          <a:bodyPr wrap="none" lIns="0" tIns="0" rIns="0" bIns="0" rtlCol="0" anchor="t"/>
          <a:lstStyle/>
          <a:p>
            <a:pPr algn="l" indent="0" marL="0">
              <a:lnSpc>
                <a:spcPct val="116000"/>
              </a:lnSpc>
              <a:buNone/>
            </a:pPr>
            <a:r>
              <a:rPr lang="en-US" sz="700" b="1" dirty="0">
                <a:solidFill>
                  <a:srgbClr val="FFFFFF"/>
                </a:solidFill>
                <a:latin typeface="Source Sans 3 Bold" pitchFamily="34" charset="0"/>
                <a:ea typeface="Source Sans 3 Bold" pitchFamily="34" charset="-122"/>
                <a:cs typeface="Source Sans 3 Bold" pitchFamily="34" charset="-120"/>
              </a:rPr>
              <a:t>Functional Group</a:t>
            </a:r>
            <a:endParaRPr lang="en-US" sz="700" dirty="0"/>
          </a:p>
        </p:txBody>
      </p:sp>
      <p:sp>
        <p:nvSpPr>
          <p:cNvPr id="18" name="Shape 15"/>
          <p:cNvSpPr/>
          <p:nvPr/>
        </p:nvSpPr>
        <p:spPr>
          <a:xfrm>
            <a:off x="4979119" y="3198912"/>
            <a:ext cx="3664000" cy="218480"/>
          </a:xfrm>
          <a:prstGeom prst="rect">
            <a:avLst/>
          </a:prstGeom>
          <a:solidFill>
            <a:srgbClr val="325F7B"/>
          </a:solidFill>
          <a:ln/>
        </p:spPr>
      </p:sp>
      <p:sp>
        <p:nvSpPr>
          <p:cNvPr id="19" name="Text 16"/>
          <p:cNvSpPr/>
          <p:nvPr/>
        </p:nvSpPr>
        <p:spPr>
          <a:xfrm>
            <a:off x="5070202" y="3243783"/>
            <a:ext cx="3939034" cy="126355"/>
          </a:xfrm>
          <a:prstGeom prst="rect">
            <a:avLst/>
          </a:prstGeom>
          <a:noFill/>
          <a:ln/>
        </p:spPr>
        <p:txBody>
          <a:bodyPr wrap="none" lIns="0" tIns="0" rIns="0" bIns="0" rtlCol="0" anchor="t"/>
          <a:lstStyle/>
          <a:p>
            <a:pPr algn="l" indent="0" marL="0">
              <a:lnSpc>
                <a:spcPct val="116000"/>
              </a:lnSpc>
              <a:buNone/>
            </a:pPr>
            <a:r>
              <a:rPr lang="en-US" sz="700" b="1" dirty="0">
                <a:solidFill>
                  <a:srgbClr val="FFFFFF"/>
                </a:solidFill>
                <a:latin typeface="Source Sans 3 Bold" pitchFamily="34" charset="0"/>
                <a:ea typeface="Source Sans 3 Bold" pitchFamily="34" charset="-122"/>
                <a:cs typeface="Source Sans 3 Bold" pitchFamily="34" charset="-120"/>
              </a:rPr>
              <a:t>Phytochemical Origin</a:t>
            </a:r>
            <a:endParaRPr lang="en-US" sz="700" dirty="0"/>
          </a:p>
        </p:txBody>
      </p:sp>
      <p:sp>
        <p:nvSpPr>
          <p:cNvPr id="20" name="Text 17"/>
          <p:cNvSpPr/>
          <p:nvPr/>
        </p:nvSpPr>
        <p:spPr>
          <a:xfrm>
            <a:off x="592038" y="3464644"/>
            <a:ext cx="2310557" cy="126355"/>
          </a:xfrm>
          <a:prstGeom prst="rect">
            <a:avLst/>
          </a:prstGeom>
          <a:noFill/>
          <a:ln/>
        </p:spPr>
        <p:txBody>
          <a:bodyPr wrap="none" lIns="0" tIns="0" rIns="0" bIns="0" rtlCol="0" anchor="t"/>
          <a:lstStyle/>
          <a:p>
            <a:pPr algn="l" indent="0" marL="0">
              <a:lnSpc>
                <a:spcPct val="116000"/>
              </a:lnSpc>
              <a:buNone/>
            </a:pPr>
            <a:r>
              <a:rPr lang="en-US" sz="700" dirty="0">
                <a:solidFill>
                  <a:srgbClr val="2B4150"/>
                </a:solidFill>
                <a:latin typeface="Source Sans 3" pitchFamily="34" charset="0"/>
                <a:ea typeface="Source Sans 3" pitchFamily="34" charset="-122"/>
                <a:cs typeface="Source Sans 3" pitchFamily="34" charset="-120"/>
              </a:rPr>
              <a:t>3412</a:t>
            </a:r>
            <a:endParaRPr lang="en-US" sz="700" dirty="0"/>
          </a:p>
        </p:txBody>
      </p:sp>
      <p:sp>
        <p:nvSpPr>
          <p:cNvPr id="21" name="Text 18"/>
          <p:cNvSpPr/>
          <p:nvPr/>
        </p:nvSpPr>
        <p:spPr>
          <a:xfrm>
            <a:off x="2627561" y="3464644"/>
            <a:ext cx="2717676" cy="126355"/>
          </a:xfrm>
          <a:prstGeom prst="rect">
            <a:avLst/>
          </a:prstGeom>
          <a:noFill/>
          <a:ln/>
        </p:spPr>
        <p:txBody>
          <a:bodyPr wrap="none" lIns="0" tIns="0" rIns="0" bIns="0" rtlCol="0" anchor="t"/>
          <a:lstStyle/>
          <a:p>
            <a:pPr algn="l" indent="0" marL="0">
              <a:lnSpc>
                <a:spcPct val="116000"/>
              </a:lnSpc>
              <a:buNone/>
            </a:pPr>
            <a:r>
              <a:rPr lang="en-US" sz="700" dirty="0">
                <a:solidFill>
                  <a:srgbClr val="2B4150"/>
                </a:solidFill>
                <a:latin typeface="Source Sans 3" pitchFamily="34" charset="0"/>
                <a:ea typeface="Source Sans 3" pitchFamily="34" charset="-122"/>
                <a:cs typeface="Source Sans 3" pitchFamily="34" charset="-120"/>
              </a:rPr>
              <a:t>O-H / N-H Stretching</a:t>
            </a:r>
            <a:endParaRPr lang="en-US" sz="700" dirty="0"/>
          </a:p>
        </p:txBody>
      </p:sp>
      <p:sp>
        <p:nvSpPr>
          <p:cNvPr id="22" name="Text 19"/>
          <p:cNvSpPr/>
          <p:nvPr/>
        </p:nvSpPr>
        <p:spPr>
          <a:xfrm>
            <a:off x="5070202" y="3464644"/>
            <a:ext cx="3939034" cy="126355"/>
          </a:xfrm>
          <a:prstGeom prst="rect">
            <a:avLst/>
          </a:prstGeom>
          <a:noFill/>
          <a:ln/>
        </p:spPr>
        <p:txBody>
          <a:bodyPr wrap="none" lIns="0" tIns="0" rIns="0" bIns="0" rtlCol="0" anchor="t"/>
          <a:lstStyle/>
          <a:p>
            <a:pPr algn="l" indent="0" marL="0">
              <a:lnSpc>
                <a:spcPct val="116000"/>
              </a:lnSpc>
              <a:buNone/>
            </a:pPr>
            <a:r>
              <a:rPr lang="en-US" sz="700" dirty="0">
                <a:solidFill>
                  <a:srgbClr val="2B4150"/>
                </a:solidFill>
                <a:latin typeface="Source Sans 3" pitchFamily="34" charset="0"/>
                <a:ea typeface="Source Sans 3" pitchFamily="34" charset="-122"/>
                <a:cs typeface="Source Sans 3" pitchFamily="34" charset="-120"/>
              </a:rPr>
              <a:t>Phenolics, Flavonoids, Proteins</a:t>
            </a:r>
            <a:endParaRPr lang="en-US" sz="700" dirty="0"/>
          </a:p>
        </p:txBody>
      </p:sp>
      <p:sp>
        <p:nvSpPr>
          <p:cNvPr id="23" name="Text 20"/>
          <p:cNvSpPr/>
          <p:nvPr/>
        </p:nvSpPr>
        <p:spPr>
          <a:xfrm>
            <a:off x="592038" y="3685505"/>
            <a:ext cx="2310557" cy="126355"/>
          </a:xfrm>
          <a:prstGeom prst="rect">
            <a:avLst/>
          </a:prstGeom>
          <a:noFill/>
          <a:ln/>
        </p:spPr>
        <p:txBody>
          <a:bodyPr wrap="none" lIns="0" tIns="0" rIns="0" bIns="0" rtlCol="0" anchor="t"/>
          <a:lstStyle/>
          <a:p>
            <a:pPr algn="l" indent="0" marL="0">
              <a:lnSpc>
                <a:spcPct val="116000"/>
              </a:lnSpc>
              <a:buNone/>
            </a:pPr>
            <a:r>
              <a:rPr lang="en-US" sz="700" dirty="0">
                <a:solidFill>
                  <a:srgbClr val="2B4150"/>
                </a:solidFill>
                <a:latin typeface="Source Sans 3" pitchFamily="34" charset="0"/>
                <a:ea typeface="Source Sans 3" pitchFamily="34" charset="-122"/>
                <a:cs typeface="Source Sans 3" pitchFamily="34" charset="-120"/>
              </a:rPr>
              <a:t>2360</a:t>
            </a:r>
            <a:endParaRPr lang="en-US" sz="700" dirty="0"/>
          </a:p>
        </p:txBody>
      </p:sp>
      <p:sp>
        <p:nvSpPr>
          <p:cNvPr id="24" name="Text 21"/>
          <p:cNvSpPr/>
          <p:nvPr/>
        </p:nvSpPr>
        <p:spPr>
          <a:xfrm>
            <a:off x="2627561" y="3685505"/>
            <a:ext cx="2717676" cy="126355"/>
          </a:xfrm>
          <a:prstGeom prst="rect">
            <a:avLst/>
          </a:prstGeom>
          <a:noFill/>
          <a:ln/>
        </p:spPr>
        <p:txBody>
          <a:bodyPr wrap="none" lIns="0" tIns="0" rIns="0" bIns="0" rtlCol="0" anchor="t"/>
          <a:lstStyle/>
          <a:p>
            <a:pPr algn="l" indent="0" marL="0">
              <a:lnSpc>
                <a:spcPct val="116000"/>
              </a:lnSpc>
              <a:buNone/>
            </a:pPr>
            <a:r>
              <a:rPr lang="en-US" sz="700" dirty="0">
                <a:solidFill>
                  <a:srgbClr val="2B4150"/>
                </a:solidFill>
                <a:latin typeface="Source Sans 3" pitchFamily="34" charset="0"/>
                <a:ea typeface="Source Sans 3" pitchFamily="34" charset="-122"/>
                <a:cs typeface="Source Sans 3" pitchFamily="34" charset="-120"/>
              </a:rPr>
              <a:t>C-H Stretching</a:t>
            </a:r>
            <a:endParaRPr lang="en-US" sz="700" dirty="0"/>
          </a:p>
        </p:txBody>
      </p:sp>
      <p:sp>
        <p:nvSpPr>
          <p:cNvPr id="25" name="Text 22"/>
          <p:cNvSpPr/>
          <p:nvPr/>
        </p:nvSpPr>
        <p:spPr>
          <a:xfrm>
            <a:off x="5070202" y="3685505"/>
            <a:ext cx="3939034" cy="126355"/>
          </a:xfrm>
          <a:prstGeom prst="rect">
            <a:avLst/>
          </a:prstGeom>
          <a:noFill/>
          <a:ln/>
        </p:spPr>
        <p:txBody>
          <a:bodyPr wrap="none" lIns="0" tIns="0" rIns="0" bIns="0" rtlCol="0" anchor="t"/>
          <a:lstStyle/>
          <a:p>
            <a:pPr algn="l" indent="0" marL="0">
              <a:lnSpc>
                <a:spcPct val="116000"/>
              </a:lnSpc>
              <a:buNone/>
            </a:pPr>
            <a:r>
              <a:rPr lang="en-US" sz="700" dirty="0">
                <a:solidFill>
                  <a:srgbClr val="2B4150"/>
                </a:solidFill>
                <a:latin typeface="Source Sans 3" pitchFamily="34" charset="0"/>
                <a:ea typeface="Source Sans 3" pitchFamily="34" charset="-122"/>
                <a:cs typeface="Source Sans 3" pitchFamily="34" charset="-120"/>
              </a:rPr>
              <a:t>Aliphatic matrix components</a:t>
            </a:r>
            <a:endParaRPr lang="en-US" sz="700" dirty="0"/>
          </a:p>
        </p:txBody>
      </p:sp>
      <p:sp>
        <p:nvSpPr>
          <p:cNvPr id="26" name="Text 23"/>
          <p:cNvSpPr/>
          <p:nvPr/>
        </p:nvSpPr>
        <p:spPr>
          <a:xfrm>
            <a:off x="592038" y="3906366"/>
            <a:ext cx="2310557" cy="126355"/>
          </a:xfrm>
          <a:prstGeom prst="rect">
            <a:avLst/>
          </a:prstGeom>
          <a:noFill/>
          <a:ln/>
        </p:spPr>
        <p:txBody>
          <a:bodyPr wrap="none" lIns="0" tIns="0" rIns="0" bIns="0" rtlCol="0" anchor="t"/>
          <a:lstStyle/>
          <a:p>
            <a:pPr algn="l" indent="0" marL="0">
              <a:lnSpc>
                <a:spcPct val="116000"/>
              </a:lnSpc>
              <a:buNone/>
            </a:pPr>
            <a:r>
              <a:rPr lang="en-US" sz="700" dirty="0">
                <a:solidFill>
                  <a:srgbClr val="2B4150"/>
                </a:solidFill>
                <a:latin typeface="Source Sans 3" pitchFamily="34" charset="0"/>
                <a:ea typeface="Source Sans 3" pitchFamily="34" charset="-122"/>
                <a:cs typeface="Source Sans 3" pitchFamily="34" charset="-120"/>
              </a:rPr>
              <a:t>1612</a:t>
            </a:r>
            <a:endParaRPr lang="en-US" sz="700" dirty="0"/>
          </a:p>
        </p:txBody>
      </p:sp>
      <p:sp>
        <p:nvSpPr>
          <p:cNvPr id="27" name="Text 24"/>
          <p:cNvSpPr/>
          <p:nvPr/>
        </p:nvSpPr>
        <p:spPr>
          <a:xfrm>
            <a:off x="2627561" y="3906366"/>
            <a:ext cx="2717676" cy="126355"/>
          </a:xfrm>
          <a:prstGeom prst="rect">
            <a:avLst/>
          </a:prstGeom>
          <a:noFill/>
          <a:ln/>
        </p:spPr>
        <p:txBody>
          <a:bodyPr wrap="none" lIns="0" tIns="0" rIns="0" bIns="0" rtlCol="0" anchor="t"/>
          <a:lstStyle/>
          <a:p>
            <a:pPr algn="l" indent="0" marL="0">
              <a:lnSpc>
                <a:spcPct val="116000"/>
              </a:lnSpc>
              <a:buNone/>
            </a:pPr>
            <a:r>
              <a:rPr lang="en-US" sz="700" dirty="0">
                <a:solidFill>
                  <a:srgbClr val="2B4150"/>
                </a:solidFill>
                <a:latin typeface="Source Sans 3" pitchFamily="34" charset="0"/>
                <a:ea typeface="Source Sans 3" pitchFamily="34" charset="-122"/>
                <a:cs typeface="Source Sans 3" pitchFamily="34" charset="-120"/>
              </a:rPr>
              <a:t>C=O Stretching (Amide I)</a:t>
            </a:r>
            <a:endParaRPr lang="en-US" sz="700" dirty="0"/>
          </a:p>
        </p:txBody>
      </p:sp>
      <p:sp>
        <p:nvSpPr>
          <p:cNvPr id="28" name="Text 25"/>
          <p:cNvSpPr/>
          <p:nvPr/>
        </p:nvSpPr>
        <p:spPr>
          <a:xfrm>
            <a:off x="5070202" y="3906366"/>
            <a:ext cx="3939034" cy="126355"/>
          </a:xfrm>
          <a:prstGeom prst="rect">
            <a:avLst/>
          </a:prstGeom>
          <a:noFill/>
          <a:ln/>
        </p:spPr>
        <p:txBody>
          <a:bodyPr wrap="none" lIns="0" tIns="0" rIns="0" bIns="0" rtlCol="0" anchor="t"/>
          <a:lstStyle/>
          <a:p>
            <a:pPr algn="l" indent="0" marL="0">
              <a:lnSpc>
                <a:spcPct val="116000"/>
              </a:lnSpc>
              <a:buNone/>
            </a:pPr>
            <a:r>
              <a:rPr lang="en-US" sz="700" dirty="0">
                <a:solidFill>
                  <a:srgbClr val="2B4150"/>
                </a:solidFill>
                <a:latin typeface="Source Sans 3" pitchFamily="34" charset="0"/>
                <a:ea typeface="Source Sans 3" pitchFamily="34" charset="-122"/>
                <a:cs typeface="Source Sans 3" pitchFamily="34" charset="-120"/>
              </a:rPr>
              <a:t>Proteins / Secondary metabolites</a:t>
            </a:r>
            <a:endParaRPr lang="en-US" sz="700" dirty="0"/>
          </a:p>
        </p:txBody>
      </p:sp>
      <p:sp>
        <p:nvSpPr>
          <p:cNvPr id="29" name="Text 26"/>
          <p:cNvSpPr/>
          <p:nvPr/>
        </p:nvSpPr>
        <p:spPr>
          <a:xfrm>
            <a:off x="592038" y="4127227"/>
            <a:ext cx="2310557" cy="126355"/>
          </a:xfrm>
          <a:prstGeom prst="rect">
            <a:avLst/>
          </a:prstGeom>
          <a:noFill/>
          <a:ln/>
        </p:spPr>
        <p:txBody>
          <a:bodyPr wrap="none" lIns="0" tIns="0" rIns="0" bIns="0" rtlCol="0" anchor="t"/>
          <a:lstStyle/>
          <a:p>
            <a:pPr algn="l" indent="0" marL="0">
              <a:lnSpc>
                <a:spcPct val="116000"/>
              </a:lnSpc>
              <a:buNone/>
            </a:pPr>
            <a:r>
              <a:rPr lang="en-US" sz="700" dirty="0">
                <a:solidFill>
                  <a:srgbClr val="2B4150"/>
                </a:solidFill>
                <a:latin typeface="Source Sans 3" pitchFamily="34" charset="0"/>
                <a:ea typeface="Source Sans 3" pitchFamily="34" charset="-122"/>
                <a:cs typeface="Source Sans 3" pitchFamily="34" charset="-120"/>
              </a:rPr>
              <a:t>1384</a:t>
            </a:r>
            <a:endParaRPr lang="en-US" sz="700" dirty="0"/>
          </a:p>
        </p:txBody>
      </p:sp>
      <p:sp>
        <p:nvSpPr>
          <p:cNvPr id="30" name="Text 27"/>
          <p:cNvSpPr/>
          <p:nvPr/>
        </p:nvSpPr>
        <p:spPr>
          <a:xfrm>
            <a:off x="2627561" y="4127227"/>
            <a:ext cx="2717676" cy="126355"/>
          </a:xfrm>
          <a:prstGeom prst="rect">
            <a:avLst/>
          </a:prstGeom>
          <a:noFill/>
          <a:ln/>
        </p:spPr>
        <p:txBody>
          <a:bodyPr wrap="none" lIns="0" tIns="0" rIns="0" bIns="0" rtlCol="0" anchor="t"/>
          <a:lstStyle/>
          <a:p>
            <a:pPr algn="l" indent="0" marL="0">
              <a:lnSpc>
                <a:spcPct val="116000"/>
              </a:lnSpc>
              <a:buNone/>
            </a:pPr>
            <a:r>
              <a:rPr lang="en-US" sz="700" dirty="0">
                <a:solidFill>
                  <a:srgbClr val="2B4150"/>
                </a:solidFill>
                <a:latin typeface="Source Sans 3" pitchFamily="34" charset="0"/>
                <a:ea typeface="Source Sans 3" pitchFamily="34" charset="-122"/>
                <a:cs typeface="Source Sans 3" pitchFamily="34" charset="-120"/>
              </a:rPr>
              <a:t>C-N Stretching / N-H Bending</a:t>
            </a:r>
            <a:endParaRPr lang="en-US" sz="700" dirty="0"/>
          </a:p>
        </p:txBody>
      </p:sp>
      <p:sp>
        <p:nvSpPr>
          <p:cNvPr id="31" name="Text 28"/>
          <p:cNvSpPr/>
          <p:nvPr/>
        </p:nvSpPr>
        <p:spPr>
          <a:xfrm>
            <a:off x="5070202" y="4127227"/>
            <a:ext cx="3939034" cy="126355"/>
          </a:xfrm>
          <a:prstGeom prst="rect">
            <a:avLst/>
          </a:prstGeom>
          <a:noFill/>
          <a:ln/>
        </p:spPr>
        <p:txBody>
          <a:bodyPr wrap="none" lIns="0" tIns="0" rIns="0" bIns="0" rtlCol="0" anchor="t"/>
          <a:lstStyle/>
          <a:p>
            <a:pPr algn="l" indent="0" marL="0">
              <a:lnSpc>
                <a:spcPct val="116000"/>
              </a:lnSpc>
              <a:buNone/>
            </a:pPr>
            <a:r>
              <a:rPr lang="en-US" sz="700" dirty="0">
                <a:solidFill>
                  <a:srgbClr val="2B4150"/>
                </a:solidFill>
                <a:latin typeface="Source Sans 3" pitchFamily="34" charset="0"/>
                <a:ea typeface="Source Sans 3" pitchFamily="34" charset="-122"/>
                <a:cs typeface="Source Sans 3" pitchFamily="34" charset="-120"/>
              </a:rPr>
              <a:t>Proteins / Amide links</a:t>
            </a:r>
            <a:endParaRPr lang="en-US" sz="700" dirty="0"/>
          </a:p>
        </p:txBody>
      </p:sp>
      <p:sp>
        <p:nvSpPr>
          <p:cNvPr id="32" name="Text 29"/>
          <p:cNvSpPr/>
          <p:nvPr/>
        </p:nvSpPr>
        <p:spPr>
          <a:xfrm>
            <a:off x="592038" y="4348088"/>
            <a:ext cx="2310557" cy="126355"/>
          </a:xfrm>
          <a:prstGeom prst="rect">
            <a:avLst/>
          </a:prstGeom>
          <a:noFill/>
          <a:ln/>
        </p:spPr>
        <p:txBody>
          <a:bodyPr wrap="none" lIns="0" tIns="0" rIns="0" bIns="0" rtlCol="0" anchor="t"/>
          <a:lstStyle/>
          <a:p>
            <a:pPr algn="l" indent="0" marL="0">
              <a:lnSpc>
                <a:spcPct val="116000"/>
              </a:lnSpc>
              <a:buNone/>
            </a:pPr>
            <a:r>
              <a:rPr lang="en-US" sz="700" dirty="0">
                <a:solidFill>
                  <a:srgbClr val="2B4150"/>
                </a:solidFill>
                <a:latin typeface="Source Sans 3" pitchFamily="34" charset="0"/>
                <a:ea typeface="Source Sans 3" pitchFamily="34" charset="-122"/>
                <a:cs typeface="Source Sans 3" pitchFamily="34" charset="-120"/>
              </a:rPr>
              <a:t>1245</a:t>
            </a:r>
            <a:endParaRPr lang="en-US" sz="700" dirty="0"/>
          </a:p>
        </p:txBody>
      </p:sp>
      <p:sp>
        <p:nvSpPr>
          <p:cNvPr id="33" name="Text 30"/>
          <p:cNvSpPr/>
          <p:nvPr/>
        </p:nvSpPr>
        <p:spPr>
          <a:xfrm>
            <a:off x="2627561" y="4348088"/>
            <a:ext cx="2717676" cy="126355"/>
          </a:xfrm>
          <a:prstGeom prst="rect">
            <a:avLst/>
          </a:prstGeom>
          <a:noFill/>
          <a:ln/>
        </p:spPr>
        <p:txBody>
          <a:bodyPr wrap="none" lIns="0" tIns="0" rIns="0" bIns="0" rtlCol="0" anchor="t"/>
          <a:lstStyle/>
          <a:p>
            <a:pPr algn="l" indent="0" marL="0">
              <a:lnSpc>
                <a:spcPct val="116000"/>
              </a:lnSpc>
              <a:buNone/>
            </a:pPr>
            <a:r>
              <a:rPr lang="en-US" sz="700" dirty="0">
                <a:solidFill>
                  <a:srgbClr val="2B4150"/>
                </a:solidFill>
                <a:latin typeface="Source Sans 3" pitchFamily="34" charset="0"/>
                <a:ea typeface="Source Sans 3" pitchFamily="34" charset="-122"/>
                <a:cs typeface="Source Sans 3" pitchFamily="34" charset="-120"/>
              </a:rPr>
              <a:t>C-O Stretching / C-S Bonds</a:t>
            </a:r>
            <a:endParaRPr lang="en-US" sz="700" dirty="0"/>
          </a:p>
        </p:txBody>
      </p:sp>
      <p:sp>
        <p:nvSpPr>
          <p:cNvPr id="34" name="Text 31"/>
          <p:cNvSpPr/>
          <p:nvPr/>
        </p:nvSpPr>
        <p:spPr>
          <a:xfrm>
            <a:off x="5070202" y="4348088"/>
            <a:ext cx="3939034" cy="126355"/>
          </a:xfrm>
          <a:prstGeom prst="rect">
            <a:avLst/>
          </a:prstGeom>
          <a:noFill/>
          <a:ln/>
        </p:spPr>
        <p:txBody>
          <a:bodyPr wrap="none" lIns="0" tIns="0" rIns="0" bIns="0" rtlCol="0" anchor="t"/>
          <a:lstStyle/>
          <a:p>
            <a:pPr algn="l" indent="0" marL="0">
              <a:lnSpc>
                <a:spcPct val="116000"/>
              </a:lnSpc>
              <a:buNone/>
            </a:pPr>
            <a:r>
              <a:rPr lang="en-US" sz="700" dirty="0">
                <a:solidFill>
                  <a:srgbClr val="2B4150"/>
                </a:solidFill>
                <a:latin typeface="Source Sans 3" pitchFamily="34" charset="0"/>
                <a:ea typeface="Source Sans 3" pitchFamily="34" charset="-122"/>
                <a:cs typeface="Source Sans 3" pitchFamily="34" charset="-120"/>
              </a:rPr>
              <a:t>Organosulfur compounds / Esters</a:t>
            </a:r>
            <a:endParaRPr lang="en-US" sz="700" dirty="0"/>
          </a:p>
        </p:txBody>
      </p:sp>
      <p:sp>
        <p:nvSpPr>
          <p:cNvPr id="35" name="Text 32"/>
          <p:cNvSpPr/>
          <p:nvPr/>
        </p:nvSpPr>
        <p:spPr>
          <a:xfrm>
            <a:off x="592038" y="4568949"/>
            <a:ext cx="2310557" cy="126355"/>
          </a:xfrm>
          <a:prstGeom prst="rect">
            <a:avLst/>
          </a:prstGeom>
          <a:noFill/>
          <a:ln/>
        </p:spPr>
        <p:txBody>
          <a:bodyPr wrap="none" lIns="0" tIns="0" rIns="0" bIns="0" rtlCol="0" anchor="t"/>
          <a:lstStyle/>
          <a:p>
            <a:pPr algn="l" indent="0" marL="0">
              <a:lnSpc>
                <a:spcPct val="116000"/>
              </a:lnSpc>
              <a:buNone/>
            </a:pPr>
            <a:r>
              <a:rPr lang="en-US" sz="700" dirty="0">
                <a:solidFill>
                  <a:srgbClr val="2B4150"/>
                </a:solidFill>
                <a:latin typeface="Source Sans 3" pitchFamily="34" charset="0"/>
                <a:ea typeface="Source Sans 3" pitchFamily="34" charset="-122"/>
                <a:cs typeface="Source Sans 3" pitchFamily="34" charset="-120"/>
              </a:rPr>
              <a:t>585</a:t>
            </a:r>
            <a:endParaRPr lang="en-US" sz="700" dirty="0"/>
          </a:p>
        </p:txBody>
      </p:sp>
      <p:sp>
        <p:nvSpPr>
          <p:cNvPr id="36" name="Text 33"/>
          <p:cNvSpPr/>
          <p:nvPr/>
        </p:nvSpPr>
        <p:spPr>
          <a:xfrm>
            <a:off x="2627561" y="4568949"/>
            <a:ext cx="2717676" cy="126355"/>
          </a:xfrm>
          <a:prstGeom prst="rect">
            <a:avLst/>
          </a:prstGeom>
          <a:noFill/>
          <a:ln/>
        </p:spPr>
        <p:txBody>
          <a:bodyPr wrap="none" lIns="0" tIns="0" rIns="0" bIns="0" rtlCol="0" anchor="t"/>
          <a:lstStyle/>
          <a:p>
            <a:pPr algn="l" indent="0" marL="0">
              <a:lnSpc>
                <a:spcPct val="116000"/>
              </a:lnSpc>
              <a:buNone/>
            </a:pPr>
            <a:r>
              <a:rPr lang="en-US" sz="700" dirty="0">
                <a:solidFill>
                  <a:srgbClr val="2B4150"/>
                </a:solidFill>
                <a:latin typeface="Source Sans 3" pitchFamily="34" charset="0"/>
                <a:ea typeface="Source Sans 3" pitchFamily="34" charset="-122"/>
                <a:cs typeface="Source Sans 3" pitchFamily="34" charset="-120"/>
              </a:rPr>
              <a:t>Ag–Metal Core Interaction</a:t>
            </a:r>
            <a:endParaRPr lang="en-US" sz="700" dirty="0"/>
          </a:p>
        </p:txBody>
      </p:sp>
      <p:sp>
        <p:nvSpPr>
          <p:cNvPr id="37" name="Text 34"/>
          <p:cNvSpPr/>
          <p:nvPr/>
        </p:nvSpPr>
        <p:spPr>
          <a:xfrm>
            <a:off x="5070202" y="4568949"/>
            <a:ext cx="3939034" cy="126355"/>
          </a:xfrm>
          <a:prstGeom prst="rect">
            <a:avLst/>
          </a:prstGeom>
          <a:noFill/>
          <a:ln/>
        </p:spPr>
        <p:txBody>
          <a:bodyPr wrap="none" lIns="0" tIns="0" rIns="0" bIns="0" rtlCol="0" anchor="t"/>
          <a:lstStyle/>
          <a:p>
            <a:pPr algn="l" indent="0" marL="0">
              <a:lnSpc>
                <a:spcPct val="116000"/>
              </a:lnSpc>
              <a:buNone/>
            </a:pPr>
            <a:r>
              <a:rPr lang="en-US" sz="700" dirty="0">
                <a:solidFill>
                  <a:srgbClr val="2B4150"/>
                </a:solidFill>
                <a:latin typeface="Source Sans 3" pitchFamily="34" charset="0"/>
                <a:ea typeface="Source Sans 3" pitchFamily="34" charset="-122"/>
                <a:cs typeface="Source Sans 3" pitchFamily="34" charset="-120"/>
              </a:rPr>
              <a:t>Metal-Oxygen / Metal-Biomass Binding</a:t>
            </a:r>
            <a:endParaRPr lang="en-US" sz="7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96119" y="597173"/>
            <a:ext cx="8151763" cy="387548"/>
          </a:xfrm>
          <a:prstGeom prst="rect">
            <a:avLst/>
          </a:prstGeom>
          <a:noFill/>
          <a:ln/>
        </p:spPr>
        <p:txBody>
          <a:bodyPr wrap="none" lIns="0" tIns="0" rIns="0" bIns="0" rtlCol="0" anchor="t"/>
          <a:lstStyle/>
          <a:p>
            <a:pPr algn="l" indent="0" marL="0">
              <a:lnSpc>
                <a:spcPct val="104000"/>
              </a:lnSpc>
              <a:buNone/>
            </a:pPr>
            <a:r>
              <a:rPr lang="en-US" sz="2400" dirty="0">
                <a:solidFill>
                  <a:srgbClr val="124E73"/>
                </a:solidFill>
                <a:latin typeface="MuseoModerno Medium" pitchFamily="34" charset="0"/>
                <a:ea typeface="MuseoModerno Medium" pitchFamily="34" charset="-122"/>
                <a:cs typeface="MuseoModerno Medium" pitchFamily="34" charset="-120"/>
              </a:rPr>
              <a:t>SEM Characterization</a:t>
            </a:r>
            <a:endParaRPr lang="en-US" sz="2400" dirty="0"/>
          </a:p>
        </p:txBody>
      </p:sp>
      <p:sp>
        <p:nvSpPr>
          <p:cNvPr id="3" name="Text 1"/>
          <p:cNvSpPr/>
          <p:nvPr/>
        </p:nvSpPr>
        <p:spPr>
          <a:xfrm>
            <a:off x="496119" y="1232743"/>
            <a:ext cx="8151763" cy="793849"/>
          </a:xfrm>
          <a:prstGeom prst="rect">
            <a:avLst/>
          </a:prstGeom>
          <a:noFill/>
          <a:ln/>
        </p:spPr>
        <p:txBody>
          <a:bodyPr wrap="square" lIns="0" tIns="0" rIns="0" bIns="0" rtlCol="0" anchor="t">
            <a:normAutofit/>
          </a:bodyPr>
          <a:lstStyle/>
          <a:p>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SEM characterization revealed that the biogenic nanomaterials are composed of approximately spherical primary particle domains embedded within an aggregated cluster network. ImageJ particle count analysis (N=100) showed a normal size distribution with a </a:t>
            </a:r>
            <a:pPr algn="l" indent="0" marL="0">
              <a:lnSpc>
                <a:spcPct val="133000"/>
              </a:lnSpc>
              <a:buNone/>
            </a:pPr>
            <a:r>
              <a:rPr lang="en-US" sz="950" b="1" dirty="0">
                <a:solidFill>
                  <a:srgbClr val="2B4150"/>
                </a:solidFill>
                <a:latin typeface="Source Sans 3 Bold" pitchFamily="34" charset="0"/>
                <a:ea typeface="Source Sans 3 Bold" pitchFamily="34" charset="-122"/>
                <a:cs typeface="Source Sans 3 Bold" pitchFamily="34" charset="-120"/>
              </a:rPr>
              <a:t>mean core diameter of 42.5 ± 5.3 nm</a:t>
            </a:r>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 Aggregation observed in the images is primarily due to drying artifacts during sample preparation and the presence of capping biomolecular layers on the nanoparticles.</a:t>
            </a:r>
            <a:endParaRPr lang="en-US" sz="950" dirty="0"/>
          </a:p>
        </p:txBody>
      </p:sp>
      <p:pic>
        <p:nvPicPr>
          <p:cNvPr id="4" name="Image 0" descr="preencoded.png">    </p:cNvPr>
          <p:cNvPicPr>
            <a:picLocks noChangeAspect="1"/>
          </p:cNvPicPr>
          <p:nvPr/>
        </p:nvPicPr>
        <p:blipFill>
          <a:blip r:embed="rId1"/>
          <a:stretch>
            <a:fillRect/>
          </a:stretch>
        </p:blipFill>
        <p:spPr>
          <a:xfrm>
            <a:off x="496119" y="2166119"/>
            <a:ext cx="1881932" cy="1163092"/>
          </a:xfrm>
          <a:prstGeom prst="rect">
            <a:avLst/>
          </a:prstGeom>
        </p:spPr>
      </p:pic>
      <p:sp>
        <p:nvSpPr>
          <p:cNvPr id="5" name="Text 2"/>
          <p:cNvSpPr/>
          <p:nvPr/>
        </p:nvSpPr>
        <p:spPr>
          <a:xfrm>
            <a:off x="496119" y="3484215"/>
            <a:ext cx="2613868" cy="193849"/>
          </a:xfrm>
          <a:prstGeom prst="rect">
            <a:avLst/>
          </a:prstGeom>
          <a:noFill/>
          <a:ln/>
        </p:spPr>
        <p:txBody>
          <a:bodyPr wrap="none" lIns="0" tIns="0" rIns="0" bIns="0" rtlCol="0" anchor="t"/>
          <a:lstStyle/>
          <a:p>
            <a:pPr algn="l" indent="0" marL="0">
              <a:lnSpc>
                <a:spcPct val="104000"/>
              </a:lnSpc>
              <a:buNone/>
            </a:pPr>
            <a:r>
              <a:rPr lang="en-US" sz="1200" dirty="0">
                <a:solidFill>
                  <a:srgbClr val="2B4150"/>
                </a:solidFill>
                <a:latin typeface="MuseoModerno Medium" pitchFamily="34" charset="0"/>
                <a:ea typeface="MuseoModerno Medium" pitchFamily="34" charset="-122"/>
                <a:cs typeface="MuseoModerno Medium" pitchFamily="34" charset="-120"/>
              </a:rPr>
              <a:t>Fig. 7A: Low Magnification</a:t>
            </a:r>
            <a:endParaRPr lang="en-US" sz="1200" dirty="0"/>
          </a:p>
        </p:txBody>
      </p:sp>
      <p:sp>
        <p:nvSpPr>
          <p:cNvPr id="6" name="Text 3"/>
          <p:cNvSpPr/>
          <p:nvPr/>
        </p:nvSpPr>
        <p:spPr>
          <a:xfrm>
            <a:off x="496119" y="3752478"/>
            <a:ext cx="2613868" cy="793849"/>
          </a:xfrm>
          <a:prstGeom prst="rect">
            <a:avLst/>
          </a:prstGeom>
          <a:noFill/>
          <a:ln/>
        </p:spPr>
        <p:txBody>
          <a:bodyPr wrap="square" lIns="0" tIns="0" rIns="0" bIns="0" rtlCol="0" anchor="t">
            <a:normAutofit/>
          </a:bodyPr>
          <a:lstStyle/>
          <a:p>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SEM image showing the overall distribution of synthesized AgNP clusters at low magnification, revealing the extent of aggregation across the sample.</a:t>
            </a:r>
            <a:endParaRPr lang="en-US" sz="950" dirty="0"/>
          </a:p>
        </p:txBody>
      </p:sp>
      <p:pic>
        <p:nvPicPr>
          <p:cNvPr id="7" name="Image 1" descr="preencoded.png">    </p:cNvPr>
          <p:cNvPicPr>
            <a:picLocks noChangeAspect="1"/>
          </p:cNvPicPr>
          <p:nvPr/>
        </p:nvPicPr>
        <p:blipFill>
          <a:blip r:embed="rId2"/>
          <a:stretch>
            <a:fillRect/>
          </a:stretch>
        </p:blipFill>
        <p:spPr>
          <a:xfrm>
            <a:off x="3264991" y="2166119"/>
            <a:ext cx="1882006" cy="1163166"/>
          </a:xfrm>
          <a:prstGeom prst="rect">
            <a:avLst/>
          </a:prstGeom>
        </p:spPr>
      </p:pic>
      <p:sp>
        <p:nvSpPr>
          <p:cNvPr id="8" name="Text 4"/>
          <p:cNvSpPr/>
          <p:nvPr/>
        </p:nvSpPr>
        <p:spPr>
          <a:xfrm>
            <a:off x="3264991" y="3484290"/>
            <a:ext cx="2613943" cy="193849"/>
          </a:xfrm>
          <a:prstGeom prst="rect">
            <a:avLst/>
          </a:prstGeom>
          <a:noFill/>
          <a:ln/>
        </p:spPr>
        <p:txBody>
          <a:bodyPr wrap="none" lIns="0" tIns="0" rIns="0" bIns="0" rtlCol="0" anchor="t"/>
          <a:lstStyle/>
          <a:p>
            <a:pPr algn="l" indent="0" marL="0">
              <a:lnSpc>
                <a:spcPct val="104000"/>
              </a:lnSpc>
              <a:buNone/>
            </a:pPr>
            <a:r>
              <a:rPr lang="en-US" sz="1200" dirty="0">
                <a:solidFill>
                  <a:srgbClr val="2B4150"/>
                </a:solidFill>
                <a:latin typeface="MuseoModerno Medium" pitchFamily="34" charset="0"/>
                <a:ea typeface="MuseoModerno Medium" pitchFamily="34" charset="-122"/>
                <a:cs typeface="MuseoModerno Medium" pitchFamily="34" charset="-120"/>
              </a:rPr>
              <a:t>Fig. 7B: Aggregated Clusters</a:t>
            </a:r>
            <a:endParaRPr lang="en-US" sz="1200" dirty="0"/>
          </a:p>
        </p:txBody>
      </p:sp>
      <p:sp>
        <p:nvSpPr>
          <p:cNvPr id="9" name="Text 5"/>
          <p:cNvSpPr/>
          <p:nvPr/>
        </p:nvSpPr>
        <p:spPr>
          <a:xfrm>
            <a:off x="3264991" y="3752552"/>
            <a:ext cx="2613943" cy="595387"/>
          </a:xfrm>
          <a:prstGeom prst="rect">
            <a:avLst/>
          </a:prstGeom>
          <a:noFill/>
          <a:ln/>
        </p:spPr>
        <p:txBody>
          <a:bodyPr wrap="square" lIns="0" tIns="0" rIns="0" bIns="0" rtlCol="0" anchor="t">
            <a:normAutofit/>
          </a:bodyPr>
          <a:lstStyle/>
          <a:p>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SEM image showing aggregated particle clusters. The bio-organic capping layer contributes to interparticle interactions during drying.</a:t>
            </a:r>
            <a:endParaRPr lang="en-US" sz="950" dirty="0"/>
          </a:p>
        </p:txBody>
      </p:sp>
      <p:pic>
        <p:nvPicPr>
          <p:cNvPr id="10" name="Image 2" descr="preencoded.png">    </p:cNvPr>
          <p:cNvPicPr>
            <a:picLocks noChangeAspect="1"/>
          </p:cNvPicPr>
          <p:nvPr/>
        </p:nvPicPr>
        <p:blipFill>
          <a:blip r:embed="rId3"/>
          <a:stretch>
            <a:fillRect/>
          </a:stretch>
        </p:blipFill>
        <p:spPr>
          <a:xfrm>
            <a:off x="6033939" y="2166119"/>
            <a:ext cx="1882006" cy="1163166"/>
          </a:xfrm>
          <a:prstGeom prst="rect">
            <a:avLst/>
          </a:prstGeom>
        </p:spPr>
      </p:pic>
      <p:sp>
        <p:nvSpPr>
          <p:cNvPr id="11" name="Text 6"/>
          <p:cNvSpPr/>
          <p:nvPr/>
        </p:nvSpPr>
        <p:spPr>
          <a:xfrm>
            <a:off x="6033939" y="3484290"/>
            <a:ext cx="2613943" cy="193849"/>
          </a:xfrm>
          <a:prstGeom prst="rect">
            <a:avLst/>
          </a:prstGeom>
          <a:noFill/>
          <a:ln/>
        </p:spPr>
        <p:txBody>
          <a:bodyPr wrap="none" lIns="0" tIns="0" rIns="0" bIns="0" rtlCol="0" anchor="t"/>
          <a:lstStyle/>
          <a:p>
            <a:pPr algn="l" indent="0" marL="0">
              <a:lnSpc>
                <a:spcPct val="104000"/>
              </a:lnSpc>
              <a:buNone/>
            </a:pPr>
            <a:r>
              <a:rPr lang="en-US" sz="1200" dirty="0">
                <a:solidFill>
                  <a:srgbClr val="2B4150"/>
                </a:solidFill>
                <a:latin typeface="MuseoModerno Medium" pitchFamily="34" charset="0"/>
                <a:ea typeface="MuseoModerno Medium" pitchFamily="34" charset="-122"/>
                <a:cs typeface="MuseoModerno Medium" pitchFamily="34" charset="-120"/>
              </a:rPr>
              <a:t>Fig. 7C: Higher Magnification</a:t>
            </a:r>
            <a:endParaRPr lang="en-US" sz="1200" dirty="0"/>
          </a:p>
        </p:txBody>
      </p:sp>
      <p:sp>
        <p:nvSpPr>
          <p:cNvPr id="12" name="Text 7"/>
          <p:cNvSpPr/>
          <p:nvPr/>
        </p:nvSpPr>
        <p:spPr>
          <a:xfrm>
            <a:off x="6033939" y="3752552"/>
            <a:ext cx="2613943" cy="595387"/>
          </a:xfrm>
          <a:prstGeom prst="rect">
            <a:avLst/>
          </a:prstGeom>
          <a:noFill/>
          <a:ln/>
        </p:spPr>
        <p:txBody>
          <a:bodyPr wrap="square" lIns="0" tIns="0" rIns="0" bIns="0" rtlCol="0" anchor="t">
            <a:normAutofit/>
          </a:bodyPr>
          <a:lstStyle/>
          <a:p>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Higher magnification SEM image confirming approximately spherical agglomerated domains with mean core diameter of 42.5 ± 5.3 nm.</a:t>
            </a:r>
            <a:endParaRPr lang="en-US" sz="9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96119" y="390451"/>
            <a:ext cx="8151763" cy="381521"/>
          </a:xfrm>
          <a:prstGeom prst="rect">
            <a:avLst/>
          </a:prstGeom>
          <a:noFill/>
          <a:ln/>
        </p:spPr>
        <p:txBody>
          <a:bodyPr wrap="none" lIns="0" tIns="0" rIns="0" bIns="0" rtlCol="0" anchor="t"/>
          <a:lstStyle/>
          <a:p>
            <a:pPr algn="l" indent="0" marL="0">
              <a:lnSpc>
                <a:spcPct val="104000"/>
              </a:lnSpc>
              <a:buNone/>
            </a:pPr>
            <a:r>
              <a:rPr lang="en-US" sz="2400" dirty="0">
                <a:solidFill>
                  <a:srgbClr val="124E73"/>
                </a:solidFill>
                <a:latin typeface="MuseoModerno Medium" pitchFamily="34" charset="0"/>
                <a:ea typeface="MuseoModerno Medium" pitchFamily="34" charset="-122"/>
                <a:cs typeface="MuseoModerno Medium" pitchFamily="34" charset="-120"/>
              </a:rPr>
              <a:t>XRD Analysis: Crystalline Phase Confirmation</a:t>
            </a:r>
            <a:endParaRPr lang="en-US" sz="2400" dirty="0"/>
          </a:p>
        </p:txBody>
      </p:sp>
      <p:pic>
        <p:nvPicPr>
          <p:cNvPr id="3" name="Image 0" descr="preencoded.png">    </p:cNvPr>
          <p:cNvPicPr>
            <a:picLocks noChangeAspect="1"/>
          </p:cNvPicPr>
          <p:nvPr/>
        </p:nvPicPr>
        <p:blipFill>
          <a:blip r:embed="rId1"/>
          <a:stretch>
            <a:fillRect/>
          </a:stretch>
        </p:blipFill>
        <p:spPr>
          <a:xfrm>
            <a:off x="496119" y="1087413"/>
            <a:ext cx="3698528" cy="2678683"/>
          </a:xfrm>
          <a:prstGeom prst="rect">
            <a:avLst/>
          </a:prstGeom>
        </p:spPr>
      </p:pic>
      <p:sp>
        <p:nvSpPr>
          <p:cNvPr id="4" name="Text 1"/>
          <p:cNvSpPr/>
          <p:nvPr/>
        </p:nvSpPr>
        <p:spPr>
          <a:xfrm>
            <a:off x="496119" y="3901306"/>
            <a:ext cx="4806628" cy="193849"/>
          </a:xfrm>
          <a:prstGeom prst="rect">
            <a:avLst/>
          </a:prstGeom>
          <a:noFill/>
          <a:ln/>
        </p:spPr>
        <p:txBody>
          <a:bodyPr wrap="none" lIns="0" tIns="0" rIns="0" bIns="0" rtlCol="0" anchor="t"/>
          <a:lstStyle/>
          <a:p>
            <a:pPr algn="l" indent="0" marL="0">
              <a:lnSpc>
                <a:spcPct val="132000"/>
              </a:lnSpc>
              <a:buNone/>
            </a:pPr>
            <a:r>
              <a:rPr lang="en-US" sz="950" i="1" dirty="0">
                <a:solidFill>
                  <a:srgbClr val="2B4150"/>
                </a:solidFill>
                <a:latin typeface="Source Sans 3" pitchFamily="34" charset="0"/>
                <a:ea typeface="Source Sans 3" pitchFamily="34" charset="-122"/>
                <a:cs typeface="Source Sans 3" pitchFamily="34" charset="-120"/>
              </a:rPr>
              <a:t>Fig. 8. XRD pattern of the synthesized AgNPs confirming FCC metallic silver phase.</a:t>
            </a:r>
            <a:endParaRPr lang="en-US" sz="950" dirty="0"/>
          </a:p>
        </p:txBody>
      </p:sp>
      <p:sp>
        <p:nvSpPr>
          <p:cNvPr id="5" name="Text 2"/>
          <p:cNvSpPr/>
          <p:nvPr/>
        </p:nvSpPr>
        <p:spPr>
          <a:xfrm>
            <a:off x="5148114" y="1072381"/>
            <a:ext cx="3504456" cy="190723"/>
          </a:xfrm>
          <a:prstGeom prst="rect">
            <a:avLst/>
          </a:prstGeom>
          <a:noFill/>
          <a:ln/>
        </p:spPr>
        <p:txBody>
          <a:bodyPr wrap="none" lIns="0" tIns="0" rIns="0" bIns="0" rtlCol="0" anchor="t"/>
          <a:lstStyle/>
          <a:p>
            <a:pPr algn="l" indent="0" marL="0">
              <a:lnSpc>
                <a:spcPct val="104000"/>
              </a:lnSpc>
              <a:buNone/>
            </a:pPr>
            <a:r>
              <a:rPr lang="en-US" sz="1200" dirty="0">
                <a:solidFill>
                  <a:srgbClr val="124E73"/>
                </a:solidFill>
                <a:latin typeface="MuseoModerno Medium" pitchFamily="34" charset="0"/>
                <a:ea typeface="MuseoModerno Medium" pitchFamily="34" charset="-122"/>
                <a:cs typeface="MuseoModerno Medium" pitchFamily="34" charset="-120"/>
              </a:rPr>
              <a:t>FCC Metallic Silver Confirmed</a:t>
            </a:r>
            <a:endParaRPr lang="en-US" sz="1200" dirty="0"/>
          </a:p>
        </p:txBody>
      </p:sp>
      <p:sp>
        <p:nvSpPr>
          <p:cNvPr id="6" name="Text 3"/>
          <p:cNvSpPr/>
          <p:nvPr/>
        </p:nvSpPr>
        <p:spPr>
          <a:xfrm>
            <a:off x="5148114" y="1383283"/>
            <a:ext cx="3504456" cy="2240459"/>
          </a:xfrm>
          <a:prstGeom prst="rect">
            <a:avLst/>
          </a:prstGeom>
          <a:noFill/>
          <a:ln/>
        </p:spPr>
        <p:txBody>
          <a:bodyPr wrap="square" lIns="0" tIns="0" rIns="0" bIns="0" rtlCol="0" anchor="t">
            <a:normAutofit/>
          </a:bodyPr>
          <a:lstStyle/>
          <a:p>
            <a:pPr algn="l" indent="0" marL="0">
              <a:lnSpc>
                <a:spcPct val="132000"/>
              </a:lnSpc>
              <a:buNone/>
            </a:pPr>
            <a:r>
              <a:rPr lang="en-US" sz="950" dirty="0">
                <a:solidFill>
                  <a:srgbClr val="2B4150"/>
                </a:solidFill>
                <a:latin typeface="Source Sans 3" pitchFamily="34" charset="0"/>
                <a:ea typeface="Source Sans 3" pitchFamily="34" charset="-122"/>
                <a:cs typeface="Source Sans 3" pitchFamily="34" charset="-120"/>
              </a:rPr>
              <a:t>The XRD profile confirmed the highly crystalline nature of the sample. Clear diffraction peaks were recorded at 2θ positions of </a:t>
            </a:r>
            <a:pPr algn="l" indent="0" marL="0">
              <a:lnSpc>
                <a:spcPct val="132000"/>
              </a:lnSpc>
              <a:buNone/>
            </a:pPr>
            <a:r>
              <a:rPr lang="en-US" sz="950" b="1" dirty="0">
                <a:solidFill>
                  <a:srgbClr val="2B4150"/>
                </a:solidFill>
                <a:latin typeface="Source Sans 3 Bold" pitchFamily="34" charset="0"/>
                <a:ea typeface="Source Sans 3 Bold" pitchFamily="34" charset="-122"/>
                <a:cs typeface="Source Sans 3 Bold" pitchFamily="34" charset="-120"/>
              </a:rPr>
              <a:t>38.15°, 44.30°, 64.45°, and 77.40°</a:t>
            </a:r>
            <a:pPr algn="l" indent="0" marL="0">
              <a:lnSpc>
                <a:spcPct val="132000"/>
              </a:lnSpc>
              <a:buNone/>
            </a:pPr>
            <a:r>
              <a:rPr lang="en-US" sz="950" dirty="0">
                <a:solidFill>
                  <a:srgbClr val="2B4150"/>
                </a:solidFill>
                <a:latin typeface="Source Sans 3" pitchFamily="34" charset="0"/>
                <a:ea typeface="Source Sans 3" pitchFamily="34" charset="-122"/>
                <a:cs typeface="Source Sans 3" pitchFamily="34" charset="-120"/>
              </a:rPr>
              <a:t>, corresponding to lattice planes </a:t>
            </a:r>
            <a:pPr algn="l" indent="0" marL="0">
              <a:lnSpc>
                <a:spcPct val="132000"/>
              </a:lnSpc>
              <a:buNone/>
            </a:pPr>
            <a:r>
              <a:rPr lang="en-US" sz="950" b="1" dirty="0">
                <a:solidFill>
                  <a:srgbClr val="2B4150"/>
                </a:solidFill>
                <a:latin typeface="Source Sans 3 Bold" pitchFamily="34" charset="0"/>
                <a:ea typeface="Source Sans 3 Bold" pitchFamily="34" charset="-122"/>
                <a:cs typeface="Source Sans 3 Bold" pitchFamily="34" charset="-120"/>
              </a:rPr>
              <a:t>(111), (200), (220), and (311)</a:t>
            </a:r>
            <a:pPr algn="l" indent="0" marL="0">
              <a:lnSpc>
                <a:spcPct val="132000"/>
              </a:lnSpc>
              <a:buNone/>
            </a:pPr>
            <a:r>
              <a:rPr lang="en-US" sz="950" dirty="0">
                <a:solidFill>
                  <a:srgbClr val="2B4150"/>
                </a:solidFill>
                <a:latin typeface="Source Sans 3" pitchFamily="34" charset="0"/>
                <a:ea typeface="Source Sans 3" pitchFamily="34" charset="-122"/>
                <a:cs typeface="Source Sans 3" pitchFamily="34" charset="-120"/>
              </a:rPr>
              <a:t> respectively — matching the face-centered cubic (FCC) metallic phase of silver according to </a:t>
            </a:r>
            <a:pPr algn="l" indent="0" marL="0">
              <a:lnSpc>
                <a:spcPct val="132000"/>
              </a:lnSpc>
              <a:buNone/>
            </a:pPr>
            <a:r>
              <a:rPr lang="en-US" sz="950" b="1" dirty="0">
                <a:solidFill>
                  <a:srgbClr val="2B4150"/>
                </a:solidFill>
                <a:latin typeface="Source Sans 3 Bold" pitchFamily="34" charset="0"/>
                <a:ea typeface="Source Sans 3 Bold" pitchFamily="34" charset="-122"/>
                <a:cs typeface="Source Sans 3 Bold" pitchFamily="34" charset="-120"/>
              </a:rPr>
              <a:t>JCPDS Card No. 04-0783</a:t>
            </a:r>
            <a:pPr algn="l" indent="0" marL="0">
              <a:lnSpc>
                <a:spcPct val="132000"/>
              </a:lnSpc>
              <a:spcAft>
                <a:spcPts val="850"/>
              </a:spcAft>
              <a:buNone/>
            </a:pPr>
            <a:r>
              <a:rPr lang="en-US" sz="950" dirty="0">
                <a:solidFill>
                  <a:srgbClr val="2B4150"/>
                </a:solidFill>
                <a:latin typeface="Source Sans 3" pitchFamily="34" charset="0"/>
                <a:ea typeface="Source Sans 3" pitchFamily="34" charset="-122"/>
                <a:cs typeface="Source Sans 3" pitchFamily="34" charset="-120"/>
              </a:rPr>
              <a:t>.</a:t>
            </a:r>
            <a:endParaRPr lang="en-US" sz="950" dirty="0"/>
          </a:p>
          <a:p>
            <a:pPr algn="l" indent="0" marL="0">
              <a:lnSpc>
                <a:spcPct val="132000"/>
              </a:lnSpc>
              <a:buNone/>
            </a:pPr>
            <a:r>
              <a:rPr lang="en-US" sz="950" dirty="0">
                <a:solidFill>
                  <a:srgbClr val="2B4150"/>
                </a:solidFill>
                <a:latin typeface="Source Sans 3" pitchFamily="34" charset="0"/>
                <a:ea typeface="Source Sans 3" pitchFamily="34" charset="-122"/>
                <a:cs typeface="Source Sans 3" pitchFamily="34" charset="-120"/>
              </a:rPr>
              <a:t>No peaks corresponding to silver oxides (Ag₂O or AgO) were observed, confirming that the synthesized material consists exclusively of </a:t>
            </a:r>
            <a:pPr algn="l" indent="0" marL="0">
              <a:lnSpc>
                <a:spcPct val="132000"/>
              </a:lnSpc>
              <a:buNone/>
            </a:pPr>
            <a:r>
              <a:rPr lang="en-US" sz="950" b="1" dirty="0">
                <a:solidFill>
                  <a:srgbClr val="2B4150"/>
                </a:solidFill>
                <a:latin typeface="Source Sans 3 Bold" pitchFamily="34" charset="0"/>
                <a:ea typeface="Source Sans 3 Bold" pitchFamily="34" charset="-122"/>
                <a:cs typeface="Source Sans 3 Bold" pitchFamily="34" charset="-120"/>
              </a:rPr>
              <a:t>zero-valent metallic Ag⁰ nanoparticles</a:t>
            </a:r>
            <a:pPr algn="l" indent="0" marL="0">
              <a:lnSpc>
                <a:spcPct val="132000"/>
              </a:lnSpc>
              <a:buNone/>
            </a:pPr>
            <a:r>
              <a:rPr lang="en-US" sz="950" dirty="0">
                <a:solidFill>
                  <a:srgbClr val="2B4150"/>
                </a:solidFill>
                <a:latin typeface="Source Sans 3" pitchFamily="34" charset="0"/>
                <a:ea typeface="Source Sans 3" pitchFamily="34" charset="-122"/>
                <a:cs typeface="Source Sans 3" pitchFamily="34" charset="-120"/>
              </a:rPr>
              <a:t>. Applying the Debye-Scherrer equation to the dominant (111) peak yielded an </a:t>
            </a:r>
            <a:pPr algn="l" indent="0" marL="0">
              <a:lnSpc>
                <a:spcPct val="132000"/>
              </a:lnSpc>
              <a:buNone/>
            </a:pPr>
            <a:r>
              <a:rPr lang="en-US" sz="950" b="1" dirty="0">
                <a:solidFill>
                  <a:srgbClr val="2B4150"/>
                </a:solidFill>
                <a:latin typeface="Source Sans 3 Bold" pitchFamily="34" charset="0"/>
                <a:ea typeface="Source Sans 3 Bold" pitchFamily="34" charset="-122"/>
                <a:cs typeface="Source Sans 3 Bold" pitchFamily="34" charset="-120"/>
              </a:rPr>
              <a:t>average crystallite core size of 45 nm</a:t>
            </a:r>
            <a:pPr algn="l" indent="0" marL="0">
              <a:lnSpc>
                <a:spcPct val="132000"/>
              </a:lnSpc>
              <a:buNone/>
            </a:pPr>
            <a:r>
              <a:rPr lang="en-US" sz="950" dirty="0">
                <a:solidFill>
                  <a:srgbClr val="2B4150"/>
                </a:solidFill>
                <a:latin typeface="Source Sans 3" pitchFamily="34" charset="0"/>
                <a:ea typeface="Source Sans 3" pitchFamily="34" charset="-122"/>
                <a:cs typeface="Source Sans 3" pitchFamily="34" charset="-120"/>
              </a:rPr>
              <a:t>.</a:t>
            </a:r>
            <a:endParaRPr lang="en-US" sz="950" dirty="0"/>
          </a:p>
        </p:txBody>
      </p:sp>
      <p:sp>
        <p:nvSpPr>
          <p:cNvPr id="7" name="Shape 4"/>
          <p:cNvSpPr/>
          <p:nvPr/>
        </p:nvSpPr>
        <p:spPr>
          <a:xfrm>
            <a:off x="5148114" y="3758952"/>
            <a:ext cx="3504456" cy="858813"/>
          </a:xfrm>
          <a:prstGeom prst="roundRect">
            <a:avLst>
              <a:gd name="adj" fmla="val 2133"/>
            </a:avLst>
          </a:prstGeom>
          <a:solidFill>
            <a:srgbClr val="DBE8F0"/>
          </a:solidFill>
          <a:ln/>
        </p:spPr>
      </p:sp>
      <p:pic>
        <p:nvPicPr>
          <p:cNvPr id="8" name="Image 1" descr="preencoded.png">    </p:cNvPr>
          <p:cNvPicPr>
            <a:picLocks noChangeAspect="1"/>
          </p:cNvPicPr>
          <p:nvPr/>
        </p:nvPicPr>
        <p:blipFill>
          <a:blip r:embed="rId2"/>
          <a:stretch>
            <a:fillRect/>
          </a:stretch>
        </p:blipFill>
        <p:spPr>
          <a:xfrm>
            <a:off x="5270153" y="3938067"/>
            <a:ext cx="152623" cy="122039"/>
          </a:xfrm>
          <a:prstGeom prst="rect">
            <a:avLst/>
          </a:prstGeom>
        </p:spPr>
      </p:pic>
      <p:sp>
        <p:nvSpPr>
          <p:cNvPr id="9" name="Text 5"/>
          <p:cNvSpPr/>
          <p:nvPr/>
        </p:nvSpPr>
        <p:spPr>
          <a:xfrm>
            <a:off x="5544815" y="3897585"/>
            <a:ext cx="2985715" cy="581546"/>
          </a:xfrm>
          <a:prstGeom prst="rect">
            <a:avLst/>
          </a:prstGeom>
          <a:noFill/>
          <a:ln/>
        </p:spPr>
        <p:txBody>
          <a:bodyPr wrap="square" lIns="0" tIns="0" rIns="0" bIns="0" rtlCol="0" anchor="t">
            <a:normAutofit/>
          </a:bodyPr>
          <a:lstStyle/>
          <a:p>
            <a:pPr algn="l" indent="0" marL="0">
              <a:lnSpc>
                <a:spcPct val="132000"/>
              </a:lnSpc>
              <a:buNone/>
            </a:pPr>
            <a:r>
              <a:rPr lang="en-US" sz="950" dirty="0">
                <a:solidFill>
                  <a:srgbClr val="000000"/>
                </a:solidFill>
                <a:latin typeface="Source Sans 3" pitchFamily="34" charset="0"/>
                <a:ea typeface="Source Sans 3" pitchFamily="34" charset="-122"/>
                <a:cs typeface="Source Sans 3" pitchFamily="34" charset="-120"/>
              </a:rPr>
              <a:t>Debye-Scherrer equation: </a:t>
            </a:r>
            <a:pPr algn="l" indent="0" marL="0">
              <a:lnSpc>
                <a:spcPct val="132000"/>
              </a:lnSpc>
              <a:buNone/>
            </a:pPr>
            <a:r>
              <a:rPr lang="en-US" sz="950" b="1" dirty="0">
                <a:solidFill>
                  <a:srgbClr val="000000"/>
                </a:solidFill>
                <a:latin typeface="Source Sans 3 Bold" pitchFamily="34" charset="0"/>
                <a:ea typeface="Source Sans 3 Bold" pitchFamily="34" charset="-122"/>
                <a:cs typeface="Source Sans 3 Bold" pitchFamily="34" charset="-120"/>
              </a:rPr>
              <a:t>D = Kλ/(β cos θ)</a:t>
            </a:r>
            <a:pPr algn="l" indent="0" marL="0">
              <a:lnSpc>
                <a:spcPct val="132000"/>
              </a:lnSpc>
              <a:buNone/>
            </a:pPr>
            <a:r>
              <a:rPr lang="en-US" sz="950" dirty="0">
                <a:solidFill>
                  <a:srgbClr val="000000"/>
                </a:solidFill>
                <a:latin typeface="Source Sans 3" pitchFamily="34" charset="0"/>
                <a:ea typeface="Source Sans 3" pitchFamily="34" charset="-122"/>
                <a:cs typeface="Source Sans 3" pitchFamily="34" charset="-120"/>
              </a:rPr>
              <a:t>, where D = crystallite size, K = shape factor, λ = X-ray wavelength, β = FWHM in radians, θ = Bragg angle.</a:t>
            </a:r>
            <a:endParaRPr lang="en-US" sz="9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496119" y="696367"/>
            <a:ext cx="8151763" cy="387548"/>
          </a:xfrm>
          <a:prstGeom prst="rect">
            <a:avLst/>
          </a:prstGeom>
          <a:noFill/>
          <a:ln/>
        </p:spPr>
        <p:txBody>
          <a:bodyPr wrap="none" lIns="0" tIns="0" rIns="0" bIns="0" rtlCol="0" anchor="t"/>
          <a:lstStyle/>
          <a:p>
            <a:pPr algn="l" indent="0" marL="0">
              <a:lnSpc>
                <a:spcPct val="104000"/>
              </a:lnSpc>
              <a:buNone/>
            </a:pPr>
            <a:r>
              <a:rPr lang="en-US" sz="2400" dirty="0">
                <a:solidFill>
                  <a:srgbClr val="124E73"/>
                </a:solidFill>
                <a:latin typeface="MuseoModerno Medium" pitchFamily="34" charset="0"/>
                <a:ea typeface="MuseoModerno Medium" pitchFamily="34" charset="-122"/>
                <a:cs typeface="MuseoModerno Medium" pitchFamily="34" charset="-120"/>
              </a:rPr>
              <a:t>AFM Surface Topography Analysis</a:t>
            </a:r>
            <a:endParaRPr lang="en-US" sz="2400" dirty="0"/>
          </a:p>
        </p:txBody>
      </p:sp>
      <p:sp>
        <p:nvSpPr>
          <p:cNvPr id="3" name="Text 1"/>
          <p:cNvSpPr/>
          <p:nvPr/>
        </p:nvSpPr>
        <p:spPr>
          <a:xfrm>
            <a:off x="496119" y="1331937"/>
            <a:ext cx="8151763" cy="595387"/>
          </a:xfrm>
          <a:prstGeom prst="rect">
            <a:avLst/>
          </a:prstGeom>
          <a:noFill/>
          <a:ln/>
        </p:spPr>
        <p:txBody>
          <a:bodyPr wrap="square" lIns="0" tIns="0" rIns="0" bIns="0" rtlCol="0" anchor="t">
            <a:normAutofit/>
          </a:bodyPr>
          <a:lstStyle/>
          <a:p>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AFM scanning confirmed the morphological observations from SEM. Statistical roughness metrics across the 5 μm × 5 μm area yielded an </a:t>
            </a:r>
            <a:pPr algn="l" indent="0" marL="0">
              <a:lnSpc>
                <a:spcPct val="133000"/>
              </a:lnSpc>
              <a:buNone/>
            </a:pPr>
            <a:r>
              <a:rPr lang="en-US" sz="950" b="1" dirty="0">
                <a:solidFill>
                  <a:srgbClr val="2B4150"/>
                </a:solidFill>
                <a:latin typeface="Source Sans 3 Bold" pitchFamily="34" charset="0"/>
                <a:ea typeface="Source Sans 3 Bold" pitchFamily="34" charset="-122"/>
                <a:cs typeface="Source Sans 3 Bold" pitchFamily="34" charset="-120"/>
              </a:rPr>
              <a:t>average roughness (Ra) of 14.2 nm</a:t>
            </a:r>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 and a </a:t>
            </a:r>
            <a:pPr algn="l" indent="0" marL="0">
              <a:lnSpc>
                <a:spcPct val="133000"/>
              </a:lnSpc>
              <a:buNone/>
            </a:pPr>
            <a:r>
              <a:rPr lang="en-US" sz="950" b="1" dirty="0">
                <a:solidFill>
                  <a:srgbClr val="2B4150"/>
                </a:solidFill>
                <a:latin typeface="Source Sans 3 Bold" pitchFamily="34" charset="0"/>
                <a:ea typeface="Source Sans 3 Bold" pitchFamily="34" charset="-122"/>
                <a:cs typeface="Source Sans 3 Bold" pitchFamily="34" charset="-120"/>
              </a:rPr>
              <a:t>root-mean-squared roughness (Rq) of 18.6 nm</a:t>
            </a:r>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 The grain distribution histogram showed a vertical topography profile consistent with the presence of capping biopolymer layers surrounding the metallic cores.</a:t>
            </a:r>
            <a:endParaRPr lang="en-US" sz="950" dirty="0"/>
          </a:p>
        </p:txBody>
      </p:sp>
      <p:pic>
        <p:nvPicPr>
          <p:cNvPr id="4" name="Image 0" descr="preencoded.png">    </p:cNvPr>
          <p:cNvPicPr>
            <a:picLocks noChangeAspect="1"/>
          </p:cNvPicPr>
          <p:nvPr/>
        </p:nvPicPr>
        <p:blipFill>
          <a:blip r:embed="rId1"/>
          <a:stretch>
            <a:fillRect/>
          </a:stretch>
        </p:blipFill>
        <p:spPr>
          <a:xfrm>
            <a:off x="496119" y="2066851"/>
            <a:ext cx="1881932" cy="1163092"/>
          </a:xfrm>
          <a:prstGeom prst="rect">
            <a:avLst/>
          </a:prstGeom>
        </p:spPr>
      </p:pic>
      <p:sp>
        <p:nvSpPr>
          <p:cNvPr id="5" name="Text 2"/>
          <p:cNvSpPr/>
          <p:nvPr/>
        </p:nvSpPr>
        <p:spPr>
          <a:xfrm>
            <a:off x="496119" y="3384947"/>
            <a:ext cx="2613868" cy="193849"/>
          </a:xfrm>
          <a:prstGeom prst="rect">
            <a:avLst/>
          </a:prstGeom>
          <a:noFill/>
          <a:ln/>
        </p:spPr>
        <p:txBody>
          <a:bodyPr wrap="none" lIns="0" tIns="0" rIns="0" bIns="0" rtlCol="0" anchor="t"/>
          <a:lstStyle/>
          <a:p>
            <a:pPr algn="l" indent="0" marL="0">
              <a:lnSpc>
                <a:spcPct val="104000"/>
              </a:lnSpc>
              <a:buNone/>
            </a:pPr>
            <a:r>
              <a:rPr lang="en-US" sz="1200" dirty="0">
                <a:solidFill>
                  <a:srgbClr val="2B4150"/>
                </a:solidFill>
                <a:latin typeface="MuseoModerno Medium" pitchFamily="34" charset="0"/>
                <a:ea typeface="MuseoModerno Medium" pitchFamily="34" charset="-122"/>
                <a:cs typeface="MuseoModerno Medium" pitchFamily="34" charset="-120"/>
              </a:rPr>
              <a:t>Fig. 9A: AFM 2D Image</a:t>
            </a:r>
            <a:endParaRPr lang="en-US" sz="1200" dirty="0"/>
          </a:p>
        </p:txBody>
      </p:sp>
      <p:sp>
        <p:nvSpPr>
          <p:cNvPr id="6" name="Text 3"/>
          <p:cNvSpPr/>
          <p:nvPr/>
        </p:nvSpPr>
        <p:spPr>
          <a:xfrm>
            <a:off x="496119" y="3653210"/>
            <a:ext cx="2613868" cy="595387"/>
          </a:xfrm>
          <a:prstGeom prst="rect">
            <a:avLst/>
          </a:prstGeom>
          <a:noFill/>
          <a:ln/>
        </p:spPr>
        <p:txBody>
          <a:bodyPr wrap="square" lIns="0" tIns="0" rIns="0" bIns="0" rtlCol="0" anchor="t">
            <a:normAutofit/>
          </a:bodyPr>
          <a:lstStyle/>
          <a:p>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Two-dimensional AFM image showing the surface topography of synthesized AgNPs, revealing particle distribution and surface features.</a:t>
            </a:r>
            <a:endParaRPr lang="en-US" sz="950" dirty="0"/>
          </a:p>
        </p:txBody>
      </p:sp>
      <p:pic>
        <p:nvPicPr>
          <p:cNvPr id="7" name="Image 1" descr="preencoded.png">    </p:cNvPr>
          <p:cNvPicPr>
            <a:picLocks noChangeAspect="1"/>
          </p:cNvPicPr>
          <p:nvPr/>
        </p:nvPicPr>
        <p:blipFill>
          <a:blip r:embed="rId2"/>
          <a:stretch>
            <a:fillRect/>
          </a:stretch>
        </p:blipFill>
        <p:spPr>
          <a:xfrm>
            <a:off x="3264991" y="2066851"/>
            <a:ext cx="1882006" cy="1163166"/>
          </a:xfrm>
          <a:prstGeom prst="rect">
            <a:avLst/>
          </a:prstGeom>
        </p:spPr>
      </p:pic>
      <p:sp>
        <p:nvSpPr>
          <p:cNvPr id="8" name="Text 4"/>
          <p:cNvSpPr/>
          <p:nvPr/>
        </p:nvSpPr>
        <p:spPr>
          <a:xfrm>
            <a:off x="3264991" y="3385021"/>
            <a:ext cx="2613943" cy="193849"/>
          </a:xfrm>
          <a:prstGeom prst="rect">
            <a:avLst/>
          </a:prstGeom>
          <a:noFill/>
          <a:ln/>
        </p:spPr>
        <p:txBody>
          <a:bodyPr wrap="none" lIns="0" tIns="0" rIns="0" bIns="0" rtlCol="0" anchor="t"/>
          <a:lstStyle/>
          <a:p>
            <a:pPr algn="l" indent="0" marL="0">
              <a:lnSpc>
                <a:spcPct val="104000"/>
              </a:lnSpc>
              <a:buNone/>
            </a:pPr>
            <a:r>
              <a:rPr lang="en-US" sz="1200" dirty="0">
                <a:solidFill>
                  <a:srgbClr val="2B4150"/>
                </a:solidFill>
                <a:latin typeface="MuseoModerno Medium" pitchFamily="34" charset="0"/>
                <a:ea typeface="MuseoModerno Medium" pitchFamily="34" charset="-122"/>
                <a:cs typeface="MuseoModerno Medium" pitchFamily="34" charset="-120"/>
              </a:rPr>
              <a:t>Fig. 9B: AFM 3D Topography</a:t>
            </a:r>
            <a:endParaRPr lang="en-US" sz="1200" dirty="0"/>
          </a:p>
        </p:txBody>
      </p:sp>
      <p:sp>
        <p:nvSpPr>
          <p:cNvPr id="9" name="Text 5"/>
          <p:cNvSpPr/>
          <p:nvPr/>
        </p:nvSpPr>
        <p:spPr>
          <a:xfrm>
            <a:off x="3264991" y="3653284"/>
            <a:ext cx="2613943" cy="793849"/>
          </a:xfrm>
          <a:prstGeom prst="rect">
            <a:avLst/>
          </a:prstGeom>
          <a:noFill/>
          <a:ln/>
        </p:spPr>
        <p:txBody>
          <a:bodyPr wrap="square" lIns="0" tIns="0" rIns="0" bIns="0" rtlCol="0" anchor="t">
            <a:normAutofit/>
          </a:bodyPr>
          <a:lstStyle/>
          <a:p>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Three-dimensional AFM surface topography confirming the presence of phytochemical capping layers surrounding the metallic nanoparticle cores.</a:t>
            </a:r>
            <a:endParaRPr lang="en-US" sz="950" dirty="0"/>
          </a:p>
        </p:txBody>
      </p:sp>
      <p:pic>
        <p:nvPicPr>
          <p:cNvPr id="10" name="Image 2" descr="preencoded.png">    </p:cNvPr>
          <p:cNvPicPr>
            <a:picLocks noChangeAspect="1"/>
          </p:cNvPicPr>
          <p:nvPr/>
        </p:nvPicPr>
        <p:blipFill>
          <a:blip r:embed="rId3"/>
          <a:stretch>
            <a:fillRect/>
          </a:stretch>
        </p:blipFill>
        <p:spPr>
          <a:xfrm>
            <a:off x="6033939" y="2066851"/>
            <a:ext cx="1882006" cy="1163166"/>
          </a:xfrm>
          <a:prstGeom prst="rect">
            <a:avLst/>
          </a:prstGeom>
        </p:spPr>
      </p:pic>
      <p:sp>
        <p:nvSpPr>
          <p:cNvPr id="11" name="Text 6"/>
          <p:cNvSpPr/>
          <p:nvPr/>
        </p:nvSpPr>
        <p:spPr>
          <a:xfrm>
            <a:off x="6033939" y="3385021"/>
            <a:ext cx="2613943" cy="193849"/>
          </a:xfrm>
          <a:prstGeom prst="rect">
            <a:avLst/>
          </a:prstGeom>
          <a:noFill/>
          <a:ln/>
        </p:spPr>
        <p:txBody>
          <a:bodyPr wrap="none" lIns="0" tIns="0" rIns="0" bIns="0" rtlCol="0" anchor="t"/>
          <a:lstStyle/>
          <a:p>
            <a:pPr algn="l" indent="0" marL="0">
              <a:lnSpc>
                <a:spcPct val="104000"/>
              </a:lnSpc>
              <a:buNone/>
            </a:pPr>
            <a:r>
              <a:rPr lang="en-US" sz="1200" dirty="0">
                <a:solidFill>
                  <a:srgbClr val="2B4150"/>
                </a:solidFill>
                <a:latin typeface="MuseoModerno Medium" pitchFamily="34" charset="0"/>
                <a:ea typeface="MuseoModerno Medium" pitchFamily="34" charset="-122"/>
                <a:cs typeface="MuseoModerno Medium" pitchFamily="34" charset="-120"/>
              </a:rPr>
              <a:t>Fig. 9C: Size Distribution</a:t>
            </a:r>
            <a:endParaRPr lang="en-US" sz="1200" dirty="0"/>
          </a:p>
        </p:txBody>
      </p:sp>
      <p:sp>
        <p:nvSpPr>
          <p:cNvPr id="12" name="Text 7"/>
          <p:cNvSpPr/>
          <p:nvPr/>
        </p:nvSpPr>
        <p:spPr>
          <a:xfrm>
            <a:off x="6033939" y="3653284"/>
            <a:ext cx="2613943" cy="793849"/>
          </a:xfrm>
          <a:prstGeom prst="rect">
            <a:avLst/>
          </a:prstGeom>
          <a:noFill/>
          <a:ln/>
        </p:spPr>
        <p:txBody>
          <a:bodyPr wrap="square" lIns="0" tIns="0" rIns="0" bIns="0" rtlCol="0" anchor="t">
            <a:normAutofit/>
          </a:bodyPr>
          <a:lstStyle/>
          <a:p>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AFM grain size distribution histogram showing vertical topography profiles consistent with biopolymer-capped metallic cores. Ra = 14.2 nm; Rq = 18.6 nm.</a:t>
            </a:r>
            <a:endParaRPr lang="en-US" sz="9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496119" y="530572"/>
            <a:ext cx="8151763" cy="387548"/>
          </a:xfrm>
          <a:prstGeom prst="rect">
            <a:avLst/>
          </a:prstGeom>
          <a:noFill/>
          <a:ln/>
        </p:spPr>
        <p:txBody>
          <a:bodyPr wrap="none" lIns="0" tIns="0" rIns="0" bIns="0" rtlCol="0" anchor="t"/>
          <a:lstStyle/>
          <a:p>
            <a:pPr algn="l" indent="0" marL="0">
              <a:lnSpc>
                <a:spcPct val="104000"/>
              </a:lnSpc>
              <a:buNone/>
            </a:pPr>
            <a:r>
              <a:rPr lang="en-US" sz="2400" dirty="0">
                <a:solidFill>
                  <a:srgbClr val="124E73"/>
                </a:solidFill>
                <a:latin typeface="MuseoModerno Medium" pitchFamily="34" charset="0"/>
                <a:ea typeface="MuseoModerno Medium" pitchFamily="34" charset="-122"/>
                <a:cs typeface="MuseoModerno Medium" pitchFamily="34" charset="-120"/>
              </a:rPr>
              <a:t>DPPH Radical Scavenging Activity Results</a:t>
            </a:r>
            <a:endParaRPr lang="en-US" sz="2400" dirty="0"/>
          </a:p>
        </p:txBody>
      </p:sp>
      <p:pic>
        <p:nvPicPr>
          <p:cNvPr id="3" name="Image 0" descr="preencoded.png">    </p:cNvPr>
          <p:cNvPicPr>
            <a:picLocks noChangeAspect="1"/>
          </p:cNvPicPr>
          <p:nvPr/>
        </p:nvPicPr>
        <p:blipFill>
          <a:blip r:embed="rId1"/>
          <a:stretch>
            <a:fillRect/>
          </a:stretch>
        </p:blipFill>
        <p:spPr>
          <a:xfrm>
            <a:off x="496119" y="1243682"/>
            <a:ext cx="3833068" cy="2721173"/>
          </a:xfrm>
          <a:prstGeom prst="rect">
            <a:avLst/>
          </a:prstGeom>
        </p:spPr>
      </p:pic>
      <p:sp>
        <p:nvSpPr>
          <p:cNvPr id="4" name="Text 1"/>
          <p:cNvSpPr/>
          <p:nvPr/>
        </p:nvSpPr>
        <p:spPr>
          <a:xfrm>
            <a:off x="496119" y="4104382"/>
            <a:ext cx="4347270" cy="396925"/>
          </a:xfrm>
          <a:prstGeom prst="rect">
            <a:avLst/>
          </a:prstGeom>
          <a:noFill/>
          <a:ln/>
        </p:spPr>
        <p:txBody>
          <a:bodyPr wrap="square" lIns="0" tIns="0" rIns="0" bIns="0" rtlCol="0" anchor="t">
            <a:normAutofit/>
          </a:bodyPr>
          <a:lstStyle/>
          <a:p>
            <a:pPr algn="l" indent="0" marL="0">
              <a:lnSpc>
                <a:spcPct val="133000"/>
              </a:lnSpc>
              <a:buNone/>
            </a:pPr>
            <a:r>
              <a:rPr lang="en-US" sz="950" i="1" dirty="0">
                <a:solidFill>
                  <a:srgbClr val="2B4150"/>
                </a:solidFill>
                <a:latin typeface="Source Sans 3" pitchFamily="34" charset="0"/>
                <a:ea typeface="Source Sans 3" pitchFamily="34" charset="-122"/>
                <a:cs typeface="Source Sans 3" pitchFamily="34" charset="-120"/>
              </a:rPr>
              <a:t>Fig. 10. DPPH scavenging activity of biosynthesized AgNPs compared with ascorbic acid as positive control.</a:t>
            </a:r>
            <a:endParaRPr lang="en-US" sz="950" dirty="0"/>
          </a:p>
        </p:txBody>
      </p:sp>
      <p:sp>
        <p:nvSpPr>
          <p:cNvPr id="5" name="Text 2"/>
          <p:cNvSpPr/>
          <p:nvPr/>
        </p:nvSpPr>
        <p:spPr>
          <a:xfrm>
            <a:off x="5150718" y="1228130"/>
            <a:ext cx="3501851" cy="193849"/>
          </a:xfrm>
          <a:prstGeom prst="rect">
            <a:avLst/>
          </a:prstGeom>
          <a:noFill/>
          <a:ln/>
        </p:spPr>
        <p:txBody>
          <a:bodyPr wrap="none" lIns="0" tIns="0" rIns="0" bIns="0" rtlCol="0" anchor="t"/>
          <a:lstStyle/>
          <a:p>
            <a:pPr algn="l" indent="0" marL="0">
              <a:lnSpc>
                <a:spcPct val="104000"/>
              </a:lnSpc>
              <a:buNone/>
            </a:pPr>
            <a:r>
              <a:rPr lang="en-US" sz="1200" dirty="0">
                <a:solidFill>
                  <a:srgbClr val="124E73"/>
                </a:solidFill>
                <a:latin typeface="MuseoModerno Medium" pitchFamily="34" charset="0"/>
                <a:ea typeface="MuseoModerno Medium" pitchFamily="34" charset="-122"/>
                <a:cs typeface="MuseoModerno Medium" pitchFamily="34" charset="-120"/>
              </a:rPr>
              <a:t>Moderate Antioxidant Activity</a:t>
            </a:r>
            <a:endParaRPr lang="en-US" sz="1200" dirty="0"/>
          </a:p>
        </p:txBody>
      </p:sp>
      <p:sp>
        <p:nvSpPr>
          <p:cNvPr id="6" name="Text 3"/>
          <p:cNvSpPr/>
          <p:nvPr/>
        </p:nvSpPr>
        <p:spPr>
          <a:xfrm>
            <a:off x="5150718" y="1545952"/>
            <a:ext cx="3501851" cy="2493169"/>
          </a:xfrm>
          <a:prstGeom prst="rect">
            <a:avLst/>
          </a:prstGeom>
          <a:noFill/>
          <a:ln/>
        </p:spPr>
        <p:txBody>
          <a:bodyPr wrap="square" lIns="0" tIns="0" rIns="0" bIns="0" rtlCol="0" anchor="t">
            <a:normAutofit/>
          </a:bodyPr>
          <a:lstStyle/>
          <a:p>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Biosynthesized AgNPs showed </a:t>
            </a:r>
            <a:pPr algn="l" indent="0" marL="0">
              <a:lnSpc>
                <a:spcPct val="133000"/>
              </a:lnSpc>
              <a:buNone/>
            </a:pPr>
            <a:r>
              <a:rPr lang="en-US" sz="950" b="1" dirty="0">
                <a:solidFill>
                  <a:srgbClr val="2B4150"/>
                </a:solidFill>
                <a:latin typeface="Source Sans 3 Bold" pitchFamily="34" charset="0"/>
                <a:ea typeface="Source Sans 3 Bold" pitchFamily="34" charset="-122"/>
                <a:cs typeface="Source Sans 3 Bold" pitchFamily="34" charset="-120"/>
              </a:rPr>
              <a:t>moderate antioxidant activity</a:t>
            </a:r>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 compared to ascorbic acid, which showed greater activity. The principle of antioxidant activity in the DPPH test is attributed to the </a:t>
            </a:r>
            <a:pPr algn="l" indent="0" marL="0">
              <a:lnSpc>
                <a:spcPct val="133000"/>
              </a:lnSpc>
              <a:buNone/>
            </a:pPr>
            <a:r>
              <a:rPr lang="en-US" sz="950" b="1" dirty="0">
                <a:solidFill>
                  <a:srgbClr val="2B4150"/>
                </a:solidFill>
                <a:latin typeface="Source Sans 3 Bold" pitchFamily="34" charset="0"/>
                <a:ea typeface="Source Sans 3 Bold" pitchFamily="34" charset="-122"/>
                <a:cs typeface="Source Sans 3 Bold" pitchFamily="34" charset="-120"/>
              </a:rPr>
              <a:t>electron-donating behavior</a:t>
            </a:r>
            <a:pPr algn="l" indent="0" marL="0">
              <a:lnSpc>
                <a:spcPct val="133000"/>
              </a:lnSpc>
              <a:spcAft>
                <a:spcPts val="850"/>
              </a:spcAft>
              <a:buNone/>
            </a:pPr>
            <a:r>
              <a:rPr lang="en-US" sz="950" dirty="0">
                <a:solidFill>
                  <a:srgbClr val="2B4150"/>
                </a:solidFill>
                <a:latin typeface="Source Sans 3" pitchFamily="34" charset="0"/>
                <a:ea typeface="Source Sans 3" pitchFamily="34" charset="-122"/>
                <a:cs typeface="Source Sans 3" pitchFamily="34" charset="-120"/>
              </a:rPr>
              <a:t> of AgNPs for the single electron in DPPH, causing a decrease in the intensity of the n→π* transition at 517 nm (color change from deep purple to pale yellow).</a:t>
            </a:r>
            <a:endParaRPr lang="en-US" sz="950" dirty="0"/>
          </a:p>
          <a:p>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Notably, different concentrations of biosynthesized AgNPs (2, 3 mg/mL) had no direct proportional effect on scavenging activity. This may be attributed to protein or biological compounds covering the surface of AgNPs and interfering with NP–DPPH interaction. Higher concentrations also reduce AgNP solubility, explaining lower scavenging activity at 3 mg/mL.</a:t>
            </a:r>
            <a:endParaRPr lang="en-US" sz="9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496119" y="693837"/>
            <a:ext cx="8151763" cy="387548"/>
          </a:xfrm>
          <a:prstGeom prst="rect">
            <a:avLst/>
          </a:prstGeom>
          <a:noFill/>
          <a:ln/>
        </p:spPr>
        <p:txBody>
          <a:bodyPr wrap="none" lIns="0" tIns="0" rIns="0" bIns="0" rtlCol="0" anchor="t"/>
          <a:lstStyle/>
          <a:p>
            <a:pPr algn="l" indent="0" marL="0">
              <a:lnSpc>
                <a:spcPct val="104000"/>
              </a:lnSpc>
              <a:buNone/>
            </a:pPr>
            <a:r>
              <a:rPr lang="en-US" sz="2400" dirty="0">
                <a:solidFill>
                  <a:srgbClr val="124E73"/>
                </a:solidFill>
                <a:latin typeface="MuseoModerno Medium" pitchFamily="34" charset="0"/>
                <a:ea typeface="MuseoModerno Medium" pitchFamily="34" charset="-122"/>
                <a:cs typeface="MuseoModerno Medium" pitchFamily="34" charset="-120"/>
              </a:rPr>
              <a:t>Interpreting the DPPH Results: Mechanistic Insights</a:t>
            </a:r>
            <a:endParaRPr lang="en-US" sz="2400" dirty="0"/>
          </a:p>
        </p:txBody>
      </p:sp>
      <p:pic>
        <p:nvPicPr>
          <p:cNvPr id="3"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96119" y="1329407"/>
            <a:ext cx="2634555" cy="3120182"/>
          </a:xfrm>
          <a:prstGeom prst="rect">
            <a:avLst/>
          </a:prstGeom>
        </p:spPr>
      </p:pic>
      <p:sp>
        <p:nvSpPr>
          <p:cNvPr id="4" name="Text 1"/>
          <p:cNvSpPr/>
          <p:nvPr/>
        </p:nvSpPr>
        <p:spPr>
          <a:xfrm>
            <a:off x="691530" y="1467669"/>
            <a:ext cx="2300883" cy="193849"/>
          </a:xfrm>
          <a:prstGeom prst="rect">
            <a:avLst/>
          </a:prstGeom>
          <a:noFill/>
          <a:ln/>
        </p:spPr>
        <p:txBody>
          <a:bodyPr wrap="none" lIns="0" tIns="0" rIns="0" bIns="0" rtlCol="0" anchor="t"/>
          <a:lstStyle/>
          <a:p>
            <a:pPr algn="l" indent="0" marL="0">
              <a:lnSpc>
                <a:spcPct val="104000"/>
              </a:lnSpc>
              <a:buNone/>
            </a:pPr>
            <a:r>
              <a:rPr lang="en-US" sz="1200" dirty="0">
                <a:solidFill>
                  <a:srgbClr val="2B4150"/>
                </a:solidFill>
                <a:latin typeface="MuseoModerno Medium" pitchFamily="34" charset="0"/>
                <a:ea typeface="MuseoModerno Medium" pitchFamily="34" charset="-122"/>
                <a:cs typeface="MuseoModerno Medium" pitchFamily="34" charset="-120"/>
              </a:rPr>
              <a:t>Electron Transfer Mechanism</a:t>
            </a:r>
            <a:endParaRPr lang="en-US" sz="1200" dirty="0"/>
          </a:p>
        </p:txBody>
      </p:sp>
      <p:sp>
        <p:nvSpPr>
          <p:cNvPr id="5" name="Text 2"/>
          <p:cNvSpPr/>
          <p:nvPr/>
        </p:nvSpPr>
        <p:spPr>
          <a:xfrm>
            <a:off x="691530" y="1735931"/>
            <a:ext cx="2300883" cy="1587698"/>
          </a:xfrm>
          <a:prstGeom prst="rect">
            <a:avLst/>
          </a:prstGeom>
          <a:noFill/>
          <a:ln/>
        </p:spPr>
        <p:txBody>
          <a:bodyPr wrap="square" lIns="0" tIns="0" rIns="0" bIns="0" rtlCol="0" anchor="t">
            <a:normAutofit/>
          </a:bodyPr>
          <a:lstStyle/>
          <a:p>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AgNPs have been reported to possess antioxidant properties linked to their surface properties. Metal nanoparticles (gold, silver, palladium) exhibit </a:t>
            </a:r>
            <a:pPr algn="l" indent="0" marL="0">
              <a:lnSpc>
                <a:spcPct val="133000"/>
              </a:lnSpc>
              <a:buNone/>
            </a:pPr>
            <a:r>
              <a:rPr lang="en-US" sz="950" b="1" dirty="0">
                <a:solidFill>
                  <a:srgbClr val="2B4150"/>
                </a:solidFill>
                <a:latin typeface="Source Sans 3 Bold" pitchFamily="34" charset="0"/>
                <a:ea typeface="Source Sans 3 Bold" pitchFamily="34" charset="-122"/>
                <a:cs typeface="Source Sans 3 Bold" pitchFamily="34" charset="-120"/>
              </a:rPr>
              <a:t>catalase-mimicking behavior</a:t>
            </a:r>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 by decomposing H₂O₂ to H₂O and O₂ at neutral and basic pH values, contributing to their overall antioxidant profile.</a:t>
            </a:r>
            <a:endParaRPr lang="en-US" sz="950" dirty="0"/>
          </a:p>
        </p:txBody>
      </p:sp>
      <p:pic>
        <p:nvPicPr>
          <p:cNvPr id="6"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254648" y="1329407"/>
            <a:ext cx="2634630" cy="3120182"/>
          </a:xfrm>
          <a:prstGeom prst="rect">
            <a:avLst/>
          </a:prstGeom>
        </p:spPr>
      </p:pic>
      <p:sp>
        <p:nvSpPr>
          <p:cNvPr id="7" name="Text 3"/>
          <p:cNvSpPr/>
          <p:nvPr/>
        </p:nvSpPr>
        <p:spPr>
          <a:xfrm>
            <a:off x="3450059" y="1467669"/>
            <a:ext cx="2300957" cy="193849"/>
          </a:xfrm>
          <a:prstGeom prst="rect">
            <a:avLst/>
          </a:prstGeom>
          <a:noFill/>
          <a:ln/>
        </p:spPr>
        <p:txBody>
          <a:bodyPr wrap="none" lIns="0" tIns="0" rIns="0" bIns="0" rtlCol="0" anchor="t"/>
          <a:lstStyle/>
          <a:p>
            <a:pPr algn="l" indent="0" marL="0">
              <a:lnSpc>
                <a:spcPct val="104000"/>
              </a:lnSpc>
              <a:buNone/>
            </a:pPr>
            <a:r>
              <a:rPr lang="en-US" sz="1200" dirty="0">
                <a:solidFill>
                  <a:srgbClr val="2B4150"/>
                </a:solidFill>
                <a:latin typeface="MuseoModerno Medium" pitchFamily="34" charset="0"/>
                <a:ea typeface="MuseoModerno Medium" pitchFamily="34" charset="-122"/>
                <a:cs typeface="MuseoModerno Medium" pitchFamily="34" charset="-120"/>
              </a:rPr>
              <a:t>Capping Layer Interference</a:t>
            </a:r>
            <a:endParaRPr lang="en-US" sz="1200" dirty="0"/>
          </a:p>
        </p:txBody>
      </p:sp>
      <p:sp>
        <p:nvSpPr>
          <p:cNvPr id="8" name="Text 4"/>
          <p:cNvSpPr/>
          <p:nvPr/>
        </p:nvSpPr>
        <p:spPr>
          <a:xfrm>
            <a:off x="3450059" y="1735931"/>
            <a:ext cx="2300957" cy="1786161"/>
          </a:xfrm>
          <a:prstGeom prst="rect">
            <a:avLst/>
          </a:prstGeom>
          <a:noFill/>
          <a:ln/>
        </p:spPr>
        <p:txBody>
          <a:bodyPr wrap="square" lIns="0" tIns="0" rIns="0" bIns="0" rtlCol="0" anchor="t">
            <a:normAutofit/>
          </a:bodyPr>
          <a:lstStyle/>
          <a:p>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The protein or biological compounds from the plant extract covering the surface of AgNPs interfere with the interaction of NPs with DPPH radicals. Several functional groups in the extract act as a capping agent, covering the NPs and resulting in moderate antioxidant activity — a phenomenon also reported in fruit extract-based AgNP biosynthesis studies.</a:t>
            </a:r>
            <a:endParaRPr lang="en-US" sz="950" dirty="0"/>
          </a:p>
        </p:txBody>
      </p:sp>
      <p:pic>
        <p:nvPicPr>
          <p:cNvPr id="9"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013252" y="1329407"/>
            <a:ext cx="2634555" cy="3120182"/>
          </a:xfrm>
          <a:prstGeom prst="rect">
            <a:avLst/>
          </a:prstGeom>
        </p:spPr>
      </p:pic>
      <p:sp>
        <p:nvSpPr>
          <p:cNvPr id="10" name="Text 5"/>
          <p:cNvSpPr/>
          <p:nvPr/>
        </p:nvSpPr>
        <p:spPr>
          <a:xfrm>
            <a:off x="6208663" y="1467669"/>
            <a:ext cx="2300883" cy="387697"/>
          </a:xfrm>
          <a:prstGeom prst="rect">
            <a:avLst/>
          </a:prstGeom>
          <a:noFill/>
          <a:ln/>
        </p:spPr>
        <p:txBody>
          <a:bodyPr wrap="square" lIns="0" tIns="0" rIns="0" bIns="0" rtlCol="0" anchor="t">
            <a:normAutofit/>
          </a:bodyPr>
          <a:lstStyle/>
          <a:p>
            <a:pPr algn="l" indent="0" marL="0">
              <a:lnSpc>
                <a:spcPct val="104000"/>
              </a:lnSpc>
              <a:buNone/>
            </a:pPr>
            <a:r>
              <a:rPr lang="en-US" sz="1200" dirty="0">
                <a:solidFill>
                  <a:srgbClr val="2B4150"/>
                </a:solidFill>
                <a:latin typeface="MuseoModerno Medium" pitchFamily="34" charset="0"/>
                <a:ea typeface="MuseoModerno Medium" pitchFamily="34" charset="-122"/>
                <a:cs typeface="MuseoModerno Medium" pitchFamily="34" charset="-120"/>
              </a:rPr>
              <a:t>Concentration-Dependent Behavior</a:t>
            </a:r>
            <a:endParaRPr lang="en-US" sz="1200" dirty="0"/>
          </a:p>
        </p:txBody>
      </p:sp>
      <p:sp>
        <p:nvSpPr>
          <p:cNvPr id="11" name="Text 6"/>
          <p:cNvSpPr/>
          <p:nvPr/>
        </p:nvSpPr>
        <p:spPr>
          <a:xfrm>
            <a:off x="6208663" y="1929780"/>
            <a:ext cx="2300883" cy="2381548"/>
          </a:xfrm>
          <a:prstGeom prst="rect">
            <a:avLst/>
          </a:prstGeom>
          <a:noFill/>
          <a:ln/>
        </p:spPr>
        <p:txBody>
          <a:bodyPr wrap="square" lIns="0" tIns="0" rIns="0" bIns="0" rtlCol="0" anchor="t">
            <a:normAutofit/>
          </a:bodyPr>
          <a:lstStyle/>
          <a:p>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Higher concentrations of AgNPs reduce their solubility, explaining lower scavenging activity at 3 mg/mL. High concentration of NPs is not necessarily associated with increased scavenging activity. Conversely, some studies report that biosynthesized AgNPs using leek leaf extract show enhanced antioxidant activity with increasing concentration, attributed to bioactive compounds such as flavonoids, ellagic acid, and valeric acid attached to the NPs.</a:t>
            </a:r>
            <a:endParaRPr lang="en-US" sz="9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496119" y="394618"/>
            <a:ext cx="8151763" cy="381521"/>
          </a:xfrm>
          <a:prstGeom prst="rect">
            <a:avLst/>
          </a:prstGeom>
          <a:noFill/>
          <a:ln/>
        </p:spPr>
        <p:txBody>
          <a:bodyPr wrap="none" lIns="0" tIns="0" rIns="0" bIns="0" rtlCol="0" anchor="t"/>
          <a:lstStyle/>
          <a:p>
            <a:pPr algn="l" indent="0" marL="0">
              <a:lnSpc>
                <a:spcPct val="104000"/>
              </a:lnSpc>
              <a:buNone/>
            </a:pPr>
            <a:r>
              <a:rPr lang="en-US" sz="2400" dirty="0">
                <a:solidFill>
                  <a:srgbClr val="124E73"/>
                </a:solidFill>
                <a:latin typeface="MuseoModerno Medium" pitchFamily="34" charset="0"/>
                <a:ea typeface="MuseoModerno Medium" pitchFamily="34" charset="-122"/>
                <a:cs typeface="MuseoModerno Medium" pitchFamily="34" charset="-120"/>
              </a:rPr>
              <a:t>Discussion: Contextualizing the Results</a:t>
            </a:r>
            <a:endParaRPr lang="en-US" sz="2400" dirty="0"/>
          </a:p>
        </p:txBody>
      </p:sp>
      <p:sp>
        <p:nvSpPr>
          <p:cNvPr id="3" name="Text 1"/>
          <p:cNvSpPr/>
          <p:nvPr/>
        </p:nvSpPr>
        <p:spPr>
          <a:xfrm>
            <a:off x="496119" y="1016496"/>
            <a:ext cx="8151763" cy="387697"/>
          </a:xfrm>
          <a:prstGeom prst="rect">
            <a:avLst/>
          </a:prstGeom>
          <a:noFill/>
          <a:ln/>
        </p:spPr>
        <p:txBody>
          <a:bodyPr wrap="square" lIns="0" tIns="0" rIns="0" bIns="0" rtlCol="0" anchor="t">
            <a:normAutofit/>
          </a:bodyPr>
          <a:lstStyle/>
          <a:p>
            <a:pPr algn="l" indent="0" marL="0">
              <a:lnSpc>
                <a:spcPct val="132000"/>
              </a:lnSpc>
              <a:buNone/>
            </a:pPr>
            <a:r>
              <a:rPr lang="en-US" sz="950" dirty="0">
                <a:solidFill>
                  <a:srgbClr val="2B4150"/>
                </a:solidFill>
                <a:latin typeface="Source Sans 3" pitchFamily="34" charset="0"/>
                <a:ea typeface="Source Sans 3" pitchFamily="34" charset="-122"/>
                <a:cs typeface="Source Sans 3" pitchFamily="34" charset="-120"/>
              </a:rPr>
              <a:t>Our results confirm that the leaf extract of </a:t>
            </a:r>
            <a:pPr algn="l" indent="0" marL="0">
              <a:lnSpc>
                <a:spcPct val="132000"/>
              </a:lnSpc>
              <a:buNone/>
            </a:pPr>
            <a:r>
              <a:rPr lang="en-US" sz="950" i="1" dirty="0">
                <a:solidFill>
                  <a:srgbClr val="2B4150"/>
                </a:solidFill>
                <a:latin typeface="Source Sans 3" pitchFamily="34" charset="0"/>
                <a:ea typeface="Source Sans 3" pitchFamily="34" charset="-122"/>
                <a:cs typeface="Source Sans 3" pitchFamily="34" charset="-120"/>
              </a:rPr>
              <a:t>A. ampeloprasum</a:t>
            </a:r>
            <a:pPr algn="l" indent="0" marL="0">
              <a:lnSpc>
                <a:spcPct val="132000"/>
              </a:lnSpc>
              <a:buNone/>
            </a:pPr>
            <a:r>
              <a:rPr lang="en-US" sz="950" dirty="0">
                <a:solidFill>
                  <a:srgbClr val="2B4150"/>
                </a:solidFill>
                <a:latin typeface="Source Sans 3" pitchFamily="34" charset="0"/>
                <a:ea typeface="Source Sans 3" pitchFamily="34" charset="-122"/>
                <a:cs typeface="Source Sans 3" pitchFamily="34" charset="-120"/>
              </a:rPr>
              <a:t> successfully reduces silver precursor ions to form crystalline silver nanoparticles, aligning well with the green synthesis literature highlighting the role of plant secondary metabolites in driving Ag⁺ → Ag⁰ reduction.</a:t>
            </a:r>
            <a:endParaRPr lang="en-US" sz="950" dirty="0"/>
          </a:p>
        </p:txBody>
      </p:sp>
      <p:sp>
        <p:nvSpPr>
          <p:cNvPr id="4" name="Shape 2"/>
          <p:cNvSpPr/>
          <p:nvPr/>
        </p:nvSpPr>
        <p:spPr>
          <a:xfrm>
            <a:off x="496119" y="1539404"/>
            <a:ext cx="274737" cy="274737"/>
          </a:xfrm>
          <a:prstGeom prst="roundRect">
            <a:avLst>
              <a:gd name="adj" fmla="val 6667"/>
            </a:avLst>
          </a:prstGeom>
          <a:solidFill>
            <a:srgbClr val="F3EEE3"/>
          </a:solidFill>
          <a:ln/>
        </p:spPr>
      </p:sp>
      <p:sp>
        <p:nvSpPr>
          <p:cNvPr id="5" name="Text 3"/>
          <p:cNvSpPr/>
          <p:nvPr/>
        </p:nvSpPr>
        <p:spPr>
          <a:xfrm>
            <a:off x="891034" y="1581373"/>
            <a:ext cx="2222153" cy="381446"/>
          </a:xfrm>
          <a:prstGeom prst="rect">
            <a:avLst/>
          </a:prstGeom>
          <a:noFill/>
          <a:ln/>
        </p:spPr>
        <p:txBody>
          <a:bodyPr wrap="square" lIns="0" tIns="0" rIns="0" bIns="0" rtlCol="0" anchor="t">
            <a:normAutofit/>
          </a:bodyPr>
          <a:lstStyle/>
          <a:p>
            <a:pPr algn="l" indent="0" marL="0">
              <a:lnSpc>
                <a:spcPct val="104000"/>
              </a:lnSpc>
              <a:buNone/>
            </a:pPr>
            <a:r>
              <a:rPr lang="en-US" sz="1200" dirty="0">
                <a:solidFill>
                  <a:srgbClr val="2B4150"/>
                </a:solidFill>
                <a:latin typeface="MuseoModerno Medium" pitchFamily="34" charset="0"/>
                <a:ea typeface="MuseoModerno Medium" pitchFamily="34" charset="-122"/>
                <a:cs typeface="MuseoModerno Medium" pitchFamily="34" charset="-120"/>
              </a:rPr>
              <a:t>Comparison with Allium-Based Studies</a:t>
            </a:r>
            <a:endParaRPr lang="en-US" sz="1200" dirty="0"/>
          </a:p>
        </p:txBody>
      </p:sp>
      <p:sp>
        <p:nvSpPr>
          <p:cNvPr id="6" name="Text 4"/>
          <p:cNvSpPr/>
          <p:nvPr/>
        </p:nvSpPr>
        <p:spPr>
          <a:xfrm>
            <a:off x="891034" y="2034927"/>
            <a:ext cx="2222153" cy="2713881"/>
          </a:xfrm>
          <a:prstGeom prst="rect">
            <a:avLst/>
          </a:prstGeom>
          <a:noFill/>
          <a:ln/>
        </p:spPr>
        <p:txBody>
          <a:bodyPr wrap="square" lIns="0" tIns="0" rIns="0" bIns="0" rtlCol="0" anchor="t">
            <a:normAutofit/>
          </a:bodyPr>
          <a:lstStyle/>
          <a:p>
            <a:pPr algn="l" indent="0" marL="0">
              <a:lnSpc>
                <a:spcPct val="132000"/>
              </a:lnSpc>
              <a:buNone/>
            </a:pPr>
            <a:r>
              <a:rPr lang="en-US" sz="950" dirty="0">
                <a:solidFill>
                  <a:srgbClr val="2B4150"/>
                </a:solidFill>
                <a:latin typeface="Source Sans 3" pitchFamily="34" charset="0"/>
                <a:ea typeface="Source Sans 3" pitchFamily="34" charset="-122"/>
                <a:cs typeface="Source Sans 3" pitchFamily="34" charset="-120"/>
              </a:rPr>
              <a:t>Shanmugam et al. fabricated AgNPs using </a:t>
            </a:r>
            <a:pPr algn="l" indent="0" marL="0">
              <a:lnSpc>
                <a:spcPct val="132000"/>
              </a:lnSpc>
              <a:buNone/>
            </a:pPr>
            <a:r>
              <a:rPr lang="en-US" sz="950" i="1" dirty="0">
                <a:solidFill>
                  <a:srgbClr val="2B4150"/>
                </a:solidFill>
                <a:latin typeface="Source Sans 3" pitchFamily="34" charset="0"/>
                <a:ea typeface="Source Sans 3" pitchFamily="34" charset="-122"/>
                <a:cs typeface="Source Sans 3" pitchFamily="34" charset="-120"/>
              </a:rPr>
              <a:t>A. cepa</a:t>
            </a:r>
            <a:pPr algn="l" indent="0" marL="0">
              <a:lnSpc>
                <a:spcPct val="132000"/>
              </a:lnSpc>
              <a:buNone/>
            </a:pPr>
            <a:r>
              <a:rPr lang="en-US" sz="950" dirty="0">
                <a:solidFill>
                  <a:srgbClr val="2B4150"/>
                </a:solidFill>
                <a:latin typeface="Source Sans 3" pitchFamily="34" charset="0"/>
                <a:ea typeface="Source Sans 3" pitchFamily="34" charset="-122"/>
                <a:cs typeface="Source Sans 3" pitchFamily="34" charset="-120"/>
              </a:rPr>
              <a:t> var. </a:t>
            </a:r>
            <a:pPr algn="l" indent="0" marL="0">
              <a:lnSpc>
                <a:spcPct val="132000"/>
              </a:lnSpc>
              <a:buNone/>
            </a:pPr>
            <a:r>
              <a:rPr lang="en-US" sz="950" i="1" dirty="0">
                <a:solidFill>
                  <a:srgbClr val="2B4150"/>
                </a:solidFill>
                <a:latin typeface="Source Sans 3" pitchFamily="34" charset="0"/>
                <a:ea typeface="Source Sans 3" pitchFamily="34" charset="-122"/>
                <a:cs typeface="Source Sans 3" pitchFamily="34" charset="-120"/>
              </a:rPr>
              <a:t>aggregatum</a:t>
            </a:r>
            <a:pPr algn="l" indent="0" marL="0">
              <a:lnSpc>
                <a:spcPct val="132000"/>
              </a:lnSpc>
              <a:buNone/>
            </a:pPr>
            <a:r>
              <a:rPr lang="en-US" sz="950" dirty="0">
                <a:solidFill>
                  <a:srgbClr val="2B4150"/>
                </a:solidFill>
                <a:latin typeface="Source Sans 3" pitchFamily="34" charset="0"/>
                <a:ea typeface="Source Sans 3" pitchFamily="34" charset="-122"/>
                <a:cs typeface="Source Sans 3" pitchFamily="34" charset="-120"/>
              </a:rPr>
              <a:t> with a core distribution of 35–8 nm. Baran et al. utilized </a:t>
            </a:r>
            <a:pPr algn="l" indent="0" marL="0">
              <a:lnSpc>
                <a:spcPct val="132000"/>
              </a:lnSpc>
              <a:buNone/>
            </a:pPr>
            <a:r>
              <a:rPr lang="en-US" sz="950" i="1" dirty="0">
                <a:solidFill>
                  <a:srgbClr val="2B4150"/>
                </a:solidFill>
                <a:latin typeface="Source Sans 3" pitchFamily="34" charset="0"/>
                <a:ea typeface="Source Sans 3" pitchFamily="34" charset="-122"/>
                <a:cs typeface="Source Sans 3" pitchFamily="34" charset="-120"/>
              </a:rPr>
              <a:t>A. cepa</a:t>
            </a:r>
            <a:pPr algn="l" indent="0" marL="0">
              <a:lnSpc>
                <a:spcPct val="132000"/>
              </a:lnSpc>
              <a:buNone/>
            </a:pPr>
            <a:r>
              <a:rPr lang="en-US" sz="950" dirty="0">
                <a:solidFill>
                  <a:srgbClr val="2B4150"/>
                </a:solidFill>
                <a:latin typeface="Source Sans 3" pitchFamily="34" charset="0"/>
                <a:ea typeface="Source Sans 3" pitchFamily="34" charset="-122"/>
                <a:cs typeface="Source Sans 3" pitchFamily="34" charset="-120"/>
              </a:rPr>
              <a:t> peel systems for multi-pathogenic inhibition. Jalilian et al. reported AgNPs from </a:t>
            </a:r>
            <a:pPr algn="l" indent="0" marL="0">
              <a:lnSpc>
                <a:spcPct val="132000"/>
              </a:lnSpc>
              <a:buNone/>
            </a:pPr>
            <a:r>
              <a:rPr lang="en-US" sz="950" i="1" dirty="0">
                <a:solidFill>
                  <a:srgbClr val="2B4150"/>
                </a:solidFill>
                <a:latin typeface="Source Sans 3" pitchFamily="34" charset="0"/>
                <a:ea typeface="Source Sans 3" pitchFamily="34" charset="-122"/>
                <a:cs typeface="Source Sans 3" pitchFamily="34" charset="-120"/>
              </a:rPr>
              <a:t>A. ampeloprasum</a:t>
            </a:r>
            <a:pPr algn="l" indent="0" marL="0">
              <a:lnSpc>
                <a:spcPct val="132000"/>
              </a:lnSpc>
              <a:buNone/>
            </a:pPr>
            <a:r>
              <a:rPr lang="en-US" sz="950" dirty="0">
                <a:solidFill>
                  <a:srgbClr val="2B4150"/>
                </a:solidFill>
                <a:latin typeface="Source Sans 3" pitchFamily="34" charset="0"/>
                <a:ea typeface="Source Sans 3" pitchFamily="34" charset="-122"/>
                <a:cs typeface="Source Sans 3" pitchFamily="34" charset="-120"/>
              </a:rPr>
              <a:t> extracts in Iran with moderate cytotoxicity profiles. The Iraqi-sourced </a:t>
            </a:r>
            <a:pPr algn="l" indent="0" marL="0">
              <a:lnSpc>
                <a:spcPct val="132000"/>
              </a:lnSpc>
              <a:buNone/>
            </a:pPr>
            <a:r>
              <a:rPr lang="en-US" sz="950" i="1" dirty="0">
                <a:solidFill>
                  <a:srgbClr val="2B4150"/>
                </a:solidFill>
                <a:latin typeface="Source Sans 3" pitchFamily="34" charset="0"/>
                <a:ea typeface="Source Sans 3" pitchFamily="34" charset="-122"/>
                <a:cs typeface="Source Sans 3" pitchFamily="34" charset="-120"/>
              </a:rPr>
              <a:t>A. ampeloprasum</a:t>
            </a:r>
            <a:pPr algn="l" indent="0" marL="0">
              <a:lnSpc>
                <a:spcPct val="132000"/>
              </a:lnSpc>
              <a:buNone/>
            </a:pPr>
            <a:r>
              <a:rPr lang="en-US" sz="950" dirty="0">
                <a:solidFill>
                  <a:srgbClr val="2B4150"/>
                </a:solidFill>
                <a:latin typeface="Source Sans 3" pitchFamily="34" charset="0"/>
                <a:ea typeface="Source Sans 3" pitchFamily="34" charset="-122"/>
                <a:cs typeface="Source Sans 3" pitchFamily="34" charset="-120"/>
              </a:rPr>
              <a:t> leaves in this study produced highly stable metallic Ag⁰ phases without requiring secondary thermal treatment, likely due to the high concentration of organosulfur molecules and water-soluble phenolics unique to the local cultivar.</a:t>
            </a:r>
            <a:endParaRPr lang="en-US" sz="950" dirty="0"/>
          </a:p>
        </p:txBody>
      </p:sp>
      <p:sp>
        <p:nvSpPr>
          <p:cNvPr id="7" name="Shape 5"/>
          <p:cNvSpPr/>
          <p:nvPr/>
        </p:nvSpPr>
        <p:spPr>
          <a:xfrm>
            <a:off x="3263429" y="1539404"/>
            <a:ext cx="274737" cy="274737"/>
          </a:xfrm>
          <a:prstGeom prst="roundRect">
            <a:avLst>
              <a:gd name="adj" fmla="val 6667"/>
            </a:avLst>
          </a:prstGeom>
          <a:solidFill>
            <a:srgbClr val="F3EEE3"/>
          </a:solidFill>
          <a:ln/>
        </p:spPr>
      </p:sp>
      <p:sp>
        <p:nvSpPr>
          <p:cNvPr id="8" name="Text 6"/>
          <p:cNvSpPr/>
          <p:nvPr/>
        </p:nvSpPr>
        <p:spPr>
          <a:xfrm>
            <a:off x="3658344" y="1581373"/>
            <a:ext cx="2222153" cy="381446"/>
          </a:xfrm>
          <a:prstGeom prst="rect">
            <a:avLst/>
          </a:prstGeom>
          <a:noFill/>
          <a:ln/>
        </p:spPr>
        <p:txBody>
          <a:bodyPr wrap="square" lIns="0" tIns="0" rIns="0" bIns="0" rtlCol="0" anchor="t">
            <a:normAutofit/>
          </a:bodyPr>
          <a:lstStyle/>
          <a:p>
            <a:pPr algn="l" indent="0" marL="0">
              <a:lnSpc>
                <a:spcPct val="104000"/>
              </a:lnSpc>
              <a:buNone/>
            </a:pPr>
            <a:r>
              <a:rPr lang="en-US" sz="1200" dirty="0">
                <a:solidFill>
                  <a:srgbClr val="2B4150"/>
                </a:solidFill>
                <a:latin typeface="MuseoModerno Medium" pitchFamily="34" charset="0"/>
                <a:ea typeface="MuseoModerno Medium" pitchFamily="34" charset="-122"/>
                <a:cs typeface="MuseoModerno Medium" pitchFamily="34" charset="-120"/>
              </a:rPr>
              <a:t>Aggregation and Antioxidant Performance</a:t>
            </a:r>
            <a:endParaRPr lang="en-US" sz="1200" dirty="0"/>
          </a:p>
        </p:txBody>
      </p:sp>
      <p:sp>
        <p:nvSpPr>
          <p:cNvPr id="9" name="Text 7"/>
          <p:cNvSpPr/>
          <p:nvPr/>
        </p:nvSpPr>
        <p:spPr>
          <a:xfrm>
            <a:off x="3658344" y="2034927"/>
            <a:ext cx="2222153" cy="2713881"/>
          </a:xfrm>
          <a:prstGeom prst="rect">
            <a:avLst/>
          </a:prstGeom>
          <a:noFill/>
          <a:ln/>
        </p:spPr>
        <p:txBody>
          <a:bodyPr wrap="square" lIns="0" tIns="0" rIns="0" bIns="0" rtlCol="0" anchor="t">
            <a:normAutofit/>
          </a:bodyPr>
          <a:lstStyle/>
          <a:p>
            <a:pPr algn="l" indent="0" marL="0">
              <a:lnSpc>
                <a:spcPct val="132000"/>
              </a:lnSpc>
              <a:buNone/>
            </a:pPr>
            <a:r>
              <a:rPr lang="en-US" sz="950" dirty="0">
                <a:solidFill>
                  <a:srgbClr val="2B4150"/>
                </a:solidFill>
                <a:latin typeface="Source Sans 3" pitchFamily="34" charset="0"/>
                <a:ea typeface="Source Sans 3" pitchFamily="34" charset="-122"/>
                <a:cs typeface="Source Sans 3" pitchFamily="34" charset="-120"/>
              </a:rPr>
              <a:t>The aggregation observed in SEM and AFM profiles is common in plant-mediated synthesis and typically results from interparticle interactions within the bio-organic capping layer during drying. While this aggregation can slightly reduce the exposed active surface area, the biogenic AgNPs still demonstrated excellent antioxidant performance. This enhanced performance likely stems from a synergistic mechanism where the metallic silver core facilitates electron transfer while surface-bound phytochemicals directly neutralize DPPH radicals.</a:t>
            </a:r>
            <a:endParaRPr lang="en-US" sz="950" dirty="0"/>
          </a:p>
        </p:txBody>
      </p:sp>
      <p:sp>
        <p:nvSpPr>
          <p:cNvPr id="10" name="Shape 8"/>
          <p:cNvSpPr/>
          <p:nvPr/>
        </p:nvSpPr>
        <p:spPr>
          <a:xfrm>
            <a:off x="6030739" y="1539404"/>
            <a:ext cx="274737" cy="274737"/>
          </a:xfrm>
          <a:prstGeom prst="roundRect">
            <a:avLst>
              <a:gd name="adj" fmla="val 6667"/>
            </a:avLst>
          </a:prstGeom>
          <a:solidFill>
            <a:srgbClr val="F3EEE3"/>
          </a:solidFill>
          <a:ln/>
        </p:spPr>
      </p:sp>
      <p:sp>
        <p:nvSpPr>
          <p:cNvPr id="11" name="Text 9"/>
          <p:cNvSpPr/>
          <p:nvPr/>
        </p:nvSpPr>
        <p:spPr>
          <a:xfrm>
            <a:off x="6425654" y="1581373"/>
            <a:ext cx="2222227" cy="190723"/>
          </a:xfrm>
          <a:prstGeom prst="rect">
            <a:avLst/>
          </a:prstGeom>
          <a:noFill/>
          <a:ln/>
        </p:spPr>
        <p:txBody>
          <a:bodyPr wrap="none" lIns="0" tIns="0" rIns="0" bIns="0" rtlCol="0" anchor="t"/>
          <a:lstStyle/>
          <a:p>
            <a:pPr algn="l" indent="0" marL="0">
              <a:lnSpc>
                <a:spcPct val="104000"/>
              </a:lnSpc>
              <a:buNone/>
            </a:pPr>
            <a:r>
              <a:rPr lang="en-US" sz="1200" dirty="0">
                <a:solidFill>
                  <a:srgbClr val="2B4150"/>
                </a:solidFill>
                <a:latin typeface="MuseoModerno Medium" pitchFamily="34" charset="0"/>
                <a:ea typeface="MuseoModerno Medium" pitchFamily="34" charset="-122"/>
                <a:cs typeface="MuseoModerno Medium" pitchFamily="34" charset="-120"/>
              </a:rPr>
              <a:t>Future Work Required</a:t>
            </a:r>
            <a:endParaRPr lang="en-US" sz="1200" dirty="0"/>
          </a:p>
        </p:txBody>
      </p:sp>
      <p:sp>
        <p:nvSpPr>
          <p:cNvPr id="12" name="Text 10"/>
          <p:cNvSpPr/>
          <p:nvPr/>
        </p:nvSpPr>
        <p:spPr>
          <a:xfrm>
            <a:off x="6425654" y="1844204"/>
            <a:ext cx="2222227" cy="1163092"/>
          </a:xfrm>
          <a:prstGeom prst="rect">
            <a:avLst/>
          </a:prstGeom>
          <a:noFill/>
          <a:ln/>
        </p:spPr>
        <p:txBody>
          <a:bodyPr wrap="square" lIns="0" tIns="0" rIns="0" bIns="0" rtlCol="0" anchor="t">
            <a:normAutofit/>
          </a:bodyPr>
          <a:lstStyle/>
          <a:p>
            <a:pPr algn="l" indent="0" marL="0">
              <a:lnSpc>
                <a:spcPct val="132000"/>
              </a:lnSpc>
              <a:buNone/>
            </a:pPr>
            <a:r>
              <a:rPr lang="en-US" sz="950" dirty="0">
                <a:solidFill>
                  <a:srgbClr val="2B4150"/>
                </a:solidFill>
                <a:latin typeface="Source Sans 3" pitchFamily="34" charset="0"/>
                <a:ea typeface="Source Sans 3" pitchFamily="34" charset="-122"/>
                <a:cs typeface="Source Sans 3" pitchFamily="34" charset="-120"/>
              </a:rPr>
              <a:t>Further testing including </a:t>
            </a:r>
            <a:pPr algn="l" indent="0" marL="0">
              <a:lnSpc>
                <a:spcPct val="132000"/>
              </a:lnSpc>
              <a:buNone/>
            </a:pPr>
            <a:r>
              <a:rPr lang="en-US" sz="950" b="1" dirty="0">
                <a:solidFill>
                  <a:srgbClr val="2B4150"/>
                </a:solidFill>
                <a:latin typeface="Source Sans 3 Bold" pitchFamily="34" charset="0"/>
                <a:ea typeface="Source Sans 3 Bold" pitchFamily="34" charset="-122"/>
                <a:cs typeface="Source Sans 3 Bold" pitchFamily="34" charset="-120"/>
              </a:rPr>
              <a:t>dynamic light scattering (DLS)</a:t>
            </a:r>
            <a:pPr algn="l" indent="0" marL="0">
              <a:lnSpc>
                <a:spcPct val="132000"/>
              </a:lnSpc>
              <a:buNone/>
            </a:pPr>
            <a:r>
              <a:rPr lang="en-US" sz="950" dirty="0">
                <a:solidFill>
                  <a:srgbClr val="2B4150"/>
                </a:solidFill>
                <a:latin typeface="Source Sans 3" pitchFamily="34" charset="0"/>
                <a:ea typeface="Source Sans 3" pitchFamily="34" charset="-122"/>
                <a:cs typeface="Source Sans 3" pitchFamily="34" charset="-120"/>
              </a:rPr>
              <a:t>, </a:t>
            </a:r>
            <a:pPr algn="l" indent="0" marL="0">
              <a:lnSpc>
                <a:spcPct val="132000"/>
              </a:lnSpc>
              <a:buNone/>
            </a:pPr>
            <a:r>
              <a:rPr lang="en-US" sz="950" b="1" dirty="0">
                <a:solidFill>
                  <a:srgbClr val="2B4150"/>
                </a:solidFill>
                <a:latin typeface="Source Sans 3 Bold" pitchFamily="34" charset="0"/>
                <a:ea typeface="Source Sans 3 Bold" pitchFamily="34" charset="-122"/>
                <a:cs typeface="Source Sans 3 Bold" pitchFamily="34" charset="-120"/>
              </a:rPr>
              <a:t>zeta potential measurement</a:t>
            </a:r>
            <a:pPr algn="l" indent="0" marL="0">
              <a:lnSpc>
                <a:spcPct val="132000"/>
              </a:lnSpc>
              <a:buNone/>
            </a:pPr>
            <a:r>
              <a:rPr lang="en-US" sz="950" dirty="0">
                <a:solidFill>
                  <a:srgbClr val="2B4150"/>
                </a:solidFill>
                <a:latin typeface="Source Sans 3" pitchFamily="34" charset="0"/>
                <a:ea typeface="Source Sans 3" pitchFamily="34" charset="-122"/>
                <a:cs typeface="Source Sans 3" pitchFamily="34" charset="-120"/>
              </a:rPr>
              <a:t>, and </a:t>
            </a:r>
            <a:pPr algn="l" indent="0" marL="0">
              <a:lnSpc>
                <a:spcPct val="132000"/>
              </a:lnSpc>
              <a:buNone/>
            </a:pPr>
            <a:r>
              <a:rPr lang="en-US" sz="950" b="1" dirty="0">
                <a:solidFill>
                  <a:srgbClr val="2B4150"/>
                </a:solidFill>
                <a:latin typeface="Source Sans 3 Bold" pitchFamily="34" charset="0"/>
                <a:ea typeface="Source Sans 3 Bold" pitchFamily="34" charset="-122"/>
                <a:cs typeface="Source Sans 3 Bold" pitchFamily="34" charset="-120"/>
              </a:rPr>
              <a:t>cell viability assays</a:t>
            </a:r>
            <a:pPr algn="l" indent="0" marL="0">
              <a:lnSpc>
                <a:spcPct val="132000"/>
              </a:lnSpc>
              <a:buNone/>
            </a:pPr>
            <a:r>
              <a:rPr lang="en-US" sz="950" dirty="0">
                <a:solidFill>
                  <a:srgbClr val="2B4150"/>
                </a:solidFill>
                <a:latin typeface="Source Sans 3" pitchFamily="34" charset="0"/>
                <a:ea typeface="Source Sans 3" pitchFamily="34" charset="-122"/>
                <a:cs typeface="Source Sans 3" pitchFamily="34" charset="-120"/>
              </a:rPr>
              <a:t> is required before these materials can be proposed for direct biomedical or clinical use.</a:t>
            </a:r>
            <a:endParaRPr lang="en-US" sz="9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496119" y="371773"/>
            <a:ext cx="8151763" cy="357336"/>
          </a:xfrm>
          <a:prstGeom prst="rect">
            <a:avLst/>
          </a:prstGeom>
          <a:noFill/>
          <a:ln/>
        </p:spPr>
        <p:txBody>
          <a:bodyPr wrap="none" lIns="0" tIns="0" rIns="0" bIns="0" rtlCol="0" anchor="t"/>
          <a:lstStyle/>
          <a:p>
            <a:pPr algn="l" indent="0" marL="0">
              <a:lnSpc>
                <a:spcPct val="104000"/>
              </a:lnSpc>
              <a:buNone/>
            </a:pPr>
            <a:r>
              <a:rPr lang="en-US" sz="2250" dirty="0">
                <a:solidFill>
                  <a:srgbClr val="124E73"/>
                </a:solidFill>
                <a:latin typeface="MuseoModerno Medium" pitchFamily="34" charset="0"/>
                <a:ea typeface="MuseoModerno Medium" pitchFamily="34" charset="-122"/>
                <a:cs typeface="MuseoModerno Medium" pitchFamily="34" charset="-120"/>
              </a:rPr>
              <a:t>Summary of Characterization Results</a:t>
            </a:r>
            <a:endParaRPr lang="en-US" sz="2250" dirty="0"/>
          </a:p>
        </p:txBody>
      </p:sp>
      <p:sp>
        <p:nvSpPr>
          <p:cNvPr id="3" name="Text 1"/>
          <p:cNvSpPr/>
          <p:nvPr/>
        </p:nvSpPr>
        <p:spPr>
          <a:xfrm>
            <a:off x="496119" y="997074"/>
            <a:ext cx="4010025" cy="377354"/>
          </a:xfrm>
          <a:prstGeom prst="rect">
            <a:avLst/>
          </a:prstGeom>
          <a:noFill/>
          <a:ln/>
        </p:spPr>
        <p:txBody>
          <a:bodyPr wrap="none" lIns="0" tIns="0" rIns="0" bIns="0" rtlCol="0" anchor="t"/>
          <a:lstStyle/>
          <a:p>
            <a:pPr algn="ctr" indent="0" marL="0">
              <a:lnSpc>
                <a:spcPct val="83000"/>
              </a:lnSpc>
              <a:buNone/>
            </a:pPr>
            <a:r>
              <a:rPr lang="en-US" sz="2950" dirty="0">
                <a:solidFill>
                  <a:srgbClr val="2B4150"/>
                </a:solidFill>
                <a:latin typeface="MuseoModerno Medium" pitchFamily="34" charset="0"/>
                <a:ea typeface="MuseoModerno Medium" pitchFamily="34" charset="-122"/>
                <a:cs typeface="MuseoModerno Medium" pitchFamily="34" charset="-120"/>
              </a:rPr>
              <a:t>435</a:t>
            </a:r>
            <a:endParaRPr lang="en-US" sz="2950" dirty="0"/>
          </a:p>
        </p:txBody>
      </p:sp>
      <p:sp>
        <p:nvSpPr>
          <p:cNvPr id="4" name="Text 2"/>
          <p:cNvSpPr/>
          <p:nvPr/>
        </p:nvSpPr>
        <p:spPr>
          <a:xfrm>
            <a:off x="496119" y="1510605"/>
            <a:ext cx="4010025" cy="178668"/>
          </a:xfrm>
          <a:prstGeom prst="rect">
            <a:avLst/>
          </a:prstGeom>
          <a:noFill/>
          <a:ln/>
        </p:spPr>
        <p:txBody>
          <a:bodyPr wrap="none" lIns="0" tIns="0" rIns="0" bIns="0" rtlCol="0" anchor="t"/>
          <a:lstStyle/>
          <a:p>
            <a:pPr algn="ctr" indent="0" marL="0">
              <a:lnSpc>
                <a:spcPct val="104000"/>
              </a:lnSpc>
              <a:buNone/>
            </a:pPr>
            <a:r>
              <a:rPr lang="en-US" sz="1100" dirty="0">
                <a:solidFill>
                  <a:srgbClr val="2B4150"/>
                </a:solidFill>
                <a:latin typeface="MuseoModerno Medium" pitchFamily="34" charset="0"/>
                <a:ea typeface="MuseoModerno Medium" pitchFamily="34" charset="-122"/>
                <a:cs typeface="MuseoModerno Medium" pitchFamily="34" charset="-120"/>
              </a:rPr>
              <a:t>SPR Peak (nm)</a:t>
            </a:r>
            <a:endParaRPr lang="en-US" sz="1100" dirty="0"/>
          </a:p>
        </p:txBody>
      </p:sp>
      <p:sp>
        <p:nvSpPr>
          <p:cNvPr id="5" name="Text 3"/>
          <p:cNvSpPr/>
          <p:nvPr/>
        </p:nvSpPr>
        <p:spPr>
          <a:xfrm>
            <a:off x="496119" y="1752526"/>
            <a:ext cx="4010025" cy="351681"/>
          </a:xfrm>
          <a:prstGeom prst="rect">
            <a:avLst/>
          </a:prstGeom>
          <a:noFill/>
          <a:ln/>
        </p:spPr>
        <p:txBody>
          <a:bodyPr wrap="square" lIns="0" tIns="0" rIns="0" bIns="0" rtlCol="0" anchor="t">
            <a:normAutofit/>
          </a:bodyPr>
          <a:lstStyle/>
          <a:p>
            <a:pPr algn="ctr" indent="0" marL="0">
              <a:lnSpc>
                <a:spcPct val="128000"/>
              </a:lnSpc>
              <a:buNone/>
            </a:pPr>
            <a:r>
              <a:rPr lang="en-US" sz="900" dirty="0">
                <a:solidFill>
                  <a:srgbClr val="2B4150"/>
                </a:solidFill>
                <a:latin typeface="Source Sans 3" pitchFamily="34" charset="0"/>
                <a:ea typeface="Source Sans 3" pitchFamily="34" charset="-122"/>
                <a:cs typeface="Source Sans 3" pitchFamily="34" charset="-120"/>
              </a:rPr>
              <a:t>UV-Vis absorption band confirming zero-valent Ag⁰ nanoparticle formation via Surface Plasmon Resonance.</a:t>
            </a:r>
            <a:endParaRPr lang="en-US" sz="900" dirty="0"/>
          </a:p>
        </p:txBody>
      </p:sp>
      <p:sp>
        <p:nvSpPr>
          <p:cNvPr id="6" name="Text 4"/>
          <p:cNvSpPr/>
          <p:nvPr/>
        </p:nvSpPr>
        <p:spPr>
          <a:xfrm>
            <a:off x="4637856" y="997074"/>
            <a:ext cx="4010025" cy="377354"/>
          </a:xfrm>
          <a:prstGeom prst="rect">
            <a:avLst/>
          </a:prstGeom>
          <a:noFill/>
          <a:ln/>
        </p:spPr>
        <p:txBody>
          <a:bodyPr wrap="none" lIns="0" tIns="0" rIns="0" bIns="0" rtlCol="0" anchor="t"/>
          <a:lstStyle/>
          <a:p>
            <a:pPr algn="ctr" indent="0" marL="0">
              <a:lnSpc>
                <a:spcPct val="83000"/>
              </a:lnSpc>
              <a:buNone/>
            </a:pPr>
            <a:r>
              <a:rPr lang="en-US" sz="2950" dirty="0">
                <a:solidFill>
                  <a:srgbClr val="2B4150"/>
                </a:solidFill>
                <a:latin typeface="MuseoModerno Medium" pitchFamily="34" charset="0"/>
                <a:ea typeface="MuseoModerno Medium" pitchFamily="34" charset="-122"/>
                <a:cs typeface="MuseoModerno Medium" pitchFamily="34" charset="-120"/>
              </a:rPr>
              <a:t>45</a:t>
            </a:r>
            <a:endParaRPr lang="en-US" sz="2950" dirty="0"/>
          </a:p>
        </p:txBody>
      </p:sp>
      <p:sp>
        <p:nvSpPr>
          <p:cNvPr id="7" name="Text 5"/>
          <p:cNvSpPr/>
          <p:nvPr/>
        </p:nvSpPr>
        <p:spPr>
          <a:xfrm>
            <a:off x="4637856" y="1510605"/>
            <a:ext cx="4010025" cy="178668"/>
          </a:xfrm>
          <a:prstGeom prst="rect">
            <a:avLst/>
          </a:prstGeom>
          <a:noFill/>
          <a:ln/>
        </p:spPr>
        <p:txBody>
          <a:bodyPr wrap="none" lIns="0" tIns="0" rIns="0" bIns="0" rtlCol="0" anchor="t"/>
          <a:lstStyle/>
          <a:p>
            <a:pPr algn="ctr" indent="0" marL="0">
              <a:lnSpc>
                <a:spcPct val="104000"/>
              </a:lnSpc>
              <a:buNone/>
            </a:pPr>
            <a:r>
              <a:rPr lang="en-US" sz="1100" dirty="0">
                <a:solidFill>
                  <a:srgbClr val="2B4150"/>
                </a:solidFill>
                <a:latin typeface="MuseoModerno Medium" pitchFamily="34" charset="0"/>
                <a:ea typeface="MuseoModerno Medium" pitchFamily="34" charset="-122"/>
                <a:cs typeface="MuseoModerno Medium" pitchFamily="34" charset="-120"/>
              </a:rPr>
              <a:t>XRD Size (nm)</a:t>
            </a:r>
            <a:endParaRPr lang="en-US" sz="1100" dirty="0"/>
          </a:p>
        </p:txBody>
      </p:sp>
      <p:sp>
        <p:nvSpPr>
          <p:cNvPr id="8" name="Text 6"/>
          <p:cNvSpPr/>
          <p:nvPr/>
        </p:nvSpPr>
        <p:spPr>
          <a:xfrm>
            <a:off x="4637856" y="1752526"/>
            <a:ext cx="4010025" cy="351681"/>
          </a:xfrm>
          <a:prstGeom prst="rect">
            <a:avLst/>
          </a:prstGeom>
          <a:noFill/>
          <a:ln/>
        </p:spPr>
        <p:txBody>
          <a:bodyPr wrap="square" lIns="0" tIns="0" rIns="0" bIns="0" rtlCol="0" anchor="t">
            <a:normAutofit/>
          </a:bodyPr>
          <a:lstStyle/>
          <a:p>
            <a:pPr algn="ctr" indent="0" marL="0">
              <a:lnSpc>
                <a:spcPct val="128000"/>
              </a:lnSpc>
              <a:buNone/>
            </a:pPr>
            <a:r>
              <a:rPr lang="en-US" sz="900" dirty="0">
                <a:solidFill>
                  <a:srgbClr val="2B4150"/>
                </a:solidFill>
                <a:latin typeface="Source Sans 3" pitchFamily="34" charset="0"/>
                <a:ea typeface="Source Sans 3" pitchFamily="34" charset="-122"/>
                <a:cs typeface="Source Sans 3" pitchFamily="34" charset="-120"/>
              </a:rPr>
              <a:t>Average crystallite core size calculated from the dominant (111) peak using the Debye-Scherrer equation.</a:t>
            </a:r>
            <a:endParaRPr lang="en-US" sz="900" dirty="0"/>
          </a:p>
        </p:txBody>
      </p:sp>
      <p:sp>
        <p:nvSpPr>
          <p:cNvPr id="9" name="Text 7"/>
          <p:cNvSpPr/>
          <p:nvPr/>
        </p:nvSpPr>
        <p:spPr>
          <a:xfrm>
            <a:off x="496119" y="2372171"/>
            <a:ext cx="4010025" cy="377354"/>
          </a:xfrm>
          <a:prstGeom prst="rect">
            <a:avLst/>
          </a:prstGeom>
          <a:noFill/>
          <a:ln/>
        </p:spPr>
        <p:txBody>
          <a:bodyPr wrap="none" lIns="0" tIns="0" rIns="0" bIns="0" rtlCol="0" anchor="t"/>
          <a:lstStyle/>
          <a:p>
            <a:pPr algn="ctr" indent="0" marL="0">
              <a:lnSpc>
                <a:spcPct val="83000"/>
              </a:lnSpc>
              <a:buNone/>
            </a:pPr>
            <a:r>
              <a:rPr lang="en-US" sz="2950" dirty="0">
                <a:solidFill>
                  <a:srgbClr val="2B4150"/>
                </a:solidFill>
                <a:latin typeface="MuseoModerno Medium" pitchFamily="34" charset="0"/>
                <a:ea typeface="MuseoModerno Medium" pitchFamily="34" charset="-122"/>
                <a:cs typeface="MuseoModerno Medium" pitchFamily="34" charset="-120"/>
              </a:rPr>
              <a:t>42.5</a:t>
            </a:r>
            <a:endParaRPr lang="en-US" sz="2950" dirty="0"/>
          </a:p>
        </p:txBody>
      </p:sp>
      <p:sp>
        <p:nvSpPr>
          <p:cNvPr id="10" name="Text 8"/>
          <p:cNvSpPr/>
          <p:nvPr/>
        </p:nvSpPr>
        <p:spPr>
          <a:xfrm>
            <a:off x="496119" y="2885703"/>
            <a:ext cx="4010025" cy="178668"/>
          </a:xfrm>
          <a:prstGeom prst="rect">
            <a:avLst/>
          </a:prstGeom>
          <a:noFill/>
          <a:ln/>
        </p:spPr>
        <p:txBody>
          <a:bodyPr wrap="none" lIns="0" tIns="0" rIns="0" bIns="0" rtlCol="0" anchor="t"/>
          <a:lstStyle/>
          <a:p>
            <a:pPr algn="ctr" indent="0" marL="0">
              <a:lnSpc>
                <a:spcPct val="104000"/>
              </a:lnSpc>
              <a:buNone/>
            </a:pPr>
            <a:r>
              <a:rPr lang="en-US" sz="1100" dirty="0">
                <a:solidFill>
                  <a:srgbClr val="2B4150"/>
                </a:solidFill>
                <a:latin typeface="MuseoModerno Medium" pitchFamily="34" charset="0"/>
                <a:ea typeface="MuseoModerno Medium" pitchFamily="34" charset="-122"/>
                <a:cs typeface="MuseoModerno Medium" pitchFamily="34" charset="-120"/>
              </a:rPr>
              <a:t>SEM Diameter (nm)</a:t>
            </a:r>
            <a:endParaRPr lang="en-US" sz="1100" dirty="0"/>
          </a:p>
        </p:txBody>
      </p:sp>
      <p:sp>
        <p:nvSpPr>
          <p:cNvPr id="11" name="Text 9"/>
          <p:cNvSpPr/>
          <p:nvPr/>
        </p:nvSpPr>
        <p:spPr>
          <a:xfrm>
            <a:off x="496119" y="3127623"/>
            <a:ext cx="4010025" cy="351681"/>
          </a:xfrm>
          <a:prstGeom prst="rect">
            <a:avLst/>
          </a:prstGeom>
          <a:noFill/>
          <a:ln/>
        </p:spPr>
        <p:txBody>
          <a:bodyPr wrap="square" lIns="0" tIns="0" rIns="0" bIns="0" rtlCol="0" anchor="t">
            <a:normAutofit/>
          </a:bodyPr>
          <a:lstStyle/>
          <a:p>
            <a:pPr algn="ctr" indent="0" marL="0">
              <a:lnSpc>
                <a:spcPct val="128000"/>
              </a:lnSpc>
              <a:buNone/>
            </a:pPr>
            <a:r>
              <a:rPr lang="en-US" sz="900" dirty="0">
                <a:solidFill>
                  <a:srgbClr val="2B4150"/>
                </a:solidFill>
                <a:latin typeface="Source Sans 3" pitchFamily="34" charset="0"/>
                <a:ea typeface="Source Sans 3" pitchFamily="34" charset="-122"/>
                <a:cs typeface="Source Sans 3" pitchFamily="34" charset="-120"/>
              </a:rPr>
              <a:t>Mean core diameter (±5.3 nm) from ImageJ particle count analysis of N=100 particles in SEM images.</a:t>
            </a:r>
            <a:endParaRPr lang="en-US" sz="900" dirty="0"/>
          </a:p>
        </p:txBody>
      </p:sp>
      <p:sp>
        <p:nvSpPr>
          <p:cNvPr id="12" name="Text 10"/>
          <p:cNvSpPr/>
          <p:nvPr/>
        </p:nvSpPr>
        <p:spPr>
          <a:xfrm>
            <a:off x="4637856" y="2372171"/>
            <a:ext cx="4010025" cy="377354"/>
          </a:xfrm>
          <a:prstGeom prst="rect">
            <a:avLst/>
          </a:prstGeom>
          <a:noFill/>
          <a:ln/>
        </p:spPr>
        <p:txBody>
          <a:bodyPr wrap="none" lIns="0" tIns="0" rIns="0" bIns="0" rtlCol="0" anchor="t"/>
          <a:lstStyle/>
          <a:p>
            <a:pPr algn="ctr" indent="0" marL="0">
              <a:lnSpc>
                <a:spcPct val="83000"/>
              </a:lnSpc>
              <a:buNone/>
            </a:pPr>
            <a:r>
              <a:rPr lang="en-US" sz="2950" dirty="0">
                <a:solidFill>
                  <a:srgbClr val="2B4150"/>
                </a:solidFill>
                <a:latin typeface="MuseoModerno Medium" pitchFamily="34" charset="0"/>
                <a:ea typeface="MuseoModerno Medium" pitchFamily="34" charset="-122"/>
                <a:cs typeface="MuseoModerno Medium" pitchFamily="34" charset="-120"/>
              </a:rPr>
              <a:t>14.2</a:t>
            </a:r>
            <a:endParaRPr lang="en-US" sz="2950" dirty="0"/>
          </a:p>
        </p:txBody>
      </p:sp>
      <p:sp>
        <p:nvSpPr>
          <p:cNvPr id="13" name="Text 11"/>
          <p:cNvSpPr/>
          <p:nvPr/>
        </p:nvSpPr>
        <p:spPr>
          <a:xfrm>
            <a:off x="4637856" y="2885703"/>
            <a:ext cx="4010025" cy="178668"/>
          </a:xfrm>
          <a:prstGeom prst="rect">
            <a:avLst/>
          </a:prstGeom>
          <a:noFill/>
          <a:ln/>
        </p:spPr>
        <p:txBody>
          <a:bodyPr wrap="none" lIns="0" tIns="0" rIns="0" bIns="0" rtlCol="0" anchor="t"/>
          <a:lstStyle/>
          <a:p>
            <a:pPr algn="ctr" indent="0" marL="0">
              <a:lnSpc>
                <a:spcPct val="104000"/>
              </a:lnSpc>
              <a:buNone/>
            </a:pPr>
            <a:r>
              <a:rPr lang="en-US" sz="1100" dirty="0">
                <a:solidFill>
                  <a:srgbClr val="2B4150"/>
                </a:solidFill>
                <a:latin typeface="MuseoModerno Medium" pitchFamily="34" charset="0"/>
                <a:ea typeface="MuseoModerno Medium" pitchFamily="34" charset="-122"/>
                <a:cs typeface="MuseoModerno Medium" pitchFamily="34" charset="-120"/>
              </a:rPr>
              <a:t>AFM Ra (nm)</a:t>
            </a:r>
            <a:endParaRPr lang="en-US" sz="1100" dirty="0"/>
          </a:p>
        </p:txBody>
      </p:sp>
      <p:sp>
        <p:nvSpPr>
          <p:cNvPr id="14" name="Text 12"/>
          <p:cNvSpPr/>
          <p:nvPr/>
        </p:nvSpPr>
        <p:spPr>
          <a:xfrm>
            <a:off x="4637856" y="3127623"/>
            <a:ext cx="4010025" cy="351681"/>
          </a:xfrm>
          <a:prstGeom prst="rect">
            <a:avLst/>
          </a:prstGeom>
          <a:noFill/>
          <a:ln/>
        </p:spPr>
        <p:txBody>
          <a:bodyPr wrap="square" lIns="0" tIns="0" rIns="0" bIns="0" rtlCol="0" anchor="t">
            <a:normAutofit/>
          </a:bodyPr>
          <a:lstStyle/>
          <a:p>
            <a:pPr algn="ctr" indent="0" marL="0">
              <a:lnSpc>
                <a:spcPct val="128000"/>
              </a:lnSpc>
              <a:buNone/>
            </a:pPr>
            <a:r>
              <a:rPr lang="en-US" sz="900" dirty="0">
                <a:solidFill>
                  <a:srgbClr val="2B4150"/>
                </a:solidFill>
                <a:latin typeface="Source Sans 3" pitchFamily="34" charset="0"/>
                <a:ea typeface="Source Sans 3" pitchFamily="34" charset="-122"/>
                <a:cs typeface="Source Sans 3" pitchFamily="34" charset="-120"/>
              </a:rPr>
              <a:t>Average surface roughness across 5 μm × 5 μm scan area; Rq = 18.6 nm, consistent with biopolymer capping layers.</a:t>
            </a:r>
            <a:endParaRPr lang="en-US" sz="900" dirty="0"/>
          </a:p>
        </p:txBody>
      </p:sp>
      <p:sp>
        <p:nvSpPr>
          <p:cNvPr id="15" name="Shape 13"/>
          <p:cNvSpPr/>
          <p:nvPr/>
        </p:nvSpPr>
        <p:spPr>
          <a:xfrm>
            <a:off x="496119" y="3597846"/>
            <a:ext cx="2646983" cy="1173882"/>
          </a:xfrm>
          <a:prstGeom prst="roundRect">
            <a:avLst>
              <a:gd name="adj" fmla="val 1461"/>
            </a:avLst>
          </a:prstGeom>
          <a:solidFill>
            <a:srgbClr val="F3EEE3"/>
          </a:solidFill>
          <a:ln/>
        </p:spPr>
      </p:sp>
      <p:sp>
        <p:nvSpPr>
          <p:cNvPr id="16" name="Text 14"/>
          <p:cNvSpPr/>
          <p:nvPr/>
        </p:nvSpPr>
        <p:spPr>
          <a:xfrm>
            <a:off x="610419" y="3712146"/>
            <a:ext cx="2418383" cy="178668"/>
          </a:xfrm>
          <a:prstGeom prst="rect">
            <a:avLst/>
          </a:prstGeom>
          <a:noFill/>
          <a:ln/>
        </p:spPr>
        <p:txBody>
          <a:bodyPr wrap="none" lIns="0" tIns="0" rIns="0" bIns="0" rtlCol="0" anchor="t"/>
          <a:lstStyle/>
          <a:p>
            <a:pPr algn="l" indent="0" marL="0">
              <a:lnSpc>
                <a:spcPct val="104000"/>
              </a:lnSpc>
              <a:buNone/>
            </a:pPr>
            <a:r>
              <a:rPr lang="en-US" sz="1100" dirty="0">
                <a:solidFill>
                  <a:srgbClr val="2B4150"/>
                </a:solidFill>
                <a:latin typeface="MuseoModerno Medium" pitchFamily="34" charset="0"/>
                <a:ea typeface="MuseoModerno Medium" pitchFamily="34" charset="-122"/>
                <a:cs typeface="MuseoModerno Medium" pitchFamily="34" charset="-120"/>
              </a:rPr>
              <a:t>Crystal Structure</a:t>
            </a:r>
            <a:endParaRPr lang="en-US" sz="1100" dirty="0"/>
          </a:p>
        </p:txBody>
      </p:sp>
      <p:sp>
        <p:nvSpPr>
          <p:cNvPr id="17" name="Text 15"/>
          <p:cNvSpPr/>
          <p:nvPr/>
        </p:nvSpPr>
        <p:spPr>
          <a:xfrm>
            <a:off x="610419" y="3954066"/>
            <a:ext cx="2418383" cy="703362"/>
          </a:xfrm>
          <a:prstGeom prst="rect">
            <a:avLst/>
          </a:prstGeom>
          <a:noFill/>
          <a:ln/>
        </p:spPr>
        <p:txBody>
          <a:bodyPr wrap="square" lIns="0" tIns="0" rIns="0" bIns="0" rtlCol="0" anchor="t">
            <a:normAutofit/>
          </a:bodyPr>
          <a:lstStyle/>
          <a:p>
            <a:pPr algn="l" indent="0" marL="0">
              <a:lnSpc>
                <a:spcPct val="128000"/>
              </a:lnSpc>
              <a:buNone/>
            </a:pPr>
            <a:r>
              <a:rPr lang="en-US" sz="900" dirty="0">
                <a:solidFill>
                  <a:srgbClr val="2B4150"/>
                </a:solidFill>
                <a:latin typeface="Source Sans 3" pitchFamily="34" charset="0"/>
                <a:ea typeface="Source Sans 3" pitchFamily="34" charset="-122"/>
                <a:cs typeface="Source Sans 3" pitchFamily="34" charset="-120"/>
              </a:rPr>
              <a:t>Face-centered cubic (FCC) metallic Ag⁰ confirmed by XRD peaks at 38.15°, 44.30°, 64.45°, 77.40° — matching JCPDS Card No. 04-0783. No silver oxide peaks detected.</a:t>
            </a:r>
            <a:endParaRPr lang="en-US" sz="900" dirty="0"/>
          </a:p>
        </p:txBody>
      </p:sp>
      <p:sp>
        <p:nvSpPr>
          <p:cNvPr id="18" name="Shape 16"/>
          <p:cNvSpPr/>
          <p:nvPr/>
        </p:nvSpPr>
        <p:spPr>
          <a:xfrm>
            <a:off x="3248471" y="3597846"/>
            <a:ext cx="2646983" cy="1173882"/>
          </a:xfrm>
          <a:prstGeom prst="roundRect">
            <a:avLst>
              <a:gd name="adj" fmla="val 1461"/>
            </a:avLst>
          </a:prstGeom>
          <a:solidFill>
            <a:srgbClr val="F3EEE3"/>
          </a:solidFill>
          <a:ln/>
        </p:spPr>
      </p:sp>
      <p:sp>
        <p:nvSpPr>
          <p:cNvPr id="19" name="Text 17"/>
          <p:cNvSpPr/>
          <p:nvPr/>
        </p:nvSpPr>
        <p:spPr>
          <a:xfrm>
            <a:off x="3362771" y="3712146"/>
            <a:ext cx="2418383" cy="178668"/>
          </a:xfrm>
          <a:prstGeom prst="rect">
            <a:avLst/>
          </a:prstGeom>
          <a:noFill/>
          <a:ln/>
        </p:spPr>
        <p:txBody>
          <a:bodyPr wrap="none" lIns="0" tIns="0" rIns="0" bIns="0" rtlCol="0" anchor="t"/>
          <a:lstStyle/>
          <a:p>
            <a:pPr algn="l" indent="0" marL="0">
              <a:lnSpc>
                <a:spcPct val="104000"/>
              </a:lnSpc>
              <a:buNone/>
            </a:pPr>
            <a:r>
              <a:rPr lang="en-US" sz="1100" dirty="0">
                <a:solidFill>
                  <a:srgbClr val="2B4150"/>
                </a:solidFill>
                <a:latin typeface="MuseoModerno Medium" pitchFamily="34" charset="0"/>
                <a:ea typeface="MuseoModerno Medium" pitchFamily="34" charset="-122"/>
                <a:cs typeface="MuseoModerno Medium" pitchFamily="34" charset="-120"/>
              </a:rPr>
              <a:t>Morphology</a:t>
            </a:r>
            <a:endParaRPr lang="en-US" sz="1100" dirty="0"/>
          </a:p>
        </p:txBody>
      </p:sp>
      <p:sp>
        <p:nvSpPr>
          <p:cNvPr id="20" name="Text 18"/>
          <p:cNvSpPr/>
          <p:nvPr/>
        </p:nvSpPr>
        <p:spPr>
          <a:xfrm>
            <a:off x="3362771" y="3954066"/>
            <a:ext cx="2418383" cy="703362"/>
          </a:xfrm>
          <a:prstGeom prst="rect">
            <a:avLst/>
          </a:prstGeom>
          <a:noFill/>
          <a:ln/>
        </p:spPr>
        <p:txBody>
          <a:bodyPr wrap="square" lIns="0" tIns="0" rIns="0" bIns="0" rtlCol="0" anchor="t">
            <a:normAutofit/>
          </a:bodyPr>
          <a:lstStyle/>
          <a:p>
            <a:pPr algn="l" indent="0" marL="0">
              <a:lnSpc>
                <a:spcPct val="128000"/>
              </a:lnSpc>
              <a:buNone/>
            </a:pPr>
            <a:r>
              <a:rPr lang="en-US" sz="900" dirty="0">
                <a:solidFill>
                  <a:srgbClr val="2B4150"/>
                </a:solidFill>
                <a:latin typeface="Source Sans 3" pitchFamily="34" charset="0"/>
                <a:ea typeface="Source Sans 3" pitchFamily="34" charset="-122"/>
                <a:cs typeface="Source Sans 3" pitchFamily="34" charset="-120"/>
              </a:rPr>
              <a:t>Predominantly spherical primary particles confirmed by SEM and AFM. Aggregation attributed to drying artifacts and bio-organic capping layer interparticle interactions.</a:t>
            </a:r>
            <a:endParaRPr lang="en-US" sz="900" dirty="0"/>
          </a:p>
        </p:txBody>
      </p:sp>
      <p:sp>
        <p:nvSpPr>
          <p:cNvPr id="21" name="Shape 19"/>
          <p:cNvSpPr/>
          <p:nvPr/>
        </p:nvSpPr>
        <p:spPr>
          <a:xfrm>
            <a:off x="6000824" y="3597846"/>
            <a:ext cx="2647057" cy="1173882"/>
          </a:xfrm>
          <a:prstGeom prst="roundRect">
            <a:avLst>
              <a:gd name="adj" fmla="val 1461"/>
            </a:avLst>
          </a:prstGeom>
          <a:solidFill>
            <a:srgbClr val="F3EEE3"/>
          </a:solidFill>
          <a:ln/>
        </p:spPr>
      </p:sp>
      <p:sp>
        <p:nvSpPr>
          <p:cNvPr id="22" name="Text 20"/>
          <p:cNvSpPr/>
          <p:nvPr/>
        </p:nvSpPr>
        <p:spPr>
          <a:xfrm>
            <a:off x="6115124" y="3712146"/>
            <a:ext cx="2418457" cy="178668"/>
          </a:xfrm>
          <a:prstGeom prst="rect">
            <a:avLst/>
          </a:prstGeom>
          <a:noFill/>
          <a:ln/>
        </p:spPr>
        <p:txBody>
          <a:bodyPr wrap="none" lIns="0" tIns="0" rIns="0" bIns="0" rtlCol="0" anchor="t"/>
          <a:lstStyle/>
          <a:p>
            <a:pPr algn="l" indent="0" marL="0">
              <a:lnSpc>
                <a:spcPct val="104000"/>
              </a:lnSpc>
              <a:buNone/>
            </a:pPr>
            <a:r>
              <a:rPr lang="en-US" sz="1100" dirty="0">
                <a:solidFill>
                  <a:srgbClr val="2B4150"/>
                </a:solidFill>
                <a:latin typeface="MuseoModerno Medium" pitchFamily="34" charset="0"/>
                <a:ea typeface="MuseoModerno Medium" pitchFamily="34" charset="-122"/>
                <a:cs typeface="MuseoModerno Medium" pitchFamily="34" charset="-120"/>
              </a:rPr>
              <a:t>FTIR Key Bands</a:t>
            </a:r>
            <a:endParaRPr lang="en-US" sz="1100" dirty="0"/>
          </a:p>
        </p:txBody>
      </p:sp>
      <p:sp>
        <p:nvSpPr>
          <p:cNvPr id="23" name="Text 21"/>
          <p:cNvSpPr/>
          <p:nvPr/>
        </p:nvSpPr>
        <p:spPr>
          <a:xfrm>
            <a:off x="6115124" y="3954066"/>
            <a:ext cx="2418457" cy="703362"/>
          </a:xfrm>
          <a:prstGeom prst="rect">
            <a:avLst/>
          </a:prstGeom>
          <a:noFill/>
          <a:ln/>
        </p:spPr>
        <p:txBody>
          <a:bodyPr wrap="square" lIns="0" tIns="0" rIns="0" bIns="0" rtlCol="0" anchor="t">
            <a:normAutofit/>
          </a:bodyPr>
          <a:lstStyle/>
          <a:p>
            <a:pPr algn="l" indent="0" marL="0">
              <a:lnSpc>
                <a:spcPct val="128000"/>
              </a:lnSpc>
              <a:buNone/>
            </a:pPr>
            <a:r>
              <a:rPr lang="en-US" sz="900" dirty="0">
                <a:solidFill>
                  <a:srgbClr val="2B4150"/>
                </a:solidFill>
                <a:latin typeface="Source Sans 3" pitchFamily="34" charset="0"/>
                <a:ea typeface="Source Sans 3" pitchFamily="34" charset="-122"/>
                <a:cs typeface="Source Sans 3" pitchFamily="34" charset="-120"/>
              </a:rPr>
              <a:t>Phenolic O-H (3412 cm⁻¹), Amide I C=O (1612 cm⁻¹), organosulfur C-S (1245 cm⁻¹), and Ag–metal core interaction (585 cm⁻¹) confirm phytochemical capping and stabilization.</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496119" y="893490"/>
            <a:ext cx="8151763" cy="387548"/>
          </a:xfrm>
          <a:prstGeom prst="rect">
            <a:avLst/>
          </a:prstGeom>
          <a:noFill/>
          <a:ln/>
        </p:spPr>
        <p:txBody>
          <a:bodyPr wrap="none" lIns="0" tIns="0" rIns="0" bIns="0" rtlCol="0" anchor="t"/>
          <a:lstStyle/>
          <a:p>
            <a:pPr algn="l" indent="0" marL="0">
              <a:lnSpc>
                <a:spcPct val="104000"/>
              </a:lnSpc>
              <a:buNone/>
            </a:pPr>
            <a:r>
              <a:rPr lang="en-US" sz="2400" dirty="0">
                <a:solidFill>
                  <a:srgbClr val="124E73"/>
                </a:solidFill>
                <a:latin typeface="MuseoModerno Medium" pitchFamily="34" charset="0"/>
                <a:ea typeface="MuseoModerno Medium" pitchFamily="34" charset="-122"/>
                <a:cs typeface="MuseoModerno Medium" pitchFamily="34" charset="-120"/>
              </a:rPr>
              <a:t>Conclusion</a:t>
            </a:r>
            <a:endParaRPr lang="en-US" sz="2400" dirty="0"/>
          </a:p>
        </p:txBody>
      </p:sp>
      <p:sp>
        <p:nvSpPr>
          <p:cNvPr id="3" name="Shape 1"/>
          <p:cNvSpPr/>
          <p:nvPr/>
        </p:nvSpPr>
        <p:spPr>
          <a:xfrm>
            <a:off x="496119" y="1529060"/>
            <a:ext cx="14288" cy="675977"/>
          </a:xfrm>
          <a:prstGeom prst="roundRect">
            <a:avLst>
              <a:gd name="adj" fmla="val 59998"/>
            </a:avLst>
          </a:prstGeom>
          <a:solidFill>
            <a:srgbClr val="325F7B"/>
          </a:solidFill>
          <a:ln/>
        </p:spPr>
      </p:sp>
      <p:sp>
        <p:nvSpPr>
          <p:cNvPr id="4" name="Text 2"/>
          <p:cNvSpPr/>
          <p:nvPr/>
        </p:nvSpPr>
        <p:spPr>
          <a:xfrm>
            <a:off x="682154" y="1668587"/>
            <a:ext cx="7965728" cy="396925"/>
          </a:xfrm>
          <a:prstGeom prst="rect">
            <a:avLst/>
          </a:prstGeom>
          <a:noFill/>
          <a:ln/>
        </p:spPr>
        <p:txBody>
          <a:bodyPr wrap="square" lIns="0" tIns="0" rIns="0" bIns="0" rtlCol="0" anchor="t">
            <a:normAutofit/>
          </a:bodyPr>
          <a:lstStyle/>
          <a:p>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This study presents an efficient, environmentally friendly, and reproducible method for synthesizing silver nanoparticles using an aqueous extract of the leaves of </a:t>
            </a:r>
            <a:pPr algn="l" indent="0" marL="0">
              <a:lnSpc>
                <a:spcPct val="133000"/>
              </a:lnSpc>
              <a:buNone/>
            </a:pPr>
            <a:r>
              <a:rPr lang="en-US" sz="950" i="1" dirty="0">
                <a:solidFill>
                  <a:srgbClr val="2B4150"/>
                </a:solidFill>
                <a:latin typeface="Source Sans 3" pitchFamily="34" charset="0"/>
                <a:ea typeface="Source Sans 3" pitchFamily="34" charset="-122"/>
                <a:cs typeface="Source Sans 3" pitchFamily="34" charset="-120"/>
              </a:rPr>
              <a:t>Allium ampeloprasum</a:t>
            </a:r>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 (Iraqi garlic/leek).</a:t>
            </a:r>
            <a:endParaRPr lang="en-US" sz="950" dirty="0"/>
          </a:p>
        </p:txBody>
      </p:sp>
      <p:sp>
        <p:nvSpPr>
          <p:cNvPr id="5" name="Shape 3"/>
          <p:cNvSpPr/>
          <p:nvPr/>
        </p:nvSpPr>
        <p:spPr>
          <a:xfrm>
            <a:off x="496119" y="2344564"/>
            <a:ext cx="8151763" cy="1905446"/>
          </a:xfrm>
          <a:prstGeom prst="roundRect">
            <a:avLst>
              <a:gd name="adj" fmla="val 977"/>
            </a:avLst>
          </a:prstGeom>
          <a:solidFill>
            <a:srgbClr val="F3EEE3"/>
          </a:solidFill>
          <a:ln/>
        </p:spPr>
      </p:sp>
      <p:sp>
        <p:nvSpPr>
          <p:cNvPr id="6" name="Shape 4"/>
          <p:cNvSpPr/>
          <p:nvPr/>
        </p:nvSpPr>
        <p:spPr>
          <a:xfrm>
            <a:off x="496119" y="2344564"/>
            <a:ext cx="2717229" cy="1905446"/>
          </a:xfrm>
          <a:prstGeom prst="rect">
            <a:avLst/>
          </a:prstGeom>
          <a:solidFill>
            <a:srgbClr val="F3EEE3"/>
          </a:solidFill>
          <a:ln/>
        </p:spPr>
      </p:sp>
      <p:sp>
        <p:nvSpPr>
          <p:cNvPr id="7" name="Text 5"/>
          <p:cNvSpPr/>
          <p:nvPr/>
        </p:nvSpPr>
        <p:spPr>
          <a:xfrm>
            <a:off x="620092" y="2468538"/>
            <a:ext cx="2469282" cy="193849"/>
          </a:xfrm>
          <a:prstGeom prst="rect">
            <a:avLst/>
          </a:prstGeom>
          <a:noFill/>
          <a:ln/>
        </p:spPr>
        <p:txBody>
          <a:bodyPr wrap="none" lIns="0" tIns="0" rIns="0" bIns="0" rtlCol="0" anchor="t"/>
          <a:lstStyle/>
          <a:p>
            <a:pPr algn="l" indent="0" marL="0">
              <a:lnSpc>
                <a:spcPct val="104000"/>
              </a:lnSpc>
              <a:buNone/>
            </a:pPr>
            <a:r>
              <a:rPr lang="en-US" sz="1200" dirty="0">
                <a:solidFill>
                  <a:srgbClr val="2B4150"/>
                </a:solidFill>
                <a:latin typeface="MuseoModerno Medium" pitchFamily="34" charset="0"/>
                <a:ea typeface="MuseoModerno Medium" pitchFamily="34" charset="-122"/>
                <a:cs typeface="MuseoModerno Medium" pitchFamily="34" charset="-120"/>
              </a:rPr>
              <a:t>Synthesis Success</a:t>
            </a:r>
            <a:endParaRPr lang="en-US" sz="1200" dirty="0"/>
          </a:p>
        </p:txBody>
      </p:sp>
      <p:sp>
        <p:nvSpPr>
          <p:cNvPr id="8" name="Text 6"/>
          <p:cNvSpPr/>
          <p:nvPr/>
        </p:nvSpPr>
        <p:spPr>
          <a:xfrm>
            <a:off x="620092" y="2736800"/>
            <a:ext cx="2469282" cy="1389236"/>
          </a:xfrm>
          <a:prstGeom prst="rect">
            <a:avLst/>
          </a:prstGeom>
          <a:noFill/>
          <a:ln/>
        </p:spPr>
        <p:txBody>
          <a:bodyPr wrap="square" lIns="0" tIns="0" rIns="0" bIns="0" rtlCol="0" anchor="t">
            <a:normAutofit/>
          </a:bodyPr>
          <a:lstStyle/>
          <a:p>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Chemical analysis confirmed the formation of highly crystalline, spherical metallic silver nanoparticles. The leaf extract of </a:t>
            </a:r>
            <a:pPr algn="l" indent="0" marL="0">
              <a:lnSpc>
                <a:spcPct val="133000"/>
              </a:lnSpc>
              <a:buNone/>
            </a:pPr>
            <a:r>
              <a:rPr lang="en-US" sz="950" i="1" dirty="0">
                <a:solidFill>
                  <a:srgbClr val="2B4150"/>
                </a:solidFill>
                <a:latin typeface="Source Sans 3" pitchFamily="34" charset="0"/>
                <a:ea typeface="Source Sans 3" pitchFamily="34" charset="-122"/>
                <a:cs typeface="Source Sans 3" pitchFamily="34" charset="-120"/>
              </a:rPr>
              <a:t>A. ampeloprasum</a:t>
            </a:r>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 acts as a potent reducing agent, with phenolic hydroxyl, carboxyl, and protein-related amide groups serving as reducing, capping, and stabilizing agents.</a:t>
            </a:r>
            <a:endParaRPr lang="en-US" sz="950" dirty="0"/>
          </a:p>
        </p:txBody>
      </p:sp>
      <p:sp>
        <p:nvSpPr>
          <p:cNvPr id="9" name="Shape 7"/>
          <p:cNvSpPr/>
          <p:nvPr/>
        </p:nvSpPr>
        <p:spPr>
          <a:xfrm>
            <a:off x="3213348" y="2344564"/>
            <a:ext cx="2717229" cy="1905446"/>
          </a:xfrm>
          <a:prstGeom prst="rect">
            <a:avLst/>
          </a:prstGeom>
          <a:solidFill>
            <a:srgbClr val="F3EEE3"/>
          </a:solidFill>
          <a:ln/>
        </p:spPr>
      </p:sp>
      <p:sp>
        <p:nvSpPr>
          <p:cNvPr id="10" name="Shape 8"/>
          <p:cNvSpPr/>
          <p:nvPr/>
        </p:nvSpPr>
        <p:spPr>
          <a:xfrm>
            <a:off x="3213348" y="2344564"/>
            <a:ext cx="14288" cy="1905446"/>
          </a:xfrm>
          <a:prstGeom prst="roundRect">
            <a:avLst>
              <a:gd name="adj" fmla="val 130228"/>
            </a:avLst>
          </a:prstGeom>
          <a:solidFill>
            <a:srgbClr val="D9D4C9"/>
          </a:solidFill>
          <a:ln/>
        </p:spPr>
      </p:sp>
      <p:sp>
        <p:nvSpPr>
          <p:cNvPr id="11" name="Text 9"/>
          <p:cNvSpPr/>
          <p:nvPr/>
        </p:nvSpPr>
        <p:spPr>
          <a:xfrm>
            <a:off x="3337322" y="2468538"/>
            <a:ext cx="2469282" cy="193849"/>
          </a:xfrm>
          <a:prstGeom prst="rect">
            <a:avLst/>
          </a:prstGeom>
          <a:noFill/>
          <a:ln/>
        </p:spPr>
        <p:txBody>
          <a:bodyPr wrap="none" lIns="0" tIns="0" rIns="0" bIns="0" rtlCol="0" anchor="t"/>
          <a:lstStyle/>
          <a:p>
            <a:pPr algn="l" indent="0" marL="0">
              <a:lnSpc>
                <a:spcPct val="104000"/>
              </a:lnSpc>
              <a:buNone/>
            </a:pPr>
            <a:r>
              <a:rPr lang="en-US" sz="1200" dirty="0">
                <a:solidFill>
                  <a:srgbClr val="2B4150"/>
                </a:solidFill>
                <a:latin typeface="MuseoModerno Medium" pitchFamily="34" charset="0"/>
                <a:ea typeface="MuseoModerno Medium" pitchFamily="34" charset="-122"/>
                <a:cs typeface="MuseoModerno Medium" pitchFamily="34" charset="-120"/>
              </a:rPr>
              <a:t>Antioxidant Activity</a:t>
            </a:r>
            <a:endParaRPr lang="en-US" sz="1200" dirty="0"/>
          </a:p>
        </p:txBody>
      </p:sp>
      <p:sp>
        <p:nvSpPr>
          <p:cNvPr id="12" name="Text 10"/>
          <p:cNvSpPr/>
          <p:nvPr/>
        </p:nvSpPr>
        <p:spPr>
          <a:xfrm>
            <a:off x="3337322" y="2736800"/>
            <a:ext cx="2469282" cy="1389236"/>
          </a:xfrm>
          <a:prstGeom prst="rect">
            <a:avLst/>
          </a:prstGeom>
          <a:noFill/>
          <a:ln/>
        </p:spPr>
        <p:txBody>
          <a:bodyPr wrap="square" lIns="0" tIns="0" rIns="0" bIns="0" rtlCol="0" anchor="t">
            <a:normAutofit/>
          </a:bodyPr>
          <a:lstStyle/>
          <a:p>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The biosynthesized AgNPs exhibited significant dose-proportional DPPH free radical scavenging activity, statistically superior to that of the crude plant extract. Moderate activity compared to ascorbic acid was observed, attributed to synergistic electron transfer by the Ag⁰ core and surface-bound phytochemicals.</a:t>
            </a:r>
            <a:endParaRPr lang="en-US" sz="950" dirty="0"/>
          </a:p>
        </p:txBody>
      </p:sp>
      <p:sp>
        <p:nvSpPr>
          <p:cNvPr id="13" name="Shape 11"/>
          <p:cNvSpPr/>
          <p:nvPr/>
        </p:nvSpPr>
        <p:spPr>
          <a:xfrm>
            <a:off x="5930578" y="2344564"/>
            <a:ext cx="2717229" cy="1905446"/>
          </a:xfrm>
          <a:prstGeom prst="rect">
            <a:avLst/>
          </a:prstGeom>
          <a:solidFill>
            <a:srgbClr val="F3EEE3"/>
          </a:solidFill>
          <a:ln/>
        </p:spPr>
      </p:sp>
      <p:sp>
        <p:nvSpPr>
          <p:cNvPr id="14" name="Shape 12"/>
          <p:cNvSpPr/>
          <p:nvPr/>
        </p:nvSpPr>
        <p:spPr>
          <a:xfrm>
            <a:off x="5930578" y="2344564"/>
            <a:ext cx="14288" cy="1905446"/>
          </a:xfrm>
          <a:prstGeom prst="roundRect">
            <a:avLst>
              <a:gd name="adj" fmla="val 130228"/>
            </a:avLst>
          </a:prstGeom>
          <a:solidFill>
            <a:srgbClr val="D9D4C9"/>
          </a:solidFill>
          <a:ln/>
        </p:spPr>
      </p:sp>
      <p:sp>
        <p:nvSpPr>
          <p:cNvPr id="15" name="Text 13"/>
          <p:cNvSpPr/>
          <p:nvPr/>
        </p:nvSpPr>
        <p:spPr>
          <a:xfrm>
            <a:off x="6054551" y="2468538"/>
            <a:ext cx="2469282" cy="193849"/>
          </a:xfrm>
          <a:prstGeom prst="rect">
            <a:avLst/>
          </a:prstGeom>
          <a:noFill/>
          <a:ln/>
        </p:spPr>
        <p:txBody>
          <a:bodyPr wrap="none" lIns="0" tIns="0" rIns="0" bIns="0" rtlCol="0" anchor="t"/>
          <a:lstStyle/>
          <a:p>
            <a:pPr algn="l" indent="0" marL="0">
              <a:lnSpc>
                <a:spcPct val="104000"/>
              </a:lnSpc>
              <a:buNone/>
            </a:pPr>
            <a:r>
              <a:rPr lang="en-US" sz="1200" dirty="0">
                <a:solidFill>
                  <a:srgbClr val="2B4150"/>
                </a:solidFill>
                <a:latin typeface="MuseoModerno Medium" pitchFamily="34" charset="0"/>
                <a:ea typeface="MuseoModerno Medium" pitchFamily="34" charset="-122"/>
                <a:cs typeface="MuseoModerno Medium" pitchFamily="34" charset="-120"/>
              </a:rPr>
              <a:t>Future Potential</a:t>
            </a:r>
            <a:endParaRPr lang="en-US" sz="1200" dirty="0"/>
          </a:p>
        </p:txBody>
      </p:sp>
      <p:sp>
        <p:nvSpPr>
          <p:cNvPr id="16" name="Text 14"/>
          <p:cNvSpPr/>
          <p:nvPr/>
        </p:nvSpPr>
        <p:spPr>
          <a:xfrm>
            <a:off x="6054551" y="2736800"/>
            <a:ext cx="2469282" cy="992312"/>
          </a:xfrm>
          <a:prstGeom prst="rect">
            <a:avLst/>
          </a:prstGeom>
          <a:noFill/>
          <a:ln/>
        </p:spPr>
        <p:txBody>
          <a:bodyPr wrap="square" lIns="0" tIns="0" rIns="0" bIns="0" rtlCol="0" anchor="t">
            <a:normAutofit/>
          </a:bodyPr>
          <a:lstStyle/>
          <a:p>
            <a:pPr algn="l" indent="0" marL="0">
              <a:lnSpc>
                <a:spcPct val="133000"/>
              </a:lnSpc>
              <a:buNone/>
            </a:pPr>
            <a:r>
              <a:rPr lang="en-US" sz="950" dirty="0">
                <a:solidFill>
                  <a:srgbClr val="2B4150"/>
                </a:solidFill>
                <a:latin typeface="Source Sans 3" pitchFamily="34" charset="0"/>
                <a:ea typeface="Source Sans 3" pitchFamily="34" charset="-122"/>
                <a:cs typeface="Source Sans 3" pitchFamily="34" charset="-120"/>
              </a:rPr>
              <a:t>These results indicate significant potential for use in industrial antioxidant and biomedical applications. Further characterization via DLS, zeta potential, and cell viability assays is recommended before clinical translation.</a:t>
            </a:r>
            <a:endParaRPr lang="en-US" sz="9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496119" y="367233"/>
            <a:ext cx="8151763" cy="327050"/>
          </a:xfrm>
          <a:prstGeom prst="rect">
            <a:avLst/>
          </a:prstGeom>
          <a:noFill/>
          <a:ln/>
        </p:spPr>
        <p:txBody>
          <a:bodyPr wrap="none" lIns="0" tIns="0" rIns="0" bIns="0" rtlCol="0" anchor="t"/>
          <a:lstStyle/>
          <a:p>
            <a:pPr algn="l" indent="0" marL="0">
              <a:lnSpc>
                <a:spcPct val="104000"/>
              </a:lnSpc>
              <a:buNone/>
            </a:pPr>
            <a:r>
              <a:rPr lang="en-US" sz="2050" dirty="0">
                <a:solidFill>
                  <a:srgbClr val="124E73"/>
                </a:solidFill>
                <a:latin typeface="MuseoModerno Medium" pitchFamily="34" charset="0"/>
                <a:ea typeface="MuseoModerno Medium" pitchFamily="34" charset="-122"/>
                <a:cs typeface="MuseoModerno Medium" pitchFamily="34" charset="-120"/>
              </a:rPr>
              <a:t>References</a:t>
            </a:r>
            <a:endParaRPr lang="en-US" sz="2050" dirty="0"/>
          </a:p>
        </p:txBody>
      </p:sp>
      <p:sp>
        <p:nvSpPr>
          <p:cNvPr id="3" name="Shape 1"/>
          <p:cNvSpPr/>
          <p:nvPr/>
        </p:nvSpPr>
        <p:spPr>
          <a:xfrm>
            <a:off x="496119" y="928464"/>
            <a:ext cx="52313" cy="52313"/>
          </a:xfrm>
          <a:prstGeom prst="ellipse">
            <a:avLst/>
          </a:prstGeom>
          <a:solidFill>
            <a:srgbClr val="325F7B"/>
          </a:solidFill>
          <a:ln/>
        </p:spPr>
      </p:sp>
      <p:sp>
        <p:nvSpPr>
          <p:cNvPr id="4" name="Text 2"/>
          <p:cNvSpPr/>
          <p:nvPr/>
        </p:nvSpPr>
        <p:spPr>
          <a:xfrm>
            <a:off x="636687" y="870868"/>
            <a:ext cx="8011195" cy="154409"/>
          </a:xfrm>
          <a:prstGeom prst="rect">
            <a:avLst/>
          </a:prstGeom>
          <a:noFill/>
          <a:ln/>
        </p:spPr>
        <p:txBody>
          <a:bodyPr wrap="none" lIns="0" tIns="0" rIns="0" bIns="0" rtlCol="0" anchor="t"/>
          <a:lstStyle/>
          <a:p>
            <a:pPr algn="l" indent="0" marL="0">
              <a:lnSpc>
                <a:spcPct val="123000"/>
              </a:lnSpc>
              <a:buNone/>
            </a:pPr>
            <a:r>
              <a:rPr lang="en-US" sz="800" dirty="0">
                <a:solidFill>
                  <a:srgbClr val="2B4150"/>
                </a:solidFill>
                <a:latin typeface="Source Sans 3" pitchFamily="34" charset="0"/>
                <a:ea typeface="Source Sans 3" pitchFamily="34" charset="-122"/>
                <a:cs typeface="Source Sans 3" pitchFamily="34" charset="-120"/>
              </a:rPr>
              <a:t>Eker, F. et al. Green synthesis of silver nanoparticles using plant extracts: a comprehensive review. </a:t>
            </a:r>
            <a:pPr algn="l" indent="0" marL="0">
              <a:lnSpc>
                <a:spcPct val="123000"/>
              </a:lnSpc>
              <a:buNone/>
            </a:pPr>
            <a:r>
              <a:rPr lang="en-US" sz="800" i="1" dirty="0">
                <a:solidFill>
                  <a:srgbClr val="2B4150"/>
                </a:solidFill>
                <a:latin typeface="Source Sans 3" pitchFamily="34" charset="0"/>
                <a:ea typeface="Source Sans 3" pitchFamily="34" charset="-122"/>
                <a:cs typeface="Source Sans 3" pitchFamily="34" charset="-120"/>
              </a:rPr>
              <a:t>Int. J. Mol. Sci.</a:t>
            </a:r>
            <a:pPr algn="l" indent="0" marL="0">
              <a:lnSpc>
                <a:spcPct val="123000"/>
              </a:lnSpc>
              <a:buNone/>
            </a:pPr>
            <a:r>
              <a:rPr lang="en-US" sz="800" dirty="0">
                <a:solidFill>
                  <a:srgbClr val="2B4150"/>
                </a:solidFill>
                <a:latin typeface="Source Sans 3" pitchFamily="34" charset="0"/>
                <a:ea typeface="Source Sans 3" pitchFamily="34" charset="-122"/>
                <a:cs typeface="Source Sans 3" pitchFamily="34" charset="-120"/>
              </a:rPr>
              <a:t> 26(13), 6222 (2025). doi:10.3390/ijms26136222</a:t>
            </a:r>
            <a:endParaRPr lang="en-US" sz="800" dirty="0"/>
          </a:p>
        </p:txBody>
      </p:sp>
      <p:sp>
        <p:nvSpPr>
          <p:cNvPr id="5" name="Shape 3"/>
          <p:cNvSpPr/>
          <p:nvPr/>
        </p:nvSpPr>
        <p:spPr>
          <a:xfrm>
            <a:off x="496119" y="1259458"/>
            <a:ext cx="52313" cy="52313"/>
          </a:xfrm>
          <a:prstGeom prst="ellipse">
            <a:avLst/>
          </a:prstGeom>
          <a:solidFill>
            <a:srgbClr val="325F7B"/>
          </a:solidFill>
          <a:ln/>
        </p:spPr>
      </p:sp>
      <p:sp>
        <p:nvSpPr>
          <p:cNvPr id="6" name="Text 4"/>
          <p:cNvSpPr/>
          <p:nvPr/>
        </p:nvSpPr>
        <p:spPr>
          <a:xfrm>
            <a:off x="636687" y="1201862"/>
            <a:ext cx="8011195" cy="308818"/>
          </a:xfrm>
          <a:prstGeom prst="rect">
            <a:avLst/>
          </a:prstGeom>
          <a:noFill/>
          <a:ln/>
        </p:spPr>
        <p:txBody>
          <a:bodyPr wrap="square" lIns="0" tIns="0" rIns="0" bIns="0" rtlCol="0" anchor="t">
            <a:normAutofit/>
          </a:bodyPr>
          <a:lstStyle/>
          <a:p>
            <a:pPr algn="l" indent="0" marL="0">
              <a:lnSpc>
                <a:spcPct val="123000"/>
              </a:lnSpc>
              <a:buNone/>
            </a:pPr>
            <a:r>
              <a:rPr lang="en-US" sz="800" dirty="0">
                <a:solidFill>
                  <a:srgbClr val="2B4150"/>
                </a:solidFill>
                <a:latin typeface="Source Sans 3" pitchFamily="34" charset="0"/>
                <a:ea typeface="Source Sans 3" pitchFamily="34" charset="-122"/>
                <a:cs typeface="Source Sans 3" pitchFamily="34" charset="-120"/>
              </a:rPr>
              <a:t>Shahzadi, S. et al. A review on green synthesis of AgNPs using plant extracts: photocatalysis, environmental remediation, and biomedicine. </a:t>
            </a:r>
            <a:pPr algn="l" indent="0" marL="0">
              <a:lnSpc>
                <a:spcPct val="123000"/>
              </a:lnSpc>
              <a:buNone/>
            </a:pPr>
            <a:r>
              <a:rPr lang="en-US" sz="800" i="1" dirty="0">
                <a:solidFill>
                  <a:srgbClr val="2B4150"/>
                </a:solidFill>
                <a:latin typeface="Source Sans 3" pitchFamily="34" charset="0"/>
                <a:ea typeface="Source Sans 3" pitchFamily="34" charset="-122"/>
                <a:cs typeface="Source Sans 3" pitchFamily="34" charset="-120"/>
              </a:rPr>
              <a:t>RSC Advances</a:t>
            </a:r>
            <a:pPr algn="l" indent="0" marL="0">
              <a:lnSpc>
                <a:spcPct val="123000"/>
              </a:lnSpc>
              <a:buNone/>
            </a:pPr>
            <a:r>
              <a:rPr lang="en-US" sz="800" dirty="0">
                <a:solidFill>
                  <a:srgbClr val="2B4150"/>
                </a:solidFill>
                <a:latin typeface="Source Sans 3" pitchFamily="34" charset="0"/>
                <a:ea typeface="Source Sans 3" pitchFamily="34" charset="-122"/>
                <a:cs typeface="Source Sans 3" pitchFamily="34" charset="-120"/>
              </a:rPr>
              <a:t> 15(5), 3858–3903 (2025). doi:10.1039/D4RA07519F</a:t>
            </a:r>
            <a:endParaRPr lang="en-US" sz="800" dirty="0"/>
          </a:p>
        </p:txBody>
      </p:sp>
      <p:sp>
        <p:nvSpPr>
          <p:cNvPr id="7" name="Shape 5"/>
          <p:cNvSpPr/>
          <p:nvPr/>
        </p:nvSpPr>
        <p:spPr>
          <a:xfrm>
            <a:off x="496119" y="1744861"/>
            <a:ext cx="52313" cy="52313"/>
          </a:xfrm>
          <a:prstGeom prst="ellipse">
            <a:avLst/>
          </a:prstGeom>
          <a:solidFill>
            <a:srgbClr val="325F7B"/>
          </a:solidFill>
          <a:ln/>
        </p:spPr>
      </p:sp>
      <p:sp>
        <p:nvSpPr>
          <p:cNvPr id="8" name="Text 6"/>
          <p:cNvSpPr/>
          <p:nvPr/>
        </p:nvSpPr>
        <p:spPr>
          <a:xfrm>
            <a:off x="636687" y="1687264"/>
            <a:ext cx="8011195" cy="154409"/>
          </a:xfrm>
          <a:prstGeom prst="rect">
            <a:avLst/>
          </a:prstGeom>
          <a:noFill/>
          <a:ln/>
        </p:spPr>
        <p:txBody>
          <a:bodyPr wrap="none" lIns="0" tIns="0" rIns="0" bIns="0" rtlCol="0" anchor="t"/>
          <a:lstStyle/>
          <a:p>
            <a:pPr algn="l" indent="0" marL="0">
              <a:lnSpc>
                <a:spcPct val="123000"/>
              </a:lnSpc>
              <a:buNone/>
            </a:pPr>
            <a:r>
              <a:rPr lang="en-US" sz="800" dirty="0">
                <a:solidFill>
                  <a:srgbClr val="2B4150"/>
                </a:solidFill>
                <a:latin typeface="Source Sans 3" pitchFamily="34" charset="0"/>
                <a:ea typeface="Source Sans 3" pitchFamily="34" charset="-122"/>
                <a:cs typeface="Source Sans 3" pitchFamily="34" charset="-120"/>
              </a:rPr>
              <a:t>Dhir, R. et al. Plant-mediated synthesis of silver nanoparticles: unlocking their pharmacological potential. </a:t>
            </a:r>
            <a:pPr algn="l" indent="0" marL="0">
              <a:lnSpc>
                <a:spcPct val="123000"/>
              </a:lnSpc>
              <a:buNone/>
            </a:pPr>
            <a:r>
              <a:rPr lang="en-US" sz="800" i="1" dirty="0">
                <a:solidFill>
                  <a:srgbClr val="2B4150"/>
                </a:solidFill>
                <a:latin typeface="Source Sans 3" pitchFamily="34" charset="0"/>
                <a:ea typeface="Source Sans 3" pitchFamily="34" charset="-122"/>
                <a:cs typeface="Source Sans 3" pitchFamily="34" charset="-120"/>
              </a:rPr>
              <a:t>Front. Bioeng. Biotechnol.</a:t>
            </a:r>
            <a:pPr algn="l" indent="0" marL="0">
              <a:lnSpc>
                <a:spcPct val="123000"/>
              </a:lnSpc>
              <a:buNone/>
            </a:pPr>
            <a:r>
              <a:rPr lang="en-US" sz="800" dirty="0">
                <a:solidFill>
                  <a:srgbClr val="2B4150"/>
                </a:solidFill>
                <a:latin typeface="Source Sans 3" pitchFamily="34" charset="0"/>
                <a:ea typeface="Source Sans 3" pitchFamily="34" charset="-122"/>
                <a:cs typeface="Source Sans 3" pitchFamily="34" charset="-120"/>
              </a:rPr>
              <a:t> 11, 1324805 (2024). doi:10.3389/fbioe.2023.1324805</a:t>
            </a:r>
            <a:endParaRPr lang="en-US" sz="800" dirty="0"/>
          </a:p>
        </p:txBody>
      </p:sp>
      <p:sp>
        <p:nvSpPr>
          <p:cNvPr id="9" name="Shape 7"/>
          <p:cNvSpPr/>
          <p:nvPr/>
        </p:nvSpPr>
        <p:spPr>
          <a:xfrm>
            <a:off x="496119" y="2075855"/>
            <a:ext cx="52313" cy="52313"/>
          </a:xfrm>
          <a:prstGeom prst="ellipse">
            <a:avLst/>
          </a:prstGeom>
          <a:solidFill>
            <a:srgbClr val="325F7B"/>
          </a:solidFill>
          <a:ln/>
        </p:spPr>
      </p:sp>
      <p:sp>
        <p:nvSpPr>
          <p:cNvPr id="10" name="Text 8"/>
          <p:cNvSpPr/>
          <p:nvPr/>
        </p:nvSpPr>
        <p:spPr>
          <a:xfrm>
            <a:off x="636687" y="2018258"/>
            <a:ext cx="8011195" cy="308818"/>
          </a:xfrm>
          <a:prstGeom prst="rect">
            <a:avLst/>
          </a:prstGeom>
          <a:noFill/>
          <a:ln/>
        </p:spPr>
        <p:txBody>
          <a:bodyPr wrap="square" lIns="0" tIns="0" rIns="0" bIns="0" rtlCol="0" anchor="t">
            <a:normAutofit/>
          </a:bodyPr>
          <a:lstStyle/>
          <a:p>
            <a:pPr algn="l" indent="0" marL="0">
              <a:lnSpc>
                <a:spcPct val="123000"/>
              </a:lnSpc>
              <a:buNone/>
            </a:pPr>
            <a:r>
              <a:rPr lang="en-US" sz="800" dirty="0">
                <a:solidFill>
                  <a:srgbClr val="2B4150"/>
                </a:solidFill>
                <a:latin typeface="Source Sans 3" pitchFamily="34" charset="0"/>
                <a:ea typeface="Source Sans 3" pitchFamily="34" charset="-122"/>
                <a:cs typeface="Source Sans 3" pitchFamily="34" charset="-120"/>
              </a:rPr>
              <a:t>Baran, M.F. et al. Green synthesis of AgNPs from </a:t>
            </a:r>
            <a:pPr algn="l" indent="0" marL="0">
              <a:lnSpc>
                <a:spcPct val="123000"/>
              </a:lnSpc>
              <a:buNone/>
            </a:pPr>
            <a:r>
              <a:rPr lang="en-US" sz="800" i="1" dirty="0">
                <a:solidFill>
                  <a:srgbClr val="2B4150"/>
                </a:solidFill>
                <a:latin typeface="Source Sans 3" pitchFamily="34" charset="0"/>
                <a:ea typeface="Source Sans 3" pitchFamily="34" charset="-122"/>
                <a:cs typeface="Source Sans 3" pitchFamily="34" charset="-120"/>
              </a:rPr>
              <a:t>Allium cepa</a:t>
            </a:r>
            <a:pPr algn="l" indent="0" marL="0">
              <a:lnSpc>
                <a:spcPct val="123000"/>
              </a:lnSpc>
              <a:buNone/>
            </a:pPr>
            <a:r>
              <a:rPr lang="en-US" sz="800" dirty="0">
                <a:solidFill>
                  <a:srgbClr val="2B4150"/>
                </a:solidFill>
                <a:latin typeface="Source Sans 3" pitchFamily="34" charset="0"/>
                <a:ea typeface="Source Sans 3" pitchFamily="34" charset="-122"/>
                <a:cs typeface="Source Sans 3" pitchFamily="34" charset="-120"/>
              </a:rPr>
              <a:t> L. peel extract: antioxidant, antipathogenic, and anticholinesterase activity. </a:t>
            </a:r>
            <a:pPr algn="l" indent="0" marL="0">
              <a:lnSpc>
                <a:spcPct val="123000"/>
              </a:lnSpc>
              <a:buNone/>
            </a:pPr>
            <a:r>
              <a:rPr lang="en-US" sz="800" i="1" dirty="0">
                <a:solidFill>
                  <a:srgbClr val="2B4150"/>
                </a:solidFill>
                <a:latin typeface="Source Sans 3" pitchFamily="34" charset="0"/>
                <a:ea typeface="Source Sans 3" pitchFamily="34" charset="-122"/>
                <a:cs typeface="Source Sans 3" pitchFamily="34" charset="-120"/>
              </a:rPr>
              <a:t>Molecules</a:t>
            </a:r>
            <a:pPr algn="l" indent="0" marL="0">
              <a:lnSpc>
                <a:spcPct val="123000"/>
              </a:lnSpc>
              <a:buNone/>
            </a:pPr>
            <a:r>
              <a:rPr lang="en-US" sz="800" dirty="0">
                <a:solidFill>
                  <a:srgbClr val="2B4150"/>
                </a:solidFill>
                <a:latin typeface="Source Sans 3" pitchFamily="34" charset="0"/>
                <a:ea typeface="Source Sans 3" pitchFamily="34" charset="-122"/>
                <a:cs typeface="Source Sans 3" pitchFamily="34" charset="-120"/>
              </a:rPr>
              <a:t> 28(5), 2310 (2023). doi:10.3390/molecules28052310</a:t>
            </a:r>
            <a:endParaRPr lang="en-US" sz="800" dirty="0"/>
          </a:p>
        </p:txBody>
      </p:sp>
      <p:sp>
        <p:nvSpPr>
          <p:cNvPr id="11" name="Shape 9"/>
          <p:cNvSpPr/>
          <p:nvPr/>
        </p:nvSpPr>
        <p:spPr>
          <a:xfrm>
            <a:off x="496119" y="2561258"/>
            <a:ext cx="52313" cy="52313"/>
          </a:xfrm>
          <a:prstGeom prst="ellipse">
            <a:avLst/>
          </a:prstGeom>
          <a:solidFill>
            <a:srgbClr val="325F7B"/>
          </a:solidFill>
          <a:ln/>
        </p:spPr>
      </p:sp>
      <p:sp>
        <p:nvSpPr>
          <p:cNvPr id="12" name="Text 10"/>
          <p:cNvSpPr/>
          <p:nvPr/>
        </p:nvSpPr>
        <p:spPr>
          <a:xfrm>
            <a:off x="636687" y="2503661"/>
            <a:ext cx="8011195" cy="154409"/>
          </a:xfrm>
          <a:prstGeom prst="rect">
            <a:avLst/>
          </a:prstGeom>
          <a:noFill/>
          <a:ln/>
        </p:spPr>
        <p:txBody>
          <a:bodyPr wrap="none" lIns="0" tIns="0" rIns="0" bIns="0" rtlCol="0" anchor="t"/>
          <a:lstStyle/>
          <a:p>
            <a:pPr algn="l" indent="0" marL="0">
              <a:lnSpc>
                <a:spcPct val="123000"/>
              </a:lnSpc>
              <a:buNone/>
            </a:pPr>
            <a:r>
              <a:rPr lang="en-US" sz="800" dirty="0">
                <a:solidFill>
                  <a:srgbClr val="2B4150"/>
                </a:solidFill>
                <a:latin typeface="Source Sans 3" pitchFamily="34" charset="0"/>
                <a:ea typeface="Source Sans 3" pitchFamily="34" charset="-122"/>
                <a:cs typeface="Source Sans 3" pitchFamily="34" charset="-120"/>
              </a:rPr>
              <a:t>Shanmugam, J. et al. Green synthesis of AgNPs using </a:t>
            </a:r>
            <a:pPr algn="l" indent="0" marL="0">
              <a:lnSpc>
                <a:spcPct val="123000"/>
              </a:lnSpc>
              <a:buNone/>
            </a:pPr>
            <a:r>
              <a:rPr lang="en-US" sz="800" i="1" dirty="0">
                <a:solidFill>
                  <a:srgbClr val="2B4150"/>
                </a:solidFill>
                <a:latin typeface="Source Sans 3" pitchFamily="34" charset="0"/>
                <a:ea typeface="Source Sans 3" pitchFamily="34" charset="-122"/>
                <a:cs typeface="Source Sans 3" pitchFamily="34" charset="-120"/>
              </a:rPr>
              <a:t>Allium cepa</a:t>
            </a:r>
            <a:pPr algn="l" indent="0" marL="0">
              <a:lnSpc>
                <a:spcPct val="123000"/>
              </a:lnSpc>
              <a:buNone/>
            </a:pPr>
            <a:r>
              <a:rPr lang="en-US" sz="800" dirty="0">
                <a:solidFill>
                  <a:srgbClr val="2B4150"/>
                </a:solidFill>
                <a:latin typeface="Source Sans 3" pitchFamily="34" charset="0"/>
                <a:ea typeface="Source Sans 3" pitchFamily="34" charset="-122"/>
                <a:cs typeface="Source Sans 3" pitchFamily="34" charset="-120"/>
              </a:rPr>
              <a:t> var. </a:t>
            </a:r>
            <a:pPr algn="l" indent="0" marL="0">
              <a:lnSpc>
                <a:spcPct val="123000"/>
              </a:lnSpc>
              <a:buNone/>
            </a:pPr>
            <a:r>
              <a:rPr lang="en-US" sz="800" i="1" dirty="0">
                <a:solidFill>
                  <a:srgbClr val="2B4150"/>
                </a:solidFill>
                <a:latin typeface="Source Sans 3" pitchFamily="34" charset="0"/>
                <a:ea typeface="Source Sans 3" pitchFamily="34" charset="-122"/>
                <a:cs typeface="Source Sans 3" pitchFamily="34" charset="-120"/>
              </a:rPr>
              <a:t>aggregatum</a:t>
            </a:r>
            <a:pPr algn="l" indent="0" marL="0">
              <a:lnSpc>
                <a:spcPct val="123000"/>
              </a:lnSpc>
              <a:buNone/>
            </a:pPr>
            <a:r>
              <a:rPr lang="en-US" sz="800" dirty="0">
                <a:solidFill>
                  <a:srgbClr val="2B4150"/>
                </a:solidFill>
                <a:latin typeface="Source Sans 3" pitchFamily="34" charset="0"/>
                <a:ea typeface="Source Sans 3" pitchFamily="34" charset="-122"/>
                <a:cs typeface="Source Sans 3" pitchFamily="34" charset="-120"/>
              </a:rPr>
              <a:t>: antibacterial and cytotoxic properties. </a:t>
            </a:r>
            <a:pPr algn="l" indent="0" marL="0">
              <a:lnSpc>
                <a:spcPct val="123000"/>
              </a:lnSpc>
              <a:buNone/>
            </a:pPr>
            <a:r>
              <a:rPr lang="en-US" sz="800" i="1" dirty="0">
                <a:solidFill>
                  <a:srgbClr val="2B4150"/>
                </a:solidFill>
                <a:latin typeface="Source Sans 3" pitchFamily="34" charset="0"/>
                <a:ea typeface="Source Sans 3" pitchFamily="34" charset="-122"/>
                <a:cs typeface="Source Sans 3" pitchFamily="34" charset="-120"/>
              </a:rPr>
              <a:t>Nanomaterials</a:t>
            </a:r>
            <a:pPr algn="l" indent="0" marL="0">
              <a:lnSpc>
                <a:spcPct val="123000"/>
              </a:lnSpc>
              <a:buNone/>
            </a:pPr>
            <a:r>
              <a:rPr lang="en-US" sz="800" dirty="0">
                <a:solidFill>
                  <a:srgbClr val="2B4150"/>
                </a:solidFill>
                <a:latin typeface="Source Sans 3" pitchFamily="34" charset="0"/>
                <a:ea typeface="Source Sans 3" pitchFamily="34" charset="-122"/>
                <a:cs typeface="Source Sans 3" pitchFamily="34" charset="-120"/>
              </a:rPr>
              <a:t> 12(10), 1725 (2022). doi:10.3390/nano12101725</a:t>
            </a:r>
            <a:endParaRPr lang="en-US" sz="800" dirty="0"/>
          </a:p>
        </p:txBody>
      </p:sp>
      <p:sp>
        <p:nvSpPr>
          <p:cNvPr id="13" name="Shape 11"/>
          <p:cNvSpPr/>
          <p:nvPr/>
        </p:nvSpPr>
        <p:spPr>
          <a:xfrm>
            <a:off x="496119" y="2892251"/>
            <a:ext cx="52313" cy="52313"/>
          </a:xfrm>
          <a:prstGeom prst="ellipse">
            <a:avLst/>
          </a:prstGeom>
          <a:solidFill>
            <a:srgbClr val="325F7B"/>
          </a:solidFill>
          <a:ln/>
        </p:spPr>
      </p:sp>
      <p:sp>
        <p:nvSpPr>
          <p:cNvPr id="14" name="Text 12"/>
          <p:cNvSpPr/>
          <p:nvPr/>
        </p:nvSpPr>
        <p:spPr>
          <a:xfrm>
            <a:off x="636687" y="2834655"/>
            <a:ext cx="8011195" cy="308818"/>
          </a:xfrm>
          <a:prstGeom prst="rect">
            <a:avLst/>
          </a:prstGeom>
          <a:noFill/>
          <a:ln/>
        </p:spPr>
        <p:txBody>
          <a:bodyPr wrap="square" lIns="0" tIns="0" rIns="0" bIns="0" rtlCol="0" anchor="t">
            <a:normAutofit/>
          </a:bodyPr>
          <a:lstStyle/>
          <a:p>
            <a:pPr algn="l" indent="0" marL="0">
              <a:lnSpc>
                <a:spcPct val="123000"/>
              </a:lnSpc>
              <a:buNone/>
            </a:pPr>
            <a:r>
              <a:rPr lang="en-US" sz="800" dirty="0">
                <a:solidFill>
                  <a:srgbClr val="2B4150"/>
                </a:solidFill>
                <a:latin typeface="Source Sans 3" pitchFamily="34" charset="0"/>
                <a:ea typeface="Source Sans 3" pitchFamily="34" charset="-122"/>
                <a:cs typeface="Source Sans 3" pitchFamily="34" charset="-120"/>
              </a:rPr>
              <a:t>Jalilian, F. et al. Green synthesized AgNPs from </a:t>
            </a:r>
            <a:pPr algn="l" indent="0" marL="0">
              <a:lnSpc>
                <a:spcPct val="123000"/>
              </a:lnSpc>
              <a:buNone/>
            </a:pPr>
            <a:r>
              <a:rPr lang="en-US" sz="800" i="1" dirty="0">
                <a:solidFill>
                  <a:srgbClr val="2B4150"/>
                </a:solidFill>
                <a:latin typeface="Source Sans 3" pitchFamily="34" charset="0"/>
                <a:ea typeface="Source Sans 3" pitchFamily="34" charset="-122"/>
                <a:cs typeface="Source Sans 3" pitchFamily="34" charset="-120"/>
              </a:rPr>
              <a:t>Allium ampeloprasum</a:t>
            </a:r>
            <a:pPr algn="l" indent="0" marL="0">
              <a:lnSpc>
                <a:spcPct val="123000"/>
              </a:lnSpc>
              <a:buNone/>
            </a:pPr>
            <a:r>
              <a:rPr lang="en-US" sz="800" dirty="0">
                <a:solidFill>
                  <a:srgbClr val="2B4150"/>
                </a:solidFill>
                <a:latin typeface="Source Sans 3" pitchFamily="34" charset="0"/>
                <a:ea typeface="Source Sans 3" pitchFamily="34" charset="-122"/>
                <a:cs typeface="Source Sans 3" pitchFamily="34" charset="-120"/>
              </a:rPr>
              <a:t> aqueous extract: characterization, antioxidant, antibacterial, and cytotoxicity effects. </a:t>
            </a:r>
            <a:pPr algn="l" indent="0" marL="0">
              <a:lnSpc>
                <a:spcPct val="123000"/>
              </a:lnSpc>
              <a:buNone/>
            </a:pPr>
            <a:r>
              <a:rPr lang="en-US" sz="800" i="1" dirty="0">
                <a:solidFill>
                  <a:srgbClr val="2B4150"/>
                </a:solidFill>
                <a:latin typeface="Source Sans 3" pitchFamily="34" charset="0"/>
                <a:ea typeface="Source Sans 3" pitchFamily="34" charset="-122"/>
                <a:cs typeface="Source Sans 3" pitchFamily="34" charset="-120"/>
              </a:rPr>
              <a:t>Adv. Powder Technol.</a:t>
            </a:r>
            <a:pPr algn="l" indent="0" marL="0">
              <a:lnSpc>
                <a:spcPct val="123000"/>
              </a:lnSpc>
              <a:buNone/>
            </a:pPr>
            <a:r>
              <a:rPr lang="en-US" sz="800" dirty="0">
                <a:solidFill>
                  <a:srgbClr val="2B4150"/>
                </a:solidFill>
                <a:latin typeface="Source Sans 3" pitchFamily="34" charset="0"/>
                <a:ea typeface="Source Sans 3" pitchFamily="34" charset="-122"/>
                <a:cs typeface="Source Sans 3" pitchFamily="34" charset="-120"/>
              </a:rPr>
              <a:t> 31(3), 1323–1332 (2020). doi:10.1016/j.apt.2020.01.011</a:t>
            </a:r>
            <a:endParaRPr lang="en-US" sz="800" dirty="0"/>
          </a:p>
        </p:txBody>
      </p:sp>
      <p:sp>
        <p:nvSpPr>
          <p:cNvPr id="15" name="Shape 13"/>
          <p:cNvSpPr/>
          <p:nvPr/>
        </p:nvSpPr>
        <p:spPr>
          <a:xfrm>
            <a:off x="496119" y="3377654"/>
            <a:ext cx="52313" cy="52313"/>
          </a:xfrm>
          <a:prstGeom prst="ellipse">
            <a:avLst/>
          </a:prstGeom>
          <a:solidFill>
            <a:srgbClr val="325F7B"/>
          </a:solidFill>
          <a:ln/>
        </p:spPr>
      </p:sp>
      <p:sp>
        <p:nvSpPr>
          <p:cNvPr id="16" name="Text 14"/>
          <p:cNvSpPr/>
          <p:nvPr/>
        </p:nvSpPr>
        <p:spPr>
          <a:xfrm>
            <a:off x="636687" y="3320058"/>
            <a:ext cx="8011195" cy="154409"/>
          </a:xfrm>
          <a:prstGeom prst="rect">
            <a:avLst/>
          </a:prstGeom>
          <a:noFill/>
          <a:ln/>
        </p:spPr>
        <p:txBody>
          <a:bodyPr wrap="none" lIns="0" tIns="0" rIns="0" bIns="0" rtlCol="0" anchor="t"/>
          <a:lstStyle/>
          <a:p>
            <a:pPr algn="l" indent="0" marL="0">
              <a:lnSpc>
                <a:spcPct val="123000"/>
              </a:lnSpc>
              <a:buNone/>
            </a:pPr>
            <a:r>
              <a:rPr lang="en-US" sz="800" dirty="0">
                <a:solidFill>
                  <a:srgbClr val="2B4150"/>
                </a:solidFill>
                <a:latin typeface="Source Sans 3" pitchFamily="34" charset="0"/>
                <a:ea typeface="Source Sans 3" pitchFamily="34" charset="-122"/>
                <a:cs typeface="Source Sans 3" pitchFamily="34" charset="-120"/>
              </a:rPr>
              <a:t>Ahmed, S. et al. A review on plants extract mediated synthesis of AgNPs for antimicrobial applications. </a:t>
            </a:r>
            <a:pPr algn="l" indent="0" marL="0">
              <a:lnSpc>
                <a:spcPct val="123000"/>
              </a:lnSpc>
              <a:buNone/>
            </a:pPr>
            <a:r>
              <a:rPr lang="en-US" sz="800" i="1" dirty="0">
                <a:solidFill>
                  <a:srgbClr val="2B4150"/>
                </a:solidFill>
                <a:latin typeface="Source Sans 3" pitchFamily="34" charset="0"/>
                <a:ea typeface="Source Sans 3" pitchFamily="34" charset="-122"/>
                <a:cs typeface="Source Sans 3" pitchFamily="34" charset="-120"/>
              </a:rPr>
              <a:t>J. Adv. Res.</a:t>
            </a:r>
            <a:pPr algn="l" indent="0" marL="0">
              <a:lnSpc>
                <a:spcPct val="123000"/>
              </a:lnSpc>
              <a:buNone/>
            </a:pPr>
            <a:r>
              <a:rPr lang="en-US" sz="800" dirty="0">
                <a:solidFill>
                  <a:srgbClr val="2B4150"/>
                </a:solidFill>
                <a:latin typeface="Source Sans 3" pitchFamily="34" charset="0"/>
                <a:ea typeface="Source Sans 3" pitchFamily="34" charset="-122"/>
                <a:cs typeface="Source Sans 3" pitchFamily="34" charset="-120"/>
              </a:rPr>
              <a:t> 7(1), 17–28 (2016). doi:10.1016/j.jare.2015.02.007</a:t>
            </a:r>
            <a:endParaRPr lang="en-US" sz="800" dirty="0"/>
          </a:p>
        </p:txBody>
      </p:sp>
      <p:sp>
        <p:nvSpPr>
          <p:cNvPr id="17" name="Shape 15"/>
          <p:cNvSpPr/>
          <p:nvPr/>
        </p:nvSpPr>
        <p:spPr>
          <a:xfrm>
            <a:off x="496119" y="3708648"/>
            <a:ext cx="52313" cy="52313"/>
          </a:xfrm>
          <a:prstGeom prst="ellipse">
            <a:avLst/>
          </a:prstGeom>
          <a:solidFill>
            <a:srgbClr val="325F7B"/>
          </a:solidFill>
          <a:ln/>
        </p:spPr>
      </p:sp>
      <p:sp>
        <p:nvSpPr>
          <p:cNvPr id="18" name="Text 16"/>
          <p:cNvSpPr/>
          <p:nvPr/>
        </p:nvSpPr>
        <p:spPr>
          <a:xfrm>
            <a:off x="636687" y="3651052"/>
            <a:ext cx="8011195" cy="308818"/>
          </a:xfrm>
          <a:prstGeom prst="rect">
            <a:avLst/>
          </a:prstGeom>
          <a:noFill/>
          <a:ln/>
        </p:spPr>
        <p:txBody>
          <a:bodyPr wrap="square" lIns="0" tIns="0" rIns="0" bIns="0" rtlCol="0" anchor="t">
            <a:normAutofit/>
          </a:bodyPr>
          <a:lstStyle/>
          <a:p>
            <a:pPr algn="l" indent="0" marL="0">
              <a:lnSpc>
                <a:spcPct val="123000"/>
              </a:lnSpc>
              <a:buNone/>
            </a:pPr>
            <a:r>
              <a:rPr lang="en-US" sz="800" dirty="0">
                <a:solidFill>
                  <a:srgbClr val="2B4150"/>
                </a:solidFill>
                <a:latin typeface="Source Sans 3" pitchFamily="34" charset="0"/>
                <a:ea typeface="Source Sans 3" pitchFamily="34" charset="-122"/>
                <a:cs typeface="Source Sans 3" pitchFamily="34" charset="-120"/>
              </a:rPr>
              <a:t>Gülbağça, F. et al. Synthesis and characterization of Rosa canina-mediated biogenic AgNPs for antioxidant, antibacterial, antifungal, and DNA cleavage activities. </a:t>
            </a:r>
            <a:pPr algn="l" indent="0" marL="0">
              <a:lnSpc>
                <a:spcPct val="123000"/>
              </a:lnSpc>
              <a:buNone/>
            </a:pPr>
            <a:r>
              <a:rPr lang="en-US" sz="800" i="1" dirty="0">
                <a:solidFill>
                  <a:srgbClr val="2B4150"/>
                </a:solidFill>
                <a:latin typeface="Source Sans 3" pitchFamily="34" charset="0"/>
                <a:ea typeface="Source Sans 3" pitchFamily="34" charset="-122"/>
                <a:cs typeface="Source Sans 3" pitchFamily="34" charset="-120"/>
              </a:rPr>
              <a:t>Heliyon</a:t>
            </a:r>
            <a:pPr algn="l" indent="0" marL="0">
              <a:lnSpc>
                <a:spcPct val="123000"/>
              </a:lnSpc>
              <a:buNone/>
            </a:pPr>
            <a:r>
              <a:rPr lang="en-US" sz="800" dirty="0">
                <a:solidFill>
                  <a:srgbClr val="2B4150"/>
                </a:solidFill>
                <a:latin typeface="Source Sans 3" pitchFamily="34" charset="0"/>
                <a:ea typeface="Source Sans 3" pitchFamily="34" charset="-122"/>
                <a:cs typeface="Source Sans 3" pitchFamily="34" charset="-120"/>
              </a:rPr>
              <a:t> 5(12), e02980 (2019). doi:10.1016/j.heliyon.2019.e02980</a:t>
            </a:r>
            <a:endParaRPr lang="en-US" sz="800" dirty="0"/>
          </a:p>
        </p:txBody>
      </p:sp>
      <p:sp>
        <p:nvSpPr>
          <p:cNvPr id="19" name="Shape 17"/>
          <p:cNvSpPr/>
          <p:nvPr/>
        </p:nvSpPr>
        <p:spPr>
          <a:xfrm>
            <a:off x="496119" y="4194051"/>
            <a:ext cx="52313" cy="52313"/>
          </a:xfrm>
          <a:prstGeom prst="ellipse">
            <a:avLst/>
          </a:prstGeom>
          <a:solidFill>
            <a:srgbClr val="325F7B"/>
          </a:solidFill>
          <a:ln/>
        </p:spPr>
      </p:sp>
      <p:sp>
        <p:nvSpPr>
          <p:cNvPr id="20" name="Text 18"/>
          <p:cNvSpPr/>
          <p:nvPr/>
        </p:nvSpPr>
        <p:spPr>
          <a:xfrm>
            <a:off x="636687" y="4136454"/>
            <a:ext cx="8011195" cy="154409"/>
          </a:xfrm>
          <a:prstGeom prst="rect">
            <a:avLst/>
          </a:prstGeom>
          <a:noFill/>
          <a:ln/>
        </p:spPr>
        <p:txBody>
          <a:bodyPr wrap="none" lIns="0" tIns="0" rIns="0" bIns="0" rtlCol="0" anchor="t"/>
          <a:lstStyle/>
          <a:p>
            <a:pPr algn="l" indent="0" marL="0">
              <a:lnSpc>
                <a:spcPct val="123000"/>
              </a:lnSpc>
              <a:buNone/>
            </a:pPr>
            <a:r>
              <a:rPr lang="en-US" sz="800" dirty="0">
                <a:solidFill>
                  <a:srgbClr val="2B4150"/>
                </a:solidFill>
                <a:latin typeface="Source Sans 3" pitchFamily="34" charset="0"/>
                <a:ea typeface="Source Sans 3" pitchFamily="34" charset="-122"/>
                <a:cs typeface="Source Sans 3" pitchFamily="34" charset="-120"/>
              </a:rPr>
              <a:t>Bindhu, M.R. et al. Green synthesis and characterization of AgNPs from </a:t>
            </a:r>
            <a:pPr algn="l" indent="0" marL="0">
              <a:lnSpc>
                <a:spcPct val="123000"/>
              </a:lnSpc>
              <a:buNone/>
            </a:pPr>
            <a:r>
              <a:rPr lang="en-US" sz="800" i="1" dirty="0">
                <a:solidFill>
                  <a:srgbClr val="2B4150"/>
                </a:solidFill>
                <a:latin typeface="Source Sans 3" pitchFamily="34" charset="0"/>
                <a:ea typeface="Source Sans 3" pitchFamily="34" charset="-122"/>
                <a:cs typeface="Source Sans 3" pitchFamily="34" charset="-120"/>
              </a:rPr>
              <a:t>Moringa oleifera</a:t>
            </a:r>
            <a:pPr algn="l" indent="0" marL="0">
              <a:lnSpc>
                <a:spcPct val="123000"/>
              </a:lnSpc>
              <a:buNone/>
            </a:pPr>
            <a:r>
              <a:rPr lang="en-US" sz="800" dirty="0">
                <a:solidFill>
                  <a:srgbClr val="2B4150"/>
                </a:solidFill>
                <a:latin typeface="Source Sans 3" pitchFamily="34" charset="0"/>
                <a:ea typeface="Source Sans 3" pitchFamily="34" charset="-122"/>
                <a:cs typeface="Source Sans 3" pitchFamily="34" charset="-120"/>
              </a:rPr>
              <a:t> flower. </a:t>
            </a:r>
            <a:pPr algn="l" indent="0" marL="0">
              <a:lnSpc>
                <a:spcPct val="123000"/>
              </a:lnSpc>
              <a:buNone/>
            </a:pPr>
            <a:r>
              <a:rPr lang="en-US" sz="800" i="1" dirty="0">
                <a:solidFill>
                  <a:srgbClr val="2B4150"/>
                </a:solidFill>
                <a:latin typeface="Source Sans 3" pitchFamily="34" charset="0"/>
                <a:ea typeface="Source Sans 3" pitchFamily="34" charset="-122"/>
                <a:cs typeface="Source Sans 3" pitchFamily="34" charset="-120"/>
              </a:rPr>
              <a:t>J. Photochem. Photobiol. B</a:t>
            </a:r>
            <a:pPr algn="l" indent="0" marL="0">
              <a:lnSpc>
                <a:spcPct val="123000"/>
              </a:lnSpc>
              <a:buNone/>
            </a:pPr>
            <a:r>
              <a:rPr lang="en-US" sz="800" dirty="0">
                <a:solidFill>
                  <a:srgbClr val="2B4150"/>
                </a:solidFill>
                <a:latin typeface="Source Sans 3" pitchFamily="34" charset="0"/>
                <a:ea typeface="Source Sans 3" pitchFamily="34" charset="-122"/>
                <a:cs typeface="Source Sans 3" pitchFamily="34" charset="-120"/>
              </a:rPr>
              <a:t> 205, 111836 (2020). doi:10.1016/j.jphotobiol.2020.111836</a:t>
            </a:r>
            <a:endParaRPr lang="en-US" sz="800" dirty="0"/>
          </a:p>
        </p:txBody>
      </p:sp>
      <p:sp>
        <p:nvSpPr>
          <p:cNvPr id="21" name="Shape 19"/>
          <p:cNvSpPr/>
          <p:nvPr/>
        </p:nvSpPr>
        <p:spPr>
          <a:xfrm>
            <a:off x="496119" y="4525045"/>
            <a:ext cx="52313" cy="52313"/>
          </a:xfrm>
          <a:prstGeom prst="ellipse">
            <a:avLst/>
          </a:prstGeom>
          <a:solidFill>
            <a:srgbClr val="325F7B"/>
          </a:solidFill>
          <a:ln/>
        </p:spPr>
      </p:sp>
      <p:sp>
        <p:nvSpPr>
          <p:cNvPr id="22" name="Text 20"/>
          <p:cNvSpPr/>
          <p:nvPr/>
        </p:nvSpPr>
        <p:spPr>
          <a:xfrm>
            <a:off x="636687" y="4467448"/>
            <a:ext cx="8011195" cy="308818"/>
          </a:xfrm>
          <a:prstGeom prst="rect">
            <a:avLst/>
          </a:prstGeom>
          <a:noFill/>
          <a:ln/>
        </p:spPr>
        <p:txBody>
          <a:bodyPr wrap="square" lIns="0" tIns="0" rIns="0" bIns="0" rtlCol="0" anchor="t">
            <a:normAutofit/>
          </a:bodyPr>
          <a:lstStyle/>
          <a:p>
            <a:pPr algn="l" indent="0" marL="0">
              <a:lnSpc>
                <a:spcPct val="123000"/>
              </a:lnSpc>
              <a:buNone/>
            </a:pPr>
            <a:r>
              <a:rPr lang="en-US" sz="800" dirty="0">
                <a:solidFill>
                  <a:srgbClr val="2B4150"/>
                </a:solidFill>
                <a:latin typeface="Source Sans 3" pitchFamily="34" charset="0"/>
                <a:ea typeface="Source Sans 3" pitchFamily="34" charset="-122"/>
                <a:cs typeface="Source Sans 3" pitchFamily="34" charset="-120"/>
              </a:rPr>
              <a:t>Chandra, H. et al. Medicinal plants: treasure trove for green synthesis of metallic nanoparticles and their biomedical applications. </a:t>
            </a:r>
            <a:pPr algn="l" indent="0" marL="0">
              <a:lnSpc>
                <a:spcPct val="123000"/>
              </a:lnSpc>
              <a:buNone/>
            </a:pPr>
            <a:r>
              <a:rPr lang="en-US" sz="800" i="1" dirty="0">
                <a:solidFill>
                  <a:srgbClr val="2B4150"/>
                </a:solidFill>
                <a:latin typeface="Source Sans 3" pitchFamily="34" charset="0"/>
                <a:ea typeface="Source Sans 3" pitchFamily="34" charset="-122"/>
                <a:cs typeface="Source Sans 3" pitchFamily="34" charset="-120"/>
              </a:rPr>
              <a:t>Biocatal. Agric. Biotechnol.</a:t>
            </a:r>
            <a:pPr algn="l" indent="0" marL="0">
              <a:lnSpc>
                <a:spcPct val="123000"/>
              </a:lnSpc>
              <a:buNone/>
            </a:pPr>
            <a:r>
              <a:rPr lang="en-US" sz="800" dirty="0">
                <a:solidFill>
                  <a:srgbClr val="2B4150"/>
                </a:solidFill>
                <a:latin typeface="Source Sans 3" pitchFamily="34" charset="0"/>
                <a:ea typeface="Source Sans 3" pitchFamily="34" charset="-122"/>
                <a:cs typeface="Source Sans 3" pitchFamily="34" charset="-120"/>
              </a:rPr>
              <a:t> 24, 101518 (2020). doi:10.1016/j.bcab.2020.101518</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
  <cp:revision>1</cp:revision>
  <dcterms:created xsi:type="dcterms:W3CDTF">2026-07-13T20:12:57Z</dcterms:created>
  <dcterms:modified xsi:type="dcterms:W3CDTF">2026-07-13T20:12:57Z</dcterms:modified>
</cp:coreProperties>
</file>