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2" r:id="rId1"/>
  </p:sldMasterIdLst>
  <p:notesMasterIdLst>
    <p:notesMasterId r:id="rId15"/>
  </p:notesMasterIdLst>
  <p:sldIdLst>
    <p:sldId id="256" r:id="rId2"/>
    <p:sldId id="268" r:id="rId3"/>
    <p:sldId id="30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12192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ghad Mohammed" userId="17922a9a117abea1" providerId="LiveId" clId="{D2A8DB0C-43A1-40CD-8E73-B552905735F5}"/>
    <pc:docChg chg="undo redo custSel addSld delSld modSld">
      <pc:chgData name="Raghad Mohammed" userId="17922a9a117abea1" providerId="LiveId" clId="{D2A8DB0C-43A1-40CD-8E73-B552905735F5}" dt="2026-09-06T05:08:11.694" v="49" actId="478"/>
      <pc:docMkLst>
        <pc:docMk/>
      </pc:docMkLst>
      <pc:sldChg chg="addSp delSp modSp mod">
        <pc:chgData name="Raghad Mohammed" userId="17922a9a117abea1" providerId="LiveId" clId="{D2A8DB0C-43A1-40CD-8E73-B552905735F5}" dt="2026-09-06T05:07:05.482" v="46" actId="1076"/>
        <pc:sldMkLst>
          <pc:docMk/>
          <pc:sldMk cId="0" sldId="257"/>
        </pc:sldMkLst>
        <pc:spChg chg="del">
          <ac:chgData name="Raghad Mohammed" userId="17922a9a117abea1" providerId="LiveId" clId="{D2A8DB0C-43A1-40CD-8E73-B552905735F5}" dt="2026-09-06T05:06:30.775" v="38" actId="478"/>
          <ac:spMkLst>
            <pc:docMk/>
            <pc:sldMk cId="0" sldId="257"/>
            <ac:spMk id="2" creationId="{00000000-0000-0000-0000-000000000000}"/>
          </ac:spMkLst>
        </pc:spChg>
        <pc:spChg chg="mod">
          <ac:chgData name="Raghad Mohammed" userId="17922a9a117abea1" providerId="LiveId" clId="{D2A8DB0C-43A1-40CD-8E73-B552905735F5}" dt="2026-09-06T05:06:52.458" v="43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Raghad Mohammed" userId="17922a9a117abea1" providerId="LiveId" clId="{D2A8DB0C-43A1-40CD-8E73-B552905735F5}" dt="2026-09-06T05:06:49.808" v="42" actId="1076"/>
          <ac:spMkLst>
            <pc:docMk/>
            <pc:sldMk cId="0" sldId="257"/>
            <ac:spMk id="6" creationId="{00000000-0000-0000-0000-000000000000}"/>
          </ac:spMkLst>
        </pc:spChg>
        <pc:spChg chg="mod">
          <ac:chgData name="Raghad Mohammed" userId="17922a9a117abea1" providerId="LiveId" clId="{D2A8DB0C-43A1-40CD-8E73-B552905735F5}" dt="2026-09-06T05:06:47.064" v="41" actId="1076"/>
          <ac:spMkLst>
            <pc:docMk/>
            <pc:sldMk cId="0" sldId="257"/>
            <ac:spMk id="7" creationId="{00000000-0000-0000-0000-000000000000}"/>
          </ac:spMkLst>
        </pc:spChg>
        <pc:spChg chg="del">
          <ac:chgData name="Raghad Mohammed" userId="17922a9a117abea1" providerId="LiveId" clId="{D2A8DB0C-43A1-40CD-8E73-B552905735F5}" dt="2026-09-06T05:06:21.523" v="36" actId="478"/>
          <ac:spMkLst>
            <pc:docMk/>
            <pc:sldMk cId="0" sldId="257"/>
            <ac:spMk id="9" creationId="{00000000-0000-0000-0000-000000000000}"/>
          </ac:spMkLst>
        </pc:spChg>
        <pc:spChg chg="del">
          <ac:chgData name="Raghad Mohammed" userId="17922a9a117abea1" providerId="LiveId" clId="{D2A8DB0C-43A1-40CD-8E73-B552905735F5}" dt="2026-09-06T05:06:17.787" v="33" actId="478"/>
          <ac:spMkLst>
            <pc:docMk/>
            <pc:sldMk cId="0" sldId="257"/>
            <ac:spMk id="11" creationId="{00000000-0000-0000-0000-000000000000}"/>
          </ac:spMkLst>
        </pc:spChg>
        <pc:spChg chg="del">
          <ac:chgData name="Raghad Mohammed" userId="17922a9a117abea1" providerId="LiveId" clId="{D2A8DB0C-43A1-40CD-8E73-B552905735F5}" dt="2026-09-06T05:06:19.201" v="34" actId="478"/>
          <ac:spMkLst>
            <pc:docMk/>
            <pc:sldMk cId="0" sldId="257"/>
            <ac:spMk id="13" creationId="{00000000-0000-0000-0000-000000000000}"/>
          </ac:spMkLst>
        </pc:spChg>
        <pc:spChg chg="del">
          <ac:chgData name="Raghad Mohammed" userId="17922a9a117abea1" providerId="LiveId" clId="{D2A8DB0C-43A1-40CD-8E73-B552905735F5}" dt="2026-09-06T05:06:20.279" v="35" actId="478"/>
          <ac:spMkLst>
            <pc:docMk/>
            <pc:sldMk cId="0" sldId="257"/>
            <ac:spMk id="15" creationId="{00000000-0000-0000-0000-000000000000}"/>
          </ac:spMkLst>
        </pc:spChg>
        <pc:spChg chg="mod">
          <ac:chgData name="Raghad Mohammed" userId="17922a9a117abea1" providerId="LiveId" clId="{D2A8DB0C-43A1-40CD-8E73-B552905735F5}" dt="2026-09-06T05:07:05.482" v="46" actId="1076"/>
          <ac:spMkLst>
            <pc:docMk/>
            <pc:sldMk cId="0" sldId="257"/>
            <ac:spMk id="17" creationId="{00000000-0000-0000-0000-000000000000}"/>
          </ac:spMkLst>
        </pc:spChg>
        <pc:spChg chg="del">
          <ac:chgData name="Raghad Mohammed" userId="17922a9a117abea1" providerId="LiveId" clId="{D2A8DB0C-43A1-40CD-8E73-B552905735F5}" dt="2026-09-06T05:06:24.774" v="37" actId="478"/>
          <ac:spMkLst>
            <pc:docMk/>
            <pc:sldMk cId="0" sldId="257"/>
            <ac:spMk id="19" creationId="{00000000-0000-0000-0000-000000000000}"/>
          </ac:spMkLst>
        </pc:spChg>
        <pc:spChg chg="add mod">
          <ac:chgData name="Raghad Mohammed" userId="17922a9a117abea1" providerId="LiveId" clId="{D2A8DB0C-43A1-40CD-8E73-B552905735F5}" dt="2026-09-06T05:07:01.808" v="45" actId="1076"/>
          <ac:spMkLst>
            <pc:docMk/>
            <pc:sldMk cId="0" sldId="257"/>
            <ac:spMk id="23" creationId="{31688BE5-4089-4503-99A1-982145EBCA20}"/>
          </ac:spMkLst>
        </pc:spChg>
        <pc:spChg chg="add mod">
          <ac:chgData name="Raghad Mohammed" userId="17922a9a117abea1" providerId="LiveId" clId="{D2A8DB0C-43A1-40CD-8E73-B552905735F5}" dt="2026-09-06T05:06:58.521" v="44" actId="1076"/>
          <ac:spMkLst>
            <pc:docMk/>
            <pc:sldMk cId="0" sldId="257"/>
            <ac:spMk id="25" creationId="{F0952E39-A5C4-48EB-81B5-3679ADEC0D1C}"/>
          </ac:spMkLst>
        </pc:spChg>
        <pc:picChg chg="add del">
          <ac:chgData name="Raghad Mohammed" userId="17922a9a117abea1" providerId="LiveId" clId="{D2A8DB0C-43A1-40CD-8E73-B552905735F5}" dt="2026-09-06T05:00:24.629" v="10" actId="478"/>
          <ac:picMkLst>
            <pc:docMk/>
            <pc:sldMk cId="0" sldId="257"/>
            <ac:picMk id="8" creationId="{00000000-0000-0000-0000-000000000000}"/>
          </ac:picMkLst>
        </pc:picChg>
        <pc:picChg chg="add del">
          <ac:chgData name="Raghad Mohammed" userId="17922a9a117abea1" providerId="LiveId" clId="{D2A8DB0C-43A1-40CD-8E73-B552905735F5}" dt="2026-09-06T05:05:21.709" v="26"/>
          <ac:picMkLst>
            <pc:docMk/>
            <pc:sldMk cId="0" sldId="257"/>
            <ac:picMk id="21" creationId="{2DD56B37-BA1C-4A4A-B02A-44956BA30FDF}"/>
          </ac:picMkLst>
        </pc:picChg>
      </pc:sldChg>
      <pc:sldChg chg="del">
        <pc:chgData name="Raghad Mohammed" userId="17922a9a117abea1" providerId="LiveId" clId="{D2A8DB0C-43A1-40CD-8E73-B552905735F5}" dt="2026-09-06T05:07:09.041" v="47" actId="47"/>
        <pc:sldMkLst>
          <pc:docMk/>
          <pc:sldMk cId="0" sldId="258"/>
        </pc:sldMkLst>
      </pc:sldChg>
      <pc:sldChg chg="modSp mod">
        <pc:chgData name="Raghad Mohammed" userId="17922a9a117abea1" providerId="LiveId" clId="{D2A8DB0C-43A1-40CD-8E73-B552905735F5}" dt="2026-09-06T05:07:31.660" v="48" actId="1076"/>
        <pc:sldMkLst>
          <pc:docMk/>
          <pc:sldMk cId="0" sldId="260"/>
        </pc:sldMkLst>
        <pc:spChg chg="mod">
          <ac:chgData name="Raghad Mohammed" userId="17922a9a117abea1" providerId="LiveId" clId="{D2A8DB0C-43A1-40CD-8E73-B552905735F5}" dt="2026-09-06T05:07:31.660" v="48" actId="1076"/>
          <ac:spMkLst>
            <pc:docMk/>
            <pc:sldMk cId="0" sldId="260"/>
            <ac:spMk id="29" creationId="{00000000-0000-0000-0000-000000000000}"/>
          </ac:spMkLst>
        </pc:spChg>
      </pc:sldChg>
      <pc:sldChg chg="delSp mod">
        <pc:chgData name="Raghad Mohammed" userId="17922a9a117abea1" providerId="LiveId" clId="{D2A8DB0C-43A1-40CD-8E73-B552905735F5}" dt="2026-09-06T05:08:11.694" v="49" actId="478"/>
        <pc:sldMkLst>
          <pc:docMk/>
          <pc:sldMk cId="0" sldId="261"/>
        </pc:sldMkLst>
        <pc:picChg chg="del">
          <ac:chgData name="Raghad Mohammed" userId="17922a9a117abea1" providerId="LiveId" clId="{D2A8DB0C-43A1-40CD-8E73-B552905735F5}" dt="2026-09-06T05:08:11.694" v="49" actId="478"/>
          <ac:picMkLst>
            <pc:docMk/>
            <pc:sldMk cId="0" sldId="261"/>
            <ac:picMk id="14" creationId="{00000000-0000-0000-0000-000000000000}"/>
          </ac:picMkLst>
        </pc:picChg>
      </pc:sldChg>
      <pc:sldChg chg="modSp add del mod">
        <pc:chgData name="Raghad Mohammed" userId="17922a9a117abea1" providerId="LiveId" clId="{D2A8DB0C-43A1-40CD-8E73-B552905735F5}" dt="2026-09-06T05:01:16.587" v="24" actId="27636"/>
        <pc:sldMkLst>
          <pc:docMk/>
          <pc:sldMk cId="51063152" sldId="268"/>
        </pc:sldMkLst>
        <pc:picChg chg="mod">
          <ac:chgData name="Raghad Mohammed" userId="17922a9a117abea1" providerId="LiveId" clId="{D2A8DB0C-43A1-40CD-8E73-B552905735F5}" dt="2026-09-06T04:59:21.636" v="4" actId="1076"/>
          <ac:picMkLst>
            <pc:docMk/>
            <pc:sldMk cId="51063152" sldId="268"/>
            <ac:picMk id="5" creationId="{87704005-4F29-481E-B7B8-A2D868A0F2F4}"/>
          </ac:picMkLst>
        </pc:picChg>
        <pc:picChg chg="mod">
          <ac:chgData name="Raghad Mohammed" userId="17922a9a117abea1" providerId="LiveId" clId="{D2A8DB0C-43A1-40CD-8E73-B552905735F5}" dt="2026-09-06T05:01:16.587" v="24" actId="27636"/>
          <ac:picMkLst>
            <pc:docMk/>
            <pc:sldMk cId="51063152" sldId="268"/>
            <ac:picMk id="2049" creationId="{2D45291E-6DC3-436F-9931-73A163840257}"/>
          </ac:picMkLst>
        </pc:picChg>
      </pc:sldChg>
      <pc:sldChg chg="add del setBg">
        <pc:chgData name="Raghad Mohammed" userId="17922a9a117abea1" providerId="LiveId" clId="{D2A8DB0C-43A1-40CD-8E73-B552905735F5}" dt="2026-09-06T05:00:58.867" v="12"/>
        <pc:sldMkLst>
          <pc:docMk/>
          <pc:sldMk cId="4097967642" sldId="30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4980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presentation summarizes an exploratory field screening of Q21 quinoa under saline conditions. The focus is on which formulation improved which trait.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introduction should be short: salinity affects many traits, and nano-fertilizer response is expected to be formulation-specific.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method begins with the field context: Q21 was grown in a saline field, with saline irrigation and a complete season.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names the treatments and makes the important limitation clear: TAZ cannot be interpreted as an Ag dose-response.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measurements covered growth, reproduction, chlorophyll and biochemical markers. Because the archived design was incomplete, the interpretation remains descriptive.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highest vegetative response was TZH. However, this did not mean it had the highest yield.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TAZ gave the highest recorded treatment-level yield. TH ranked second. This is a descriptive result, not a statistical treatment effect.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TAZ led SPAD, humic acid led three biochemical markers, and TZH led GA. This again supports a trait-specific pattern.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heatmap is the central message of the presentation: the formulations created different response signatures, not one uniform positive response.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conclusion is simple: Q21 performed through the season, but the best formulation depends on the target trait. The next step is a fully replicated efficacy trial.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thanking the audience and inviting questions. The listed references support the salinity, nano-fertilizer and Q21 genotype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462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576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22436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32919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32913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79823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02111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30888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37398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58219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29148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103237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57106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088245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35326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90683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11967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482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2424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F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6327648" cy="6858000"/>
          </a:xfrm>
          <a:prstGeom prst="rect">
            <a:avLst/>
          </a:prstGeom>
          <a:solidFill>
            <a:srgbClr val="173F35"/>
          </a:solidFill>
          <a:ln w="12700">
            <a:solidFill>
              <a:srgbClr val="173F35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658368" y="960120"/>
            <a:ext cx="2011680" cy="0"/>
          </a:xfrm>
          <a:prstGeom prst="line">
            <a:avLst/>
          </a:prstGeom>
          <a:noFill/>
          <a:ln w="50800">
            <a:solidFill>
              <a:srgbClr val="D9893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1325880"/>
            <a:ext cx="507492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Exploratory Nano-Fertilizer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Response Signatures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676656" y="2606040"/>
            <a:ext cx="5166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D98935"/>
                </a:solidFill>
              </a:rPr>
              <a:t>in Q21 Quinoa under Salinity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685800" y="3163824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DDE8DD"/>
                </a:solidFill>
              </a:rPr>
              <a:t>Simple scientific presentation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685800" y="3675888"/>
            <a:ext cx="4434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DE8DD"/>
                </a:solidFill>
              </a:rPr>
              <a:t>Jurf Al-Naddaf, Baghdad • 2025–2026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57150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C7D3C8"/>
                </a:solidFill>
              </a:rPr>
              <a:t>Raghad S. Mouhamad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C7D3C8"/>
                </a:solidFill>
              </a:rPr>
              <a:t>Scientific Research Commission, Baghdad, Iraq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26EA496-9B3B-4350-8F0C-E0291DE6B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6965" y="-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049" name="Picture 5" descr="Output image">
            <a:extLst>
              <a:ext uri="{FF2B5EF4-FFF2-40B4-BE49-F238E27FC236}">
                <a16:creationId xmlns:a16="http://schemas.microsoft.com/office/drawing/2014/main" id="{2D45291E-6DC3-436F-9931-73A163840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07" y="239950"/>
            <a:ext cx="5508337" cy="5562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1168225-8D50-479B-9C8E-41FADA339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652" y="6164097"/>
            <a:ext cx="651652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FigurHistorical</a:t>
            </a:r>
            <a:r>
              <a:rPr kumimoji="0" lang="en-GB" alt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Projected Temperature Changes in Iraq (1950-2100) Based on RCP Emission </a:t>
            </a:r>
            <a:r>
              <a:rPr kumimoji="0" lang="en-GB" altLang="en-US" sz="11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Scenaros</a:t>
            </a: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704005-4F29-481E-B7B8-A2D868A0F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39950"/>
            <a:ext cx="5667022" cy="556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DA36648-4DAB-40EC-A3F4-C1291D4CB9BF}"/>
              </a:ext>
            </a:extLst>
          </p:cNvPr>
          <p:cNvSpPr txBox="1"/>
          <p:nvPr/>
        </p:nvSpPr>
        <p:spPr>
          <a:xfrm>
            <a:off x="125506" y="120402"/>
            <a:ext cx="497541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b="1" dirty="0">
                <a:solidFill>
                  <a:schemeClr val="bg1"/>
                </a:solidFill>
              </a:rPr>
              <a:t>OUTLINE</a:t>
            </a:r>
          </a:p>
          <a:p>
            <a:pPr algn="just"/>
            <a:endParaRPr lang="ar-IQ" sz="2000" b="1" dirty="0">
              <a:solidFill>
                <a:schemeClr val="bg1"/>
              </a:solidFill>
            </a:endParaRPr>
          </a:p>
          <a:p>
            <a:pPr algn="just"/>
            <a:r>
              <a:rPr lang="en-GB" sz="2000" b="1" u="sng" dirty="0">
                <a:solidFill>
                  <a:schemeClr val="bg1"/>
                </a:solidFill>
              </a:rPr>
              <a:t>Global warming in Iraq</a:t>
            </a:r>
          </a:p>
          <a:p>
            <a:pPr algn="just"/>
            <a:endParaRPr lang="en-GB" sz="20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359702-0578-4E7E-8869-D0967C5731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17" t="16822"/>
          <a:stretch/>
        </p:blipFill>
        <p:spPr bwMode="auto">
          <a:xfrm>
            <a:off x="125506" y="1225797"/>
            <a:ext cx="5880735" cy="54440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796608-CE39-4758-9D78-7D9F2628099F}"/>
              </a:ext>
            </a:extLst>
          </p:cNvPr>
          <p:cNvSpPr txBox="1"/>
          <p:nvPr/>
        </p:nvSpPr>
        <p:spPr>
          <a:xfrm>
            <a:off x="5892800" y="6085042"/>
            <a:ext cx="5689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/>
              <a:t>This map represents the </a:t>
            </a:r>
            <a:r>
              <a:rPr lang="en-GB" sz="1600" b="1"/>
              <a:t>Land Use and Land Cover (LULC)</a:t>
            </a:r>
            <a:r>
              <a:rPr lang="en-GB" sz="1600"/>
              <a:t> distribution across Iraq</a:t>
            </a:r>
            <a:endParaRPr lang="en-GB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63BE64-2ED6-4081-893E-17E610A3D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3308" y="1225797"/>
            <a:ext cx="5390227" cy="485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967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38912" y="256032"/>
            <a:ext cx="10424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F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Short introduction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457200" y="704088"/>
            <a:ext cx="9784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F766D"/>
                </a:solidFill>
              </a:rPr>
              <a:t>Salinity creates a multi-trait stress problem, not a single yield problem.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72084" y="1620834"/>
            <a:ext cx="530352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73F35"/>
                </a:solidFill>
              </a:rPr>
              <a:t>Salinity reduces crop performance through osmotic stress, ion imbalance and metabolic disruption.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77240" y="2834816"/>
            <a:ext cx="53492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F332D"/>
                </a:solidFill>
              </a:rPr>
              <a:t>Quinoa is salt-tolerant, but its response still depends on genotype, stress intensity and growth stage.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26364" y="4260820"/>
            <a:ext cx="5349240" cy="749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F332D"/>
                </a:solidFill>
              </a:rPr>
              <a:t>Nano-fertilizers may support plant performance, but the effect depends on the formulation, dose and trait measured.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969264" y="5061204"/>
            <a:ext cx="87782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Growth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2203704" y="5061204"/>
            <a:ext cx="76809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Yield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3300984" y="5061204"/>
            <a:ext cx="78638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SPAD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4425696" y="5061204"/>
            <a:ext cx="170078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Biochemical markers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7071360" y="3172968"/>
            <a:ext cx="43434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3D7B4A"/>
                </a:solidFill>
              </a:rPr>
              <a:t>The study therefore reads the plant as a set of response signatures.</a:t>
            </a:r>
            <a:endParaRPr lang="en-US" sz="1650" dirty="0"/>
          </a:p>
        </p:txBody>
      </p:sp>
      <p:sp>
        <p:nvSpPr>
          <p:cNvPr id="18" name="Shape 15"/>
          <p:cNvSpPr/>
          <p:nvPr/>
        </p:nvSpPr>
        <p:spPr>
          <a:xfrm>
            <a:off x="411480" y="6419088"/>
            <a:ext cx="11201400" cy="0"/>
          </a:xfrm>
          <a:prstGeom prst="line">
            <a:avLst/>
          </a:prstGeom>
          <a:noFill/>
          <a:ln w="7620">
            <a:solidFill>
              <a:srgbClr val="DDD8C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1192256" y="646480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B8D84"/>
                </a:solidFill>
              </a:rPr>
              <a:t>02</a:t>
            </a:r>
            <a:endParaRPr lang="en-US" sz="85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688BE5-4089-4503-99A1-982145EBCA20}"/>
              </a:ext>
            </a:extLst>
          </p:cNvPr>
          <p:cNvSpPr txBox="1"/>
          <p:nvPr/>
        </p:nvSpPr>
        <p:spPr>
          <a:xfrm>
            <a:off x="6783862" y="1888950"/>
            <a:ext cx="507725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332D"/>
                </a:solidFill>
              </a:rPr>
              <a:t>To describe growth, yield, chlorophyll and biochemical response signatures of Q21 quinoa under a saline field background.</a:t>
            </a:r>
            <a:endParaRPr lang="en-US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952E39-A5C4-48EB-81B5-3679ADEC0D1C}"/>
              </a:ext>
            </a:extLst>
          </p:cNvPr>
          <p:cNvSpPr txBox="1"/>
          <p:nvPr/>
        </p:nvSpPr>
        <p:spPr>
          <a:xfrm>
            <a:off x="6270005" y="883821"/>
            <a:ext cx="61049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F35"/>
                </a:solidFill>
              </a:rPr>
              <a:t>Main aim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896112"/>
            <a:ext cx="2057400" cy="0"/>
          </a:xfrm>
          <a:prstGeom prst="line">
            <a:avLst/>
          </a:prstGeom>
          <a:noFill/>
          <a:ln w="38100">
            <a:solidFill>
              <a:srgbClr val="D989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38912" y="256032"/>
            <a:ext cx="10424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F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Materials and methods: site and crop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457200" y="704088"/>
            <a:ext cx="9784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F766D"/>
                </a:solidFill>
              </a:rPr>
              <a:t>Field screening of Q21 quinoa at Jurf Al-Naddaf, Baghdad.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777240" y="1417320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3D7B4A"/>
                </a:solidFill>
              </a:rPr>
              <a:t>Q21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77240" y="1965960"/>
            <a:ext cx="1234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F766D"/>
                </a:solidFill>
              </a:rPr>
              <a:t>quinoa genotype</a:t>
            </a:r>
            <a:endParaRPr lang="en-US" sz="1080" dirty="0"/>
          </a:p>
        </p:txBody>
      </p:sp>
      <p:sp>
        <p:nvSpPr>
          <p:cNvPr id="7" name="Text 5"/>
          <p:cNvSpPr/>
          <p:nvPr/>
        </p:nvSpPr>
        <p:spPr>
          <a:xfrm>
            <a:off x="2423160" y="1417320"/>
            <a:ext cx="1325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D98935"/>
                </a:solidFill>
              </a:rPr>
              <a:t>4 Nov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2423160" y="1965960"/>
            <a:ext cx="1325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F766D"/>
                </a:solidFill>
              </a:rPr>
              <a:t>sowing date</a:t>
            </a:r>
            <a:endParaRPr lang="en-US" sz="1080" dirty="0"/>
          </a:p>
          <a:p>
            <a:pPr marL="0" indent="0" algn="ctr">
              <a:buNone/>
            </a:pPr>
            <a:r>
              <a:rPr lang="en-US" sz="1080" dirty="0">
                <a:solidFill>
                  <a:srgbClr val="6F766D"/>
                </a:solidFill>
              </a:rPr>
              <a:t>2025</a:t>
            </a:r>
            <a:endParaRPr lang="en-US" sz="1080" dirty="0"/>
          </a:p>
        </p:txBody>
      </p:sp>
      <p:sp>
        <p:nvSpPr>
          <p:cNvPr id="9" name="Text 7"/>
          <p:cNvSpPr/>
          <p:nvPr/>
        </p:nvSpPr>
        <p:spPr>
          <a:xfrm>
            <a:off x="4206240" y="1417320"/>
            <a:ext cx="1691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3D7B4A"/>
                </a:solidFill>
              </a:rPr>
              <a:t>5.0 × 2.5 m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4206240" y="1965960"/>
            <a:ext cx="1691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F766D"/>
                </a:solidFill>
              </a:rPr>
              <a:t>field bed</a:t>
            </a:r>
            <a:endParaRPr lang="en-US" sz="1080" dirty="0"/>
          </a:p>
        </p:txBody>
      </p:sp>
      <p:sp>
        <p:nvSpPr>
          <p:cNvPr id="11" name="Text 9"/>
          <p:cNvSpPr/>
          <p:nvPr/>
        </p:nvSpPr>
        <p:spPr>
          <a:xfrm>
            <a:off x="6355080" y="1417320"/>
            <a:ext cx="1188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D98935"/>
                </a:solidFill>
              </a:rPr>
              <a:t>22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6355080" y="1965960"/>
            <a:ext cx="1188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F766D"/>
                </a:solidFill>
              </a:rPr>
              <a:t>irrigations</a:t>
            </a:r>
            <a:endParaRPr lang="en-US" sz="1080" dirty="0"/>
          </a:p>
          <a:p>
            <a:pPr marL="0" indent="0" algn="ctr">
              <a:buNone/>
            </a:pPr>
            <a:r>
              <a:rPr lang="en-US" sz="1080" dirty="0">
                <a:solidFill>
                  <a:srgbClr val="6F766D"/>
                </a:solidFill>
              </a:rPr>
              <a:t>recorded</a:t>
            </a:r>
            <a:endParaRPr lang="en-US" sz="1080" dirty="0"/>
          </a:p>
        </p:txBody>
      </p:sp>
      <p:sp>
        <p:nvSpPr>
          <p:cNvPr id="13" name="Text 11"/>
          <p:cNvSpPr/>
          <p:nvPr/>
        </p:nvSpPr>
        <p:spPr>
          <a:xfrm>
            <a:off x="8229600" y="1417320"/>
            <a:ext cx="1097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3D7B4A"/>
                </a:solidFill>
              </a:rPr>
              <a:t>5.5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8229600" y="1965960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F766D"/>
                </a:solidFill>
              </a:rPr>
              <a:t>soil EC</a:t>
            </a:r>
            <a:endParaRPr lang="en-US" sz="1080" dirty="0"/>
          </a:p>
          <a:p>
            <a:pPr marL="0" indent="0" algn="ctr">
              <a:buNone/>
            </a:pPr>
            <a:r>
              <a:rPr lang="en-US" sz="1080" dirty="0">
                <a:solidFill>
                  <a:srgbClr val="6F766D"/>
                </a:solidFill>
              </a:rPr>
              <a:t>dS m⁻¹</a:t>
            </a:r>
            <a:endParaRPr lang="en-US" sz="1080" dirty="0"/>
          </a:p>
        </p:txBody>
      </p:sp>
      <p:sp>
        <p:nvSpPr>
          <p:cNvPr id="15" name="Text 13"/>
          <p:cNvSpPr/>
          <p:nvPr/>
        </p:nvSpPr>
        <p:spPr>
          <a:xfrm>
            <a:off x="9921240" y="1417320"/>
            <a:ext cx="1508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D98935"/>
                </a:solidFill>
              </a:rPr>
              <a:t>5.0→4.5</a:t>
            </a:r>
            <a:endParaRPr lang="en-US" sz="2700" dirty="0"/>
          </a:p>
        </p:txBody>
      </p:sp>
      <p:sp>
        <p:nvSpPr>
          <p:cNvPr id="16" name="Text 14"/>
          <p:cNvSpPr/>
          <p:nvPr/>
        </p:nvSpPr>
        <p:spPr>
          <a:xfrm>
            <a:off x="9921240" y="1965960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F766D"/>
                </a:solidFill>
              </a:rPr>
              <a:t>irrigation EC</a:t>
            </a:r>
            <a:endParaRPr lang="en-US" sz="1080" dirty="0"/>
          </a:p>
          <a:p>
            <a:pPr marL="0" indent="0" algn="ctr">
              <a:buNone/>
            </a:pPr>
            <a:r>
              <a:rPr lang="en-US" sz="1080" dirty="0">
                <a:solidFill>
                  <a:srgbClr val="6F766D"/>
                </a:solidFill>
              </a:rPr>
              <a:t>dS m⁻¹</a:t>
            </a:r>
            <a:endParaRPr lang="en-US" sz="1080" dirty="0"/>
          </a:p>
        </p:txBody>
      </p:sp>
      <p:sp>
        <p:nvSpPr>
          <p:cNvPr id="17" name="Shape 15"/>
          <p:cNvSpPr/>
          <p:nvPr/>
        </p:nvSpPr>
        <p:spPr>
          <a:xfrm>
            <a:off x="914400" y="3063240"/>
            <a:ext cx="9966960" cy="0"/>
          </a:xfrm>
          <a:prstGeom prst="line">
            <a:avLst/>
          </a:prstGeom>
          <a:noFill/>
          <a:ln w="12700">
            <a:solidFill>
              <a:srgbClr val="CEC8B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77240" y="3456432"/>
            <a:ext cx="28346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173F35"/>
                </a:solidFill>
              </a:rPr>
              <a:t>Seasonal context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777240" y="3977640"/>
            <a:ext cx="5074920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1F332D"/>
                </a:solidFill>
              </a:rPr>
              <a:t>The crop cycle moved from mild establishment conditions to a cooler mid-winter period and a warmer spring.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6537960" y="3456432"/>
            <a:ext cx="3749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173F35"/>
                </a:solidFill>
              </a:rPr>
              <a:t>Purpose of the saline setting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6537960" y="3977640"/>
            <a:ext cx="4297680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1F332D"/>
                </a:solidFill>
              </a:rPr>
              <a:t>This background allowed screening of formulation behavior under real saline field conditions.</a:t>
            </a:r>
            <a:endParaRPr lang="en-US" sz="1900" dirty="0"/>
          </a:p>
        </p:txBody>
      </p:sp>
      <p:sp>
        <p:nvSpPr>
          <p:cNvPr id="22" name="Shape 20"/>
          <p:cNvSpPr/>
          <p:nvPr/>
        </p:nvSpPr>
        <p:spPr>
          <a:xfrm>
            <a:off x="411480" y="6419088"/>
            <a:ext cx="11201400" cy="0"/>
          </a:xfrm>
          <a:prstGeom prst="line">
            <a:avLst/>
          </a:prstGeom>
          <a:noFill/>
          <a:ln w="7620">
            <a:solidFill>
              <a:srgbClr val="DDD8C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38912" y="6492240"/>
            <a:ext cx="7863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40" dirty="0">
                <a:solidFill>
                  <a:srgbClr val="8B8D84"/>
                </a:solidFill>
              </a:rPr>
              <a:t>Q21 quinoa • nano-fertilizer response signatures • saline field background</a:t>
            </a:r>
            <a:endParaRPr lang="en-US" sz="740" dirty="0"/>
          </a:p>
        </p:txBody>
      </p:sp>
      <p:sp>
        <p:nvSpPr>
          <p:cNvPr id="24" name="Text 22"/>
          <p:cNvSpPr/>
          <p:nvPr/>
        </p:nvSpPr>
        <p:spPr>
          <a:xfrm>
            <a:off x="11192256" y="646480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B8D84"/>
                </a:solidFill>
              </a:rPr>
              <a:t>04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896112"/>
            <a:ext cx="2057400" cy="0"/>
          </a:xfrm>
          <a:prstGeom prst="line">
            <a:avLst/>
          </a:prstGeom>
          <a:noFill/>
          <a:ln w="38100">
            <a:solidFill>
              <a:srgbClr val="D989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38912" y="256032"/>
            <a:ext cx="10424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F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Materials and methods: foliar formulations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457200" y="704088"/>
            <a:ext cx="9784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F766D"/>
                </a:solidFill>
              </a:rPr>
              <a:t>Six treatments were compared; sprays were applied twice.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2674620" y="484633"/>
            <a:ext cx="594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D7B4A"/>
                </a:solidFill>
              </a:rPr>
              <a:t>C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508760" y="130759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73F35"/>
                </a:solidFill>
              </a:rPr>
              <a:t>Control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4160520" y="1335024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0" dirty="0">
                <a:solidFill>
                  <a:srgbClr val="6F766D"/>
                </a:solidFill>
              </a:rPr>
              <a:t>No nano/humic foliar spray</a:t>
            </a:r>
            <a:endParaRPr lang="en-US" sz="1340" dirty="0"/>
          </a:p>
        </p:txBody>
      </p:sp>
      <p:sp>
        <p:nvSpPr>
          <p:cNvPr id="8" name="Shape 6"/>
          <p:cNvSpPr/>
          <p:nvPr/>
        </p:nvSpPr>
        <p:spPr>
          <a:xfrm>
            <a:off x="713232" y="1746504"/>
            <a:ext cx="8183880" cy="0"/>
          </a:xfrm>
          <a:prstGeom prst="line">
            <a:avLst/>
          </a:prstGeom>
          <a:noFill/>
          <a:ln w="10160">
            <a:solidFill>
              <a:srgbClr val="CEC8B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011680"/>
            <a:ext cx="594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D7B4A"/>
                </a:solidFill>
              </a:rPr>
              <a:t>H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508760" y="1965960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73F35"/>
                </a:solidFill>
              </a:rPr>
              <a:t>Humic acid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4160520" y="199339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0" dirty="0">
                <a:solidFill>
                  <a:srgbClr val="6F766D"/>
                </a:solidFill>
              </a:rPr>
              <a:t>Humic acid 1 g L⁻¹</a:t>
            </a:r>
            <a:endParaRPr lang="en-US" sz="1340" dirty="0"/>
          </a:p>
        </p:txBody>
      </p:sp>
      <p:sp>
        <p:nvSpPr>
          <p:cNvPr id="12" name="Shape 10"/>
          <p:cNvSpPr/>
          <p:nvPr/>
        </p:nvSpPr>
        <p:spPr>
          <a:xfrm>
            <a:off x="713232" y="2404872"/>
            <a:ext cx="8183880" cy="0"/>
          </a:xfrm>
          <a:prstGeom prst="line">
            <a:avLst/>
          </a:prstGeom>
          <a:noFill/>
          <a:ln w="10160">
            <a:solidFill>
              <a:srgbClr val="CEC8B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1520" y="2670048"/>
            <a:ext cx="594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D7B4A"/>
                </a:solidFill>
              </a:rPr>
              <a:t>TZH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508760" y="2624328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73F35"/>
                </a:solidFill>
              </a:rPr>
              <a:t>Ti + Zn + humic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4160520" y="2651760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0" dirty="0">
                <a:solidFill>
                  <a:srgbClr val="6F766D"/>
                </a:solidFill>
              </a:rPr>
              <a:t>TiO₂ 80 mg L⁻¹ + ZnSO₄ 2 g L⁻¹ + humic</a:t>
            </a:r>
            <a:endParaRPr lang="en-US" sz="1340" dirty="0"/>
          </a:p>
        </p:txBody>
      </p:sp>
      <p:sp>
        <p:nvSpPr>
          <p:cNvPr id="16" name="Shape 14"/>
          <p:cNvSpPr/>
          <p:nvPr/>
        </p:nvSpPr>
        <p:spPr>
          <a:xfrm>
            <a:off x="713232" y="3063240"/>
            <a:ext cx="8183880" cy="0"/>
          </a:xfrm>
          <a:prstGeom prst="line">
            <a:avLst/>
          </a:prstGeom>
          <a:noFill/>
          <a:ln w="10160">
            <a:solidFill>
              <a:srgbClr val="CEC8B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3328416"/>
            <a:ext cx="594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D7B4A"/>
                </a:solidFill>
              </a:rPr>
              <a:t>TH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508760" y="3282696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73F35"/>
                </a:solidFill>
              </a:rPr>
              <a:t>Ti + humic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4160520" y="3310128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0" dirty="0">
                <a:solidFill>
                  <a:srgbClr val="6F766D"/>
                </a:solidFill>
              </a:rPr>
              <a:t>TiO₂ 80 mg L⁻¹ + humic</a:t>
            </a:r>
            <a:endParaRPr lang="en-US" sz="1340" dirty="0"/>
          </a:p>
        </p:txBody>
      </p:sp>
      <p:sp>
        <p:nvSpPr>
          <p:cNvPr id="20" name="Shape 18"/>
          <p:cNvSpPr/>
          <p:nvPr/>
        </p:nvSpPr>
        <p:spPr>
          <a:xfrm>
            <a:off x="713232" y="3721608"/>
            <a:ext cx="8183880" cy="0"/>
          </a:xfrm>
          <a:prstGeom prst="line">
            <a:avLst/>
          </a:prstGeom>
          <a:noFill/>
          <a:ln w="10160">
            <a:solidFill>
              <a:srgbClr val="CEC8B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3986784"/>
            <a:ext cx="594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98935"/>
                </a:solidFill>
              </a:rPr>
              <a:t>TAZ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508760" y="3941064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73F35"/>
                </a:solidFill>
              </a:rPr>
              <a:t>Ti + Ag + Zn</a:t>
            </a:r>
            <a:endParaRPr lang="en-US" sz="1650" dirty="0"/>
          </a:p>
        </p:txBody>
      </p:sp>
      <p:sp>
        <p:nvSpPr>
          <p:cNvPr id="24" name="Shape 22"/>
          <p:cNvSpPr/>
          <p:nvPr/>
        </p:nvSpPr>
        <p:spPr>
          <a:xfrm>
            <a:off x="713232" y="4379976"/>
            <a:ext cx="8183880" cy="0"/>
          </a:xfrm>
          <a:prstGeom prst="line">
            <a:avLst/>
          </a:prstGeom>
          <a:noFill/>
          <a:ln w="10160">
            <a:solidFill>
              <a:srgbClr val="CEC8B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4645152"/>
            <a:ext cx="594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D7B4A"/>
                </a:solidFill>
              </a:rPr>
              <a:t>ZH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508760" y="45994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73F35"/>
                </a:solidFill>
              </a:rPr>
              <a:t>Zn + humic</a:t>
            </a:r>
            <a:endParaRPr lang="en-US" sz="1650" dirty="0"/>
          </a:p>
        </p:txBody>
      </p:sp>
      <p:sp>
        <p:nvSpPr>
          <p:cNvPr id="27" name="Text 25"/>
          <p:cNvSpPr/>
          <p:nvPr/>
        </p:nvSpPr>
        <p:spPr>
          <a:xfrm>
            <a:off x="4160520" y="4626864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0" dirty="0">
                <a:solidFill>
                  <a:srgbClr val="6F766D"/>
                </a:solidFill>
              </a:rPr>
              <a:t>ZnSO₄ 2 g L⁻¹ + humic</a:t>
            </a:r>
            <a:endParaRPr lang="en-US" sz="1340" dirty="0"/>
          </a:p>
        </p:txBody>
      </p:sp>
      <p:sp>
        <p:nvSpPr>
          <p:cNvPr id="28" name="Shape 26"/>
          <p:cNvSpPr/>
          <p:nvPr/>
        </p:nvSpPr>
        <p:spPr>
          <a:xfrm>
            <a:off x="713232" y="5038344"/>
            <a:ext cx="8183880" cy="0"/>
          </a:xfrm>
          <a:prstGeom prst="line">
            <a:avLst/>
          </a:prstGeom>
          <a:noFill/>
          <a:ln w="10160">
            <a:solidFill>
              <a:srgbClr val="CEC8B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372600" y="988268"/>
            <a:ext cx="2240280" cy="4343400"/>
          </a:xfrm>
          <a:prstGeom prst="rect">
            <a:avLst/>
          </a:prstGeom>
          <a:solidFill>
            <a:srgbClr val="173F35"/>
          </a:solidFill>
          <a:ln w="12700">
            <a:solidFill>
              <a:srgbClr val="173F35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482328" y="17830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D98935"/>
                </a:solidFill>
              </a:rPr>
              <a:t>Application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9509760" y="2468880"/>
            <a:ext cx="178308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</a:rPr>
              <a:t>Spray 1: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</a:rPr>
              <a:t>four-leaf stage</a:t>
            </a:r>
            <a:endParaRPr lang="en-US" sz="1700" dirty="0"/>
          </a:p>
        </p:txBody>
      </p:sp>
      <p:sp>
        <p:nvSpPr>
          <p:cNvPr id="32" name="Text 30"/>
          <p:cNvSpPr/>
          <p:nvPr/>
        </p:nvSpPr>
        <p:spPr>
          <a:xfrm>
            <a:off x="9509760" y="3474720"/>
            <a:ext cx="178308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</a:rPr>
              <a:t>Spray 2, 3, 4: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</a:rPr>
              <a:t>two weeks later from each others </a:t>
            </a:r>
            <a:endParaRPr lang="en-US" sz="1700" dirty="0"/>
          </a:p>
        </p:txBody>
      </p:sp>
      <p:sp>
        <p:nvSpPr>
          <p:cNvPr id="34" name="Shape 32"/>
          <p:cNvSpPr/>
          <p:nvPr/>
        </p:nvSpPr>
        <p:spPr>
          <a:xfrm>
            <a:off x="411480" y="6419088"/>
            <a:ext cx="11201400" cy="0"/>
          </a:xfrm>
          <a:prstGeom prst="line">
            <a:avLst/>
          </a:prstGeom>
          <a:noFill/>
          <a:ln w="7620">
            <a:solidFill>
              <a:srgbClr val="DDD8C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1192256" y="646480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B8D84"/>
                </a:solidFill>
              </a:rPr>
              <a:t>05</a:t>
            </a:r>
            <a:endParaRPr lang="en-US" sz="850" dirty="0"/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95DB728C-EC53-40AD-BB1F-CCB61758D9E5}"/>
              </a:ext>
            </a:extLst>
          </p:cNvPr>
          <p:cNvSpPr/>
          <p:nvPr/>
        </p:nvSpPr>
        <p:spPr>
          <a:xfrm>
            <a:off x="4023360" y="3941064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0" dirty="0">
                <a:solidFill>
                  <a:srgbClr val="6F766D"/>
                </a:solidFill>
              </a:rPr>
              <a:t>TiO₂ 80 mg L⁻¹ + ZnSO₄ 2 g L⁻¹ + </a:t>
            </a:r>
            <a:r>
              <a:rPr lang="en-US" sz="1340" dirty="0" err="1">
                <a:solidFill>
                  <a:srgbClr val="6F766D"/>
                </a:solidFill>
              </a:rPr>
              <a:t>AgO</a:t>
            </a:r>
            <a:r>
              <a:rPr lang="en-US" sz="1340" dirty="0">
                <a:solidFill>
                  <a:srgbClr val="6F766D"/>
                </a:solidFill>
              </a:rPr>
              <a:t>₂ 80 mg L⁻¹+ humic</a:t>
            </a:r>
            <a:endParaRPr lang="en-US" sz="13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896112"/>
            <a:ext cx="2057400" cy="0"/>
          </a:xfrm>
          <a:prstGeom prst="line">
            <a:avLst/>
          </a:prstGeom>
          <a:noFill/>
          <a:ln w="38100">
            <a:solidFill>
              <a:srgbClr val="D989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38912" y="256032"/>
            <a:ext cx="10424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F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Measurements and data treatment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457200" y="704088"/>
            <a:ext cx="9784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F766D"/>
                </a:solidFill>
              </a:rPr>
              <a:t>The analysis was descriptive because independent plot replication was not verified for all endpoints.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777240" y="1389888"/>
            <a:ext cx="310896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73F35"/>
                </a:solidFill>
              </a:rPr>
              <a:t>Measured traits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68680" y="187452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1F332D"/>
                </a:solidFill>
              </a:rPr>
              <a:t>• Plant height</a:t>
            </a:r>
            <a:endParaRPr lang="en-US" sz="1520" dirty="0"/>
          </a:p>
        </p:txBody>
      </p:sp>
      <p:sp>
        <p:nvSpPr>
          <p:cNvPr id="7" name="Text 5"/>
          <p:cNvSpPr/>
          <p:nvPr/>
        </p:nvSpPr>
        <p:spPr>
          <a:xfrm>
            <a:off x="868680" y="2404872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1F332D"/>
                </a:solidFill>
              </a:rPr>
              <a:t>• Inflorescences per plant</a:t>
            </a:r>
            <a:endParaRPr lang="en-US" sz="1520" dirty="0"/>
          </a:p>
        </p:txBody>
      </p:sp>
      <p:sp>
        <p:nvSpPr>
          <p:cNvPr id="8" name="Text 6"/>
          <p:cNvSpPr/>
          <p:nvPr/>
        </p:nvSpPr>
        <p:spPr>
          <a:xfrm>
            <a:off x="868680" y="2935224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1F332D"/>
                </a:solidFill>
              </a:rPr>
              <a:t>• Seed number per inflorescence</a:t>
            </a:r>
            <a:endParaRPr lang="en-US" sz="1520" dirty="0"/>
          </a:p>
        </p:txBody>
      </p:sp>
      <p:sp>
        <p:nvSpPr>
          <p:cNvPr id="9" name="Text 7"/>
          <p:cNvSpPr/>
          <p:nvPr/>
        </p:nvSpPr>
        <p:spPr>
          <a:xfrm>
            <a:off x="868680" y="3465576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1F332D"/>
                </a:solidFill>
              </a:rPr>
              <a:t>• Seed yield</a:t>
            </a:r>
            <a:endParaRPr lang="en-US" sz="1520" dirty="0"/>
          </a:p>
        </p:txBody>
      </p:sp>
      <p:sp>
        <p:nvSpPr>
          <p:cNvPr id="10" name="Text 8"/>
          <p:cNvSpPr/>
          <p:nvPr/>
        </p:nvSpPr>
        <p:spPr>
          <a:xfrm>
            <a:off x="3749040" y="1874520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1F332D"/>
                </a:solidFill>
              </a:rPr>
              <a:t>• 1,000-seed weight</a:t>
            </a:r>
            <a:endParaRPr lang="en-US" sz="1520" dirty="0"/>
          </a:p>
        </p:txBody>
      </p:sp>
      <p:sp>
        <p:nvSpPr>
          <p:cNvPr id="11" name="Text 9"/>
          <p:cNvSpPr/>
          <p:nvPr/>
        </p:nvSpPr>
        <p:spPr>
          <a:xfrm>
            <a:off x="3749040" y="2404872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1F332D"/>
                </a:solidFill>
              </a:rPr>
              <a:t>• SPAD</a:t>
            </a:r>
            <a:endParaRPr lang="en-US" sz="1520" dirty="0"/>
          </a:p>
        </p:txBody>
      </p:sp>
      <p:sp>
        <p:nvSpPr>
          <p:cNvPr id="12" name="Text 10"/>
          <p:cNvSpPr/>
          <p:nvPr/>
        </p:nvSpPr>
        <p:spPr>
          <a:xfrm>
            <a:off x="3749040" y="2935224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1F332D"/>
                </a:solidFill>
              </a:rPr>
              <a:t>• IAA and GA</a:t>
            </a:r>
            <a:endParaRPr lang="en-US" sz="1520" dirty="0"/>
          </a:p>
        </p:txBody>
      </p:sp>
      <p:sp>
        <p:nvSpPr>
          <p:cNvPr id="13" name="Text 11"/>
          <p:cNvSpPr/>
          <p:nvPr/>
        </p:nvSpPr>
        <p:spPr>
          <a:xfrm>
            <a:off x="3749040" y="3465576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1F332D"/>
                </a:solidFill>
              </a:rPr>
              <a:t>• Myo-inositol and biotin</a:t>
            </a:r>
            <a:endParaRPr lang="en-US" sz="1520" dirty="0"/>
          </a:p>
        </p:txBody>
      </p:sp>
      <p:sp>
        <p:nvSpPr>
          <p:cNvPr id="15" name="Shape 12"/>
          <p:cNvSpPr/>
          <p:nvPr/>
        </p:nvSpPr>
        <p:spPr>
          <a:xfrm>
            <a:off x="786384" y="4553712"/>
            <a:ext cx="10332720" cy="0"/>
          </a:xfrm>
          <a:prstGeom prst="line">
            <a:avLst/>
          </a:prstGeom>
          <a:noFill/>
          <a:ln w="12700">
            <a:solidFill>
              <a:srgbClr val="CEC8B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77240" y="4892040"/>
            <a:ext cx="301752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173F35"/>
                </a:solidFill>
              </a:rPr>
              <a:t>Statistical handling</a:t>
            </a:r>
            <a:endParaRPr lang="en-US" sz="2100" dirty="0"/>
          </a:p>
        </p:txBody>
      </p:sp>
      <p:sp>
        <p:nvSpPr>
          <p:cNvPr id="17" name="Text 14"/>
          <p:cNvSpPr/>
          <p:nvPr/>
        </p:nvSpPr>
        <p:spPr>
          <a:xfrm>
            <a:off x="4069080" y="4828032"/>
            <a:ext cx="681228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F332D"/>
                </a:solidFill>
              </a:rPr>
              <a:t>Mean ± SD was used for plant-level height and inflorescence counts. Treatment-level values were reported as recorded. No ANOVA or Tukey test was used.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8595360" y="5806440"/>
            <a:ext cx="1965960" cy="329184"/>
          </a:xfrm>
          <a:prstGeom prst="roundRect">
            <a:avLst>
              <a:gd name="adj" fmla="val 22222"/>
            </a:avLst>
          </a:prstGeom>
          <a:solidFill>
            <a:srgbClr val="D98935"/>
          </a:solidFill>
          <a:ln w="12700">
            <a:solidFill>
              <a:srgbClr val="D98935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650224" y="5884164"/>
            <a:ext cx="18562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Exploratory screening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411480" y="6419088"/>
            <a:ext cx="11201400" cy="0"/>
          </a:xfrm>
          <a:prstGeom prst="line">
            <a:avLst/>
          </a:prstGeom>
          <a:noFill/>
          <a:ln w="7620">
            <a:solidFill>
              <a:srgbClr val="DDD8C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38912" y="6492240"/>
            <a:ext cx="7863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40" dirty="0">
                <a:solidFill>
                  <a:srgbClr val="8B8D84"/>
                </a:solidFill>
              </a:rPr>
              <a:t>Q21 quinoa • nano-fertilizer response signatures • saline field background</a:t>
            </a:r>
            <a:endParaRPr lang="en-US" sz="740" dirty="0"/>
          </a:p>
        </p:txBody>
      </p:sp>
      <p:sp>
        <p:nvSpPr>
          <p:cNvPr id="22" name="Text 19"/>
          <p:cNvSpPr/>
          <p:nvPr/>
        </p:nvSpPr>
        <p:spPr>
          <a:xfrm>
            <a:off x="11192256" y="646480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B8D84"/>
                </a:solidFill>
              </a:rPr>
              <a:t>06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896112"/>
            <a:ext cx="2057400" cy="0"/>
          </a:xfrm>
          <a:prstGeom prst="line">
            <a:avLst/>
          </a:prstGeom>
          <a:noFill/>
          <a:ln w="38100">
            <a:solidFill>
              <a:srgbClr val="D989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38912" y="256032"/>
            <a:ext cx="10424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F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Result 1: vegetative growth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457200" y="704088"/>
            <a:ext cx="9784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F766D"/>
                </a:solidFill>
              </a:rPr>
              <a:t>Plant height was highest under Ti + Zn + humic acid.</a:t>
            </a:r>
            <a:endParaRPr lang="en-US" sz="1150" dirty="0"/>
          </a:p>
        </p:txBody>
      </p:sp>
      <p:pic>
        <p:nvPicPr>
          <p:cNvPr id="5" name="Image 0" descr="/mnt/data/docx_extract/word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378767"/>
            <a:ext cx="6629400" cy="374385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635240" y="1371600"/>
            <a:ext cx="3703320" cy="4169664"/>
          </a:xfrm>
          <a:prstGeom prst="rect">
            <a:avLst/>
          </a:prstGeom>
          <a:solidFill>
            <a:srgbClr val="173F35"/>
          </a:solidFill>
          <a:ln w="12700">
            <a:solidFill>
              <a:srgbClr val="173F35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882128" y="1755648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</a:rPr>
              <a:t>Strongest recorded height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8092440" y="2468880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D98935"/>
                </a:solidFill>
              </a:rPr>
              <a:t>TZH</a:t>
            </a:r>
            <a:endParaRPr lang="en-US" sz="4200" dirty="0"/>
          </a:p>
        </p:txBody>
      </p:sp>
      <p:sp>
        <p:nvSpPr>
          <p:cNvPr id="9" name="Text 6"/>
          <p:cNvSpPr/>
          <p:nvPr/>
        </p:nvSpPr>
        <p:spPr>
          <a:xfrm>
            <a:off x="8092440" y="3072384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</a:rPr>
              <a:t>137.4 cm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8001000" y="3977640"/>
            <a:ext cx="2971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50" dirty="0">
                <a:solidFill>
                  <a:srgbClr val="E9EDDD"/>
                </a:solidFill>
              </a:rPr>
              <a:t>Close followers: Humic acid and Ti + humic acid.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7909560" y="4736592"/>
            <a:ext cx="315468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D98935"/>
                </a:solidFill>
              </a:rPr>
              <a:t>Take-home: tall plants were not automatically the highest-yielding plants.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411480" y="6419088"/>
            <a:ext cx="11201400" cy="0"/>
          </a:xfrm>
          <a:prstGeom prst="line">
            <a:avLst/>
          </a:prstGeom>
          <a:noFill/>
          <a:ln w="7620">
            <a:solidFill>
              <a:srgbClr val="DDD8C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38912" y="6492240"/>
            <a:ext cx="7863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40" dirty="0">
                <a:solidFill>
                  <a:srgbClr val="8B8D84"/>
                </a:solidFill>
              </a:rPr>
              <a:t>Q21 quinoa • nano-fertilizer response signatures • saline field background</a:t>
            </a:r>
            <a:endParaRPr lang="en-US" sz="740" dirty="0"/>
          </a:p>
        </p:txBody>
      </p:sp>
      <p:sp>
        <p:nvSpPr>
          <p:cNvPr id="14" name="Text 11"/>
          <p:cNvSpPr/>
          <p:nvPr/>
        </p:nvSpPr>
        <p:spPr>
          <a:xfrm>
            <a:off x="11192256" y="646480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B8D84"/>
                </a:solidFill>
              </a:rPr>
              <a:t>07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896112"/>
            <a:ext cx="2057400" cy="0"/>
          </a:xfrm>
          <a:prstGeom prst="line">
            <a:avLst/>
          </a:prstGeom>
          <a:noFill/>
          <a:ln w="38100">
            <a:solidFill>
              <a:srgbClr val="D989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38912" y="256032"/>
            <a:ext cx="10424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F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Result 2: seed yield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457200" y="704088"/>
            <a:ext cx="9784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F766D"/>
                </a:solidFill>
              </a:rPr>
              <a:t>The highest recorded yield was in Ti + Ag + Zn, followed by Ti + humic acid.</a:t>
            </a:r>
            <a:endParaRPr lang="en-US" sz="1150" dirty="0"/>
          </a:p>
        </p:txBody>
      </p:sp>
      <p:pic>
        <p:nvPicPr>
          <p:cNvPr id="5" name="Image 0" descr="/mnt/data/docx_extract/word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048" y="1329636"/>
            <a:ext cx="6583680" cy="3741527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13232" y="1325880"/>
            <a:ext cx="3611880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05840" y="1682496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73F35"/>
                </a:solidFill>
              </a:rPr>
              <a:t>Best recorded yield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005840" y="231343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100" b="1" dirty="0">
                <a:solidFill>
                  <a:srgbClr val="D98935"/>
                </a:solidFill>
              </a:rPr>
              <a:t>TAZ</a:t>
            </a:r>
            <a:endParaRPr lang="en-US" sz="4100" dirty="0"/>
          </a:p>
        </p:txBody>
      </p:sp>
      <p:sp>
        <p:nvSpPr>
          <p:cNvPr id="9" name="Text 6"/>
          <p:cNvSpPr/>
          <p:nvPr/>
        </p:nvSpPr>
        <p:spPr>
          <a:xfrm>
            <a:off x="1005840" y="2898648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73F35"/>
                </a:solidFill>
              </a:rPr>
              <a:t>1000 g m⁻²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1078992" y="3593592"/>
            <a:ext cx="2852928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3D7B4A"/>
                </a:solidFill>
              </a:rPr>
              <a:t>+57.6% vs control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3D7B4A"/>
                </a:solidFill>
              </a:rPr>
              <a:t>(descriptive contrast only)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024128" y="4736592"/>
            <a:ext cx="29718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50" dirty="0">
                <a:solidFill>
                  <a:srgbClr val="1F332D"/>
                </a:solidFill>
              </a:rPr>
              <a:t>Second: TH = 856.6 g m⁻²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411480" y="6419088"/>
            <a:ext cx="11201400" cy="0"/>
          </a:xfrm>
          <a:prstGeom prst="line">
            <a:avLst/>
          </a:prstGeom>
          <a:noFill/>
          <a:ln w="7620">
            <a:solidFill>
              <a:srgbClr val="DDD8C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38912" y="6492240"/>
            <a:ext cx="7863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40" dirty="0">
                <a:solidFill>
                  <a:srgbClr val="8B8D84"/>
                </a:solidFill>
              </a:rPr>
              <a:t>Q21 quinoa • nano-fertilizer response signatures • saline field background</a:t>
            </a:r>
            <a:endParaRPr lang="en-US" sz="740" dirty="0"/>
          </a:p>
        </p:txBody>
      </p:sp>
      <p:sp>
        <p:nvSpPr>
          <p:cNvPr id="14" name="Text 11"/>
          <p:cNvSpPr/>
          <p:nvPr/>
        </p:nvSpPr>
        <p:spPr>
          <a:xfrm>
            <a:off x="11192256" y="646480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B8D84"/>
                </a:solidFill>
              </a:rPr>
              <a:t>08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896112"/>
            <a:ext cx="2057400" cy="0"/>
          </a:xfrm>
          <a:prstGeom prst="line">
            <a:avLst/>
          </a:prstGeom>
          <a:noFill/>
          <a:ln w="38100">
            <a:solidFill>
              <a:srgbClr val="D989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38912" y="256032"/>
            <a:ext cx="10424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F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Result 3: chlorophyll and biochemical markers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457200" y="704088"/>
            <a:ext cx="9784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F766D"/>
                </a:solidFill>
              </a:rPr>
              <a:t>Different markers selected different leading formulations.</a:t>
            </a:r>
            <a:endParaRPr lang="en-US" sz="1150" dirty="0"/>
          </a:p>
        </p:txBody>
      </p:sp>
      <p:pic>
        <p:nvPicPr>
          <p:cNvPr id="5" name="Image 0" descr="/mnt/data/quinoa_ppt_assets/spad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207008"/>
            <a:ext cx="5760720" cy="339242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784848" y="1234440"/>
            <a:ext cx="4114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73F35"/>
                </a:solidFill>
              </a:rPr>
              <a:t>Trait leaders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629400" y="187452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7B4A"/>
                </a:solidFill>
              </a:rPr>
              <a:t>SPAD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321040" y="187452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98935"/>
                </a:solidFill>
              </a:rPr>
              <a:t>TAZ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9875520" y="1874520"/>
            <a:ext cx="1298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300" dirty="0">
                <a:solidFill>
                  <a:srgbClr val="6F766D"/>
                </a:solidFill>
              </a:rPr>
              <a:t>57.88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629400" y="2231136"/>
            <a:ext cx="4553712" cy="0"/>
          </a:xfrm>
          <a:prstGeom prst="line">
            <a:avLst/>
          </a:prstGeom>
          <a:noFill/>
          <a:ln w="10160">
            <a:solidFill>
              <a:srgbClr val="CEC8B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629400" y="2441448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7B4A"/>
                </a:solidFill>
              </a:rPr>
              <a:t>IAA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321040" y="244144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98935"/>
                </a:solidFill>
              </a:rPr>
              <a:t>Humic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9875520" y="2441448"/>
            <a:ext cx="1298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300" dirty="0">
                <a:solidFill>
                  <a:srgbClr val="6F766D"/>
                </a:solidFill>
              </a:rPr>
              <a:t>50.0 ng g⁻¹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6629400" y="2798064"/>
            <a:ext cx="4553712" cy="0"/>
          </a:xfrm>
          <a:prstGeom prst="line">
            <a:avLst/>
          </a:prstGeom>
          <a:noFill/>
          <a:ln w="10160">
            <a:solidFill>
              <a:srgbClr val="CEC8B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629400" y="3008376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7B4A"/>
                </a:solidFill>
              </a:rPr>
              <a:t>GA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8321040" y="3008376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98935"/>
                </a:solidFill>
              </a:rPr>
              <a:t>TZH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9875520" y="3008376"/>
            <a:ext cx="1298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300" dirty="0">
                <a:solidFill>
                  <a:srgbClr val="6F766D"/>
                </a:solidFill>
              </a:rPr>
              <a:t>40.0 ng g⁻¹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6629400" y="3364992"/>
            <a:ext cx="4553712" cy="0"/>
          </a:xfrm>
          <a:prstGeom prst="line">
            <a:avLst/>
          </a:prstGeom>
          <a:noFill/>
          <a:ln w="10160">
            <a:solidFill>
              <a:srgbClr val="CEC8B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629400" y="3575304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7B4A"/>
                </a:solidFill>
              </a:rPr>
              <a:t>Myo-inositol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8321040" y="3575304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98935"/>
                </a:solidFill>
              </a:rPr>
              <a:t>Humic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9875520" y="3575304"/>
            <a:ext cx="1298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300" dirty="0">
                <a:solidFill>
                  <a:srgbClr val="6F766D"/>
                </a:solidFill>
              </a:rPr>
              <a:t>300.0 µg g⁻¹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6629400" y="3931920"/>
            <a:ext cx="4553712" cy="0"/>
          </a:xfrm>
          <a:prstGeom prst="line">
            <a:avLst/>
          </a:prstGeom>
          <a:noFill/>
          <a:ln w="10160">
            <a:solidFill>
              <a:srgbClr val="CEC8B5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629400" y="4142232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7B4A"/>
                </a:solidFill>
              </a:rPr>
              <a:t>Biotin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8321040" y="4142232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98935"/>
                </a:solidFill>
              </a:rPr>
              <a:t>Humic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9875520" y="4142232"/>
            <a:ext cx="1298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300" dirty="0">
                <a:solidFill>
                  <a:srgbClr val="6F766D"/>
                </a:solidFill>
              </a:rPr>
              <a:t>15.0 ng g⁻¹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6629400" y="4498848"/>
            <a:ext cx="4553712" cy="0"/>
          </a:xfrm>
          <a:prstGeom prst="line">
            <a:avLst/>
          </a:prstGeom>
          <a:noFill/>
          <a:ln w="10160">
            <a:solidFill>
              <a:srgbClr val="CEC8B5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693408" y="5148072"/>
            <a:ext cx="42976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F332D"/>
                </a:solidFill>
              </a:rPr>
              <a:t>Lowest biochemical marker values were recorded in Zn + humic acid.</a:t>
            </a:r>
            <a:endParaRPr lang="en-US" sz="1450" dirty="0"/>
          </a:p>
        </p:txBody>
      </p:sp>
      <p:sp>
        <p:nvSpPr>
          <p:cNvPr id="28" name="Shape 25"/>
          <p:cNvSpPr/>
          <p:nvPr/>
        </p:nvSpPr>
        <p:spPr>
          <a:xfrm>
            <a:off x="411480" y="6419088"/>
            <a:ext cx="11201400" cy="0"/>
          </a:xfrm>
          <a:prstGeom prst="line">
            <a:avLst/>
          </a:prstGeom>
          <a:noFill/>
          <a:ln w="7620">
            <a:solidFill>
              <a:srgbClr val="DDD8C8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38912" y="6492240"/>
            <a:ext cx="7863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40" dirty="0">
                <a:solidFill>
                  <a:srgbClr val="8B8D84"/>
                </a:solidFill>
              </a:rPr>
              <a:t>Q21 quinoa • nano-fertilizer response signatures • saline field background</a:t>
            </a:r>
            <a:endParaRPr lang="en-US" sz="740" dirty="0"/>
          </a:p>
        </p:txBody>
      </p:sp>
      <p:sp>
        <p:nvSpPr>
          <p:cNvPr id="30" name="Text 27"/>
          <p:cNvSpPr/>
          <p:nvPr/>
        </p:nvSpPr>
        <p:spPr>
          <a:xfrm>
            <a:off x="11192256" y="646480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B8D84"/>
                </a:solidFill>
              </a:rPr>
              <a:t>09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896112"/>
            <a:ext cx="2057400" cy="0"/>
          </a:xfrm>
          <a:prstGeom prst="line">
            <a:avLst/>
          </a:prstGeom>
          <a:noFill/>
          <a:ln w="38100">
            <a:solidFill>
              <a:srgbClr val="D989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38912" y="256032"/>
            <a:ext cx="10424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F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Overall response map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457200" y="704088"/>
            <a:ext cx="9784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F766D"/>
                </a:solidFill>
              </a:rPr>
              <a:t>The standardized matrix shows non-parallel responses across traits.</a:t>
            </a:r>
            <a:endParaRPr lang="en-US" sz="1150" dirty="0"/>
          </a:p>
        </p:txBody>
      </p:sp>
      <p:pic>
        <p:nvPicPr>
          <p:cNvPr id="5" name="Image 0" descr="/mnt/data/docx_extract/word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63348"/>
            <a:ext cx="6812280" cy="390270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699248" y="1234440"/>
            <a:ext cx="320040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73F35"/>
                </a:solidFill>
              </a:rPr>
              <a:t>Interpretation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726680" y="1847088"/>
            <a:ext cx="1051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D98935"/>
                </a:solidFill>
              </a:rPr>
              <a:t>TZH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8961120" y="1865376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F332D"/>
                </a:solidFill>
              </a:rPr>
              <a:t>height + GA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7726680" y="2450592"/>
            <a:ext cx="1051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D98935"/>
                </a:solidFill>
              </a:rPr>
              <a:t>TH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8961120" y="2468880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F332D"/>
                </a:solidFill>
              </a:rPr>
              <a:t>inflorescences + seed number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7726680" y="3054096"/>
            <a:ext cx="1051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D98935"/>
                </a:solidFill>
              </a:rPr>
              <a:t>TAZ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8961120" y="3072384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F332D"/>
                </a:solidFill>
              </a:rPr>
              <a:t>yield + SPAD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7726680" y="3657600"/>
            <a:ext cx="1051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D98935"/>
                </a:solidFill>
              </a:rPr>
              <a:t>Humic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8961120" y="367588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F332D"/>
                </a:solidFill>
              </a:rPr>
              <a:t>IAA + myo-inositol + biotin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7708392" y="4315968"/>
            <a:ext cx="3639312" cy="0"/>
          </a:xfrm>
          <a:prstGeom prst="line">
            <a:avLst/>
          </a:prstGeom>
          <a:noFill/>
          <a:ln w="12700">
            <a:solidFill>
              <a:srgbClr val="CEC8B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754112" y="4617720"/>
            <a:ext cx="352044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3D7B4A"/>
                </a:solidFill>
              </a:rPr>
              <a:t>No formulation ranked first across all domains.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411480" y="6419088"/>
            <a:ext cx="11201400" cy="0"/>
          </a:xfrm>
          <a:prstGeom prst="line">
            <a:avLst/>
          </a:prstGeom>
          <a:noFill/>
          <a:ln w="7620">
            <a:solidFill>
              <a:srgbClr val="DDD8C8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1192256" y="646480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B8D84"/>
                </a:solidFill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896112"/>
            <a:ext cx="2057400" cy="0"/>
          </a:xfrm>
          <a:prstGeom prst="line">
            <a:avLst/>
          </a:prstGeom>
          <a:noFill/>
          <a:ln w="38100">
            <a:solidFill>
              <a:srgbClr val="D989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38912" y="256032"/>
            <a:ext cx="10424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F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Conclusion and recommendation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457200" y="704088"/>
            <a:ext cx="9784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F766D"/>
                </a:solidFill>
              </a:rPr>
              <a:t>The evidence supports response signatures, not a universal best formulation.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822960" y="1353312"/>
            <a:ext cx="365760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73F35"/>
                </a:solidFill>
              </a:rPr>
              <a:t>Conclusion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22960" y="1901952"/>
            <a:ext cx="475488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1F332D"/>
                </a:solidFill>
              </a:rPr>
              <a:t>Q21 completed the saline-field season in central Iraq. The nano-fertilizer responses were clearly trait-specific.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6629400" y="1353312"/>
            <a:ext cx="274320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73F35"/>
                </a:solidFill>
              </a:rPr>
              <a:t>Best by trait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720840" y="1874520"/>
            <a:ext cx="3749040" cy="1353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1F332D"/>
                </a:solidFill>
              </a:rPr>
              <a:t>Height: TZH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F332D"/>
                </a:solidFill>
              </a:rPr>
              <a:t>Reproductive counts: TH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F332D"/>
                </a:solidFill>
              </a:rPr>
              <a:t>Yield and SPAD: TAZ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F332D"/>
                </a:solidFill>
              </a:rPr>
              <a:t>IAA, myo-inositol, biotin: Humic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841248" y="3703320"/>
            <a:ext cx="9966960" cy="0"/>
          </a:xfrm>
          <a:prstGeom prst="line">
            <a:avLst/>
          </a:prstGeom>
          <a:noFill/>
          <a:ln w="12700">
            <a:solidFill>
              <a:srgbClr val="CEC8B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4069080"/>
            <a:ext cx="47548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73F35"/>
                </a:solidFill>
              </a:rPr>
              <a:t>Recommendation for the next trial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822960" y="4617720"/>
            <a:ext cx="7818120" cy="84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F332D"/>
                </a:solidFill>
              </a:rPr>
              <a:t>Use independent randomized replicated plots, complete dose records, plot-level yield replication, and targeted ionomic/metabolomic confirmation.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336024" y="5518404"/>
            <a:ext cx="18562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Keep claims conservative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11480" y="6419088"/>
            <a:ext cx="11201400" cy="0"/>
          </a:xfrm>
          <a:prstGeom prst="line">
            <a:avLst/>
          </a:prstGeom>
          <a:noFill/>
          <a:ln w="7620">
            <a:solidFill>
              <a:srgbClr val="DDD8C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1192256" y="646480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B8D84"/>
                </a:solidFill>
              </a:rPr>
              <a:t>11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73F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Selected references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85800" y="1024128"/>
            <a:ext cx="1828800" cy="0"/>
          </a:xfrm>
          <a:prstGeom prst="line">
            <a:avLst/>
          </a:prstGeom>
          <a:noFill/>
          <a:ln w="38100">
            <a:solidFill>
              <a:srgbClr val="D9893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04672" y="1417320"/>
            <a:ext cx="5897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E8EEE8"/>
                </a:solidFill>
              </a:rPr>
              <a:t>• Olmos et al. 2024 — salt-tolerance mechanisms in quinoa.</a:t>
            </a:r>
            <a:endParaRPr lang="en-US" sz="1480" dirty="0"/>
          </a:p>
        </p:txBody>
      </p:sp>
      <p:sp>
        <p:nvSpPr>
          <p:cNvPr id="5" name="Text 3"/>
          <p:cNvSpPr/>
          <p:nvPr/>
        </p:nvSpPr>
        <p:spPr>
          <a:xfrm>
            <a:off x="804672" y="1947672"/>
            <a:ext cx="5897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E8EEE8"/>
                </a:solidFill>
              </a:rPr>
              <a:t>• Yousfi et al. 2025 — irrigation salinity effects on quinoa yield and quality.</a:t>
            </a:r>
            <a:endParaRPr lang="en-US" sz="1480" dirty="0"/>
          </a:p>
        </p:txBody>
      </p:sp>
      <p:sp>
        <p:nvSpPr>
          <p:cNvPr id="6" name="Text 4"/>
          <p:cNvSpPr/>
          <p:nvPr/>
        </p:nvSpPr>
        <p:spPr>
          <a:xfrm>
            <a:off x="804672" y="2478024"/>
            <a:ext cx="5897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E8EEE8"/>
                </a:solidFill>
              </a:rPr>
              <a:t>• Kwaslema &amp; Michael 2024 — nanomaterials × plants under salinity stress.</a:t>
            </a:r>
            <a:endParaRPr lang="en-US" sz="1480" dirty="0"/>
          </a:p>
        </p:txBody>
      </p:sp>
      <p:sp>
        <p:nvSpPr>
          <p:cNvPr id="7" name="Text 5"/>
          <p:cNvSpPr/>
          <p:nvPr/>
        </p:nvSpPr>
        <p:spPr>
          <a:xfrm>
            <a:off x="804672" y="3008376"/>
            <a:ext cx="5897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E8EEE8"/>
                </a:solidFill>
              </a:rPr>
              <a:t>• Turkoglu et al. 2024 — ZnO nanoparticles and salinity response in quinoa.</a:t>
            </a:r>
            <a:endParaRPr lang="en-US" sz="1480" dirty="0"/>
          </a:p>
        </p:txBody>
      </p:sp>
      <p:sp>
        <p:nvSpPr>
          <p:cNvPr id="8" name="Text 6"/>
          <p:cNvSpPr/>
          <p:nvPr/>
        </p:nvSpPr>
        <p:spPr>
          <a:xfrm>
            <a:off x="804672" y="3538728"/>
            <a:ext cx="5897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E8EEE8"/>
                </a:solidFill>
              </a:rPr>
              <a:t>• Salim et al. 2024 — Q21 performance across Iraqi sites.</a:t>
            </a:r>
            <a:endParaRPr lang="en-US" sz="1480" dirty="0"/>
          </a:p>
        </p:txBody>
      </p:sp>
      <p:sp>
        <p:nvSpPr>
          <p:cNvPr id="10" name="Text 7"/>
          <p:cNvSpPr/>
          <p:nvPr/>
        </p:nvSpPr>
        <p:spPr>
          <a:xfrm>
            <a:off x="7089648" y="1197864"/>
            <a:ext cx="4297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D989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Thank you</a:t>
            </a:r>
            <a:endParaRPr lang="en-US" sz="3300" dirty="0"/>
          </a:p>
          <a:p>
            <a:pPr marL="0" indent="0" algn="ctr">
              <a:buNone/>
            </a:pPr>
            <a:r>
              <a:rPr lang="en-US" sz="3300" b="1" dirty="0">
                <a:solidFill>
                  <a:srgbClr val="D989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for your attention</a:t>
            </a:r>
            <a:endParaRPr lang="en-US" sz="3300" dirty="0"/>
          </a:p>
        </p:txBody>
      </p:sp>
      <p:sp>
        <p:nvSpPr>
          <p:cNvPr id="11" name="Text 8"/>
          <p:cNvSpPr/>
          <p:nvPr/>
        </p:nvSpPr>
        <p:spPr>
          <a:xfrm>
            <a:off x="7420087" y="2679192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Questions?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980" y="6355080"/>
            <a:ext cx="4480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C9D7CC"/>
                </a:solidFill>
              </a:rPr>
              <a:t>Raghad S. Mouhamad • Scientific Research Commission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60</TotalTime>
  <Words>1162</Words>
  <Application>Microsoft Office PowerPoint</Application>
  <PresentationFormat>Widescreen</PresentationFormat>
  <Paragraphs>189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 Display</vt:lpstr>
      <vt:lpstr>Arial</vt:lpstr>
      <vt:lpstr>Calibri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Scientific Research Commission, Baghdad, Iraq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Exploratory Nano-Fertilizer Response Signatures in Q21 Quinoa under Salinity</dc:title>
  <dc:subject>Q21 quinoa nano-fertilizer presentation</dc:subject>
  <dc:creator>Raghad S. Mouhamad</dc:creator>
  <cp:lastModifiedBy>Raghad Mohammed</cp:lastModifiedBy>
  <cp:revision>5</cp:revision>
  <dcterms:created xsi:type="dcterms:W3CDTF">2026-09-03T19:52:24Z</dcterms:created>
  <dcterms:modified xsi:type="dcterms:W3CDTF">2026-09-06T05:12:26Z</dcterms:modified>
</cp:coreProperties>
</file>