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6390E6-A3D4-CE70-E5B0-84CDD06C862F}" v="310" dt="2024-09-01T21:31:53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9/1/2024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3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59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ental Implants Melbourne | Teeth, Mouth, Smile Dentists Brighton">
            <a:extLst>
              <a:ext uri="{FF2B5EF4-FFF2-40B4-BE49-F238E27FC236}">
                <a16:creationId xmlns:a16="http://schemas.microsoft.com/office/drawing/2014/main" id="{E8808BB2-3D34-10CC-5D6E-6A3D26193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657" y="305"/>
            <a:ext cx="3895343" cy="68582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D97D42-A01D-BC41-A1DE-4E2766A4E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258F36-452C-D64A-A553-BEE4EAFE4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137" y="1842506"/>
            <a:ext cx="8781539" cy="344963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EFFECT ON STRESS DISTRIBUTION WITH MINIMUM IMPLANT DIAMETER TOWARDS MANDIBULAR BONE USING FEA </a:t>
            </a:r>
            <a:endParaRPr lang="en-US" sz="5400"/>
          </a:p>
          <a:p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063" y="4780893"/>
            <a:ext cx="7119903" cy="12684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WAN MUHAMAD AMRIZAM BIN W MOHD </a:t>
            </a:r>
            <a:r>
              <a:rPr lang="en-US"/>
              <a:t>AZMI</a:t>
            </a:r>
          </a:p>
          <a:p>
            <a:pPr algn="ctr"/>
            <a:r>
              <a:rPr lang="en-US" dirty="0"/>
              <a:t>(UNIMAP)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derstanding The Benefits Of Dental Implants">
            <a:extLst>
              <a:ext uri="{FF2B5EF4-FFF2-40B4-BE49-F238E27FC236}">
                <a16:creationId xmlns:a16="http://schemas.microsoft.com/office/drawing/2014/main" id="{2F756BA3-8278-AAA3-DE8C-725DB28F37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718" y="-154536"/>
            <a:ext cx="12184563" cy="711131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0068671-FD54-8BBE-360D-0E7D2D03B018}"/>
              </a:ext>
            </a:extLst>
          </p:cNvPr>
          <p:cNvSpPr txBox="1">
            <a:spLocks/>
          </p:cNvSpPr>
          <p:nvPr/>
        </p:nvSpPr>
        <p:spPr>
          <a:xfrm>
            <a:off x="647173" y="302697"/>
            <a:ext cx="6475087" cy="767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RESULT DISCUSSION</a:t>
            </a:r>
          </a:p>
        </p:txBody>
      </p:sp>
      <p:pic>
        <p:nvPicPr>
          <p:cNvPr id="2" name="Picture 1" descr="A close up of a tag&#10;&#10;Description automatically generated">
            <a:extLst>
              <a:ext uri="{FF2B5EF4-FFF2-40B4-BE49-F238E27FC236}">
                <a16:creationId xmlns:a16="http://schemas.microsoft.com/office/drawing/2014/main" id="{EA043229-B18F-B2A2-1807-537161C5C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783" y="2667000"/>
            <a:ext cx="9783800" cy="275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84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derstanding The Benefits Of Dental Implants">
            <a:extLst>
              <a:ext uri="{FF2B5EF4-FFF2-40B4-BE49-F238E27FC236}">
                <a16:creationId xmlns:a16="http://schemas.microsoft.com/office/drawing/2014/main" id="{2F756BA3-8278-AAA3-DE8C-725DB28F37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718" y="-154536"/>
            <a:ext cx="12184563" cy="711131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0068671-FD54-8BBE-360D-0E7D2D03B018}"/>
              </a:ext>
            </a:extLst>
          </p:cNvPr>
          <p:cNvSpPr txBox="1">
            <a:spLocks/>
          </p:cNvSpPr>
          <p:nvPr/>
        </p:nvSpPr>
        <p:spPr>
          <a:xfrm>
            <a:off x="3685880" y="395624"/>
            <a:ext cx="5452892" cy="767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FFFFFF"/>
                </a:solidFill>
              </a:rPr>
              <a:t>CONCLUSION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F9EC4-9D2E-F997-CB7A-B39F0C77FBB2}"/>
              </a:ext>
            </a:extLst>
          </p:cNvPr>
          <p:cNvSpPr>
            <a:spLocks noGrp="1"/>
          </p:cNvSpPr>
          <p:nvPr/>
        </p:nvSpPr>
        <p:spPr>
          <a:xfrm>
            <a:off x="3375377" y="1607217"/>
            <a:ext cx="7263817" cy="44629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ea typeface="+mn-lt"/>
                <a:cs typeface="+mn-lt"/>
              </a:rPr>
              <a:t>Based on the study, the value obtained is acceptable. However, model improvements need to be done so that the obtained values are safe.</a:t>
            </a:r>
            <a:endParaRPr lang="en-US" dirty="0">
              <a:ea typeface="+mn-lt"/>
              <a:cs typeface="+mn-lt"/>
            </a:endParaRPr>
          </a:p>
          <a:p>
            <a:pPr marL="285750" indent="-285750" algn="just">
              <a:buChar char="•"/>
            </a:pPr>
            <a:endParaRPr lang="en-US" sz="2800" dirty="0"/>
          </a:p>
          <a:p>
            <a:pPr marL="285750" indent="-285750" algn="just">
              <a:buChar char="•"/>
            </a:pPr>
            <a:endParaRPr lang="en-US" dirty="0"/>
          </a:p>
          <a:p>
            <a:pPr marL="285750" indent="-285750" algn="just">
              <a:buChar char="•"/>
            </a:pPr>
            <a:endParaRPr lang="en-US" dirty="0"/>
          </a:p>
          <a:p>
            <a:pPr marL="285750" indent="-285750" algn="just">
              <a:buChar char="•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C83666-B20F-E761-4ACD-2BBCDB6792F9}"/>
              </a:ext>
            </a:extLst>
          </p:cNvPr>
          <p:cNvSpPr txBox="1">
            <a:spLocks/>
          </p:cNvSpPr>
          <p:nvPr/>
        </p:nvSpPr>
        <p:spPr>
          <a:xfrm>
            <a:off x="8583123" y="5683160"/>
            <a:ext cx="2943868" cy="767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FFFFFF"/>
                </a:solidFill>
                <a:latin typeface="STXingkai"/>
                <a:ea typeface="STXingkai"/>
              </a:rPr>
              <a:t>THANK YOU</a:t>
            </a:r>
            <a:endParaRPr lang="en-US" sz="4000" dirty="0">
              <a:latin typeface="STXingkai"/>
              <a:ea typeface="STXingkai"/>
            </a:endParaRPr>
          </a:p>
        </p:txBody>
      </p:sp>
    </p:spTree>
    <p:extLst>
      <p:ext uri="{BB962C8B-B14F-4D97-AF65-F5344CB8AC3E}">
        <p14:creationId xmlns:p14="http://schemas.microsoft.com/office/powerpoint/2010/main" val="16702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derstanding The Benefits Of Dental Implants">
            <a:extLst>
              <a:ext uri="{FF2B5EF4-FFF2-40B4-BE49-F238E27FC236}">
                <a16:creationId xmlns:a16="http://schemas.microsoft.com/office/drawing/2014/main" id="{2F756BA3-8278-AAA3-DE8C-725DB28F37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718" y="-154536"/>
            <a:ext cx="12184563" cy="711131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48F9EC4-9D2E-F997-CB7A-B39F0C77FBB2}"/>
              </a:ext>
            </a:extLst>
          </p:cNvPr>
          <p:cNvSpPr>
            <a:spLocks noGrp="1"/>
          </p:cNvSpPr>
          <p:nvPr/>
        </p:nvSpPr>
        <p:spPr>
          <a:xfrm>
            <a:off x="3682035" y="1161168"/>
            <a:ext cx="5869095" cy="102272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>
                <a:solidFill>
                  <a:srgbClr val="FFFFFF"/>
                </a:solidFill>
                <a:latin typeface="Neue Haas Grotesk Text Pro"/>
                <a:ea typeface="Calibri"/>
                <a:cs typeface="Calibri"/>
              </a:rPr>
              <a:t>Implants with a diameter of 3.5mm are often chosen for cases with narrow bony ridges or limited interdental space </a:t>
            </a:r>
            <a:endParaRPr lang="en-US" sz="18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ED270CE-C18C-EEAB-E7D2-15F111B1DCAA}"/>
              </a:ext>
            </a:extLst>
          </p:cNvPr>
          <p:cNvSpPr txBox="1">
            <a:spLocks/>
          </p:cNvSpPr>
          <p:nvPr/>
        </p:nvSpPr>
        <p:spPr>
          <a:xfrm>
            <a:off x="3688759" y="2254862"/>
            <a:ext cx="5869095" cy="10227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>
                <a:solidFill>
                  <a:srgbClr val="FFFFFF"/>
                </a:solidFill>
                <a:latin typeface="Neue Haas Grotesk Text Pro"/>
                <a:ea typeface="Calibri"/>
                <a:cs typeface="Calibri"/>
              </a:rPr>
              <a:t>Mini-implants carry mechanical risks including fracture of implant fixture and reduction in resistance to the occlusal force due to their smaller-diameter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194222B-CD0C-8707-1E6A-8A0683AF6281}"/>
              </a:ext>
            </a:extLst>
          </p:cNvPr>
          <p:cNvSpPr txBox="1">
            <a:spLocks/>
          </p:cNvSpPr>
          <p:nvPr/>
        </p:nvSpPr>
        <p:spPr>
          <a:xfrm>
            <a:off x="3688758" y="3405242"/>
            <a:ext cx="5869095" cy="10227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rgbClr val="FFFFFF"/>
                </a:solidFill>
                <a:latin typeface="Neue Haas Grotesk Text Pro"/>
                <a:ea typeface="Calibri"/>
                <a:cs typeface="Calibri"/>
              </a:rPr>
              <a:t>Previous studies have reported the potential risks that might occur as the diameter of implant lessens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BBB368D-A689-135B-FDBE-34377B7BDBA5}"/>
              </a:ext>
            </a:extLst>
          </p:cNvPr>
          <p:cNvSpPr txBox="1">
            <a:spLocks/>
          </p:cNvSpPr>
          <p:nvPr/>
        </p:nvSpPr>
        <p:spPr>
          <a:xfrm>
            <a:off x="3685880" y="4744600"/>
            <a:ext cx="4560795" cy="767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OBJECTIVE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293F0DD-8427-A75B-D4DC-8B989BF41741}"/>
              </a:ext>
            </a:extLst>
          </p:cNvPr>
          <p:cNvSpPr txBox="1">
            <a:spLocks/>
          </p:cNvSpPr>
          <p:nvPr/>
        </p:nvSpPr>
        <p:spPr>
          <a:xfrm>
            <a:off x="3680832" y="5504567"/>
            <a:ext cx="5869095" cy="10227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ea typeface="+mn-lt"/>
                <a:cs typeface="+mn-lt"/>
              </a:rPr>
              <a:t>To identify the von misses stress distribution on trabecular bone and cortical bone at mandibular bone after react with single prostheses supported implants using the Finite Element Analysis (FEA) method.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0068671-FD54-8BBE-360D-0E7D2D03B018}"/>
              </a:ext>
            </a:extLst>
          </p:cNvPr>
          <p:cNvSpPr txBox="1">
            <a:spLocks/>
          </p:cNvSpPr>
          <p:nvPr/>
        </p:nvSpPr>
        <p:spPr>
          <a:xfrm>
            <a:off x="3685880" y="395624"/>
            <a:ext cx="4560795" cy="767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66196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derstanding The Benefits Of Dental Implants">
            <a:extLst>
              <a:ext uri="{FF2B5EF4-FFF2-40B4-BE49-F238E27FC236}">
                <a16:creationId xmlns:a16="http://schemas.microsoft.com/office/drawing/2014/main" id="{2F756BA3-8278-AAA3-DE8C-725DB28F37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718" y="-154536"/>
            <a:ext cx="12184563" cy="711131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0068671-FD54-8BBE-360D-0E7D2D03B018}"/>
              </a:ext>
            </a:extLst>
          </p:cNvPr>
          <p:cNvSpPr txBox="1">
            <a:spLocks/>
          </p:cNvSpPr>
          <p:nvPr/>
        </p:nvSpPr>
        <p:spPr>
          <a:xfrm>
            <a:off x="3685880" y="395624"/>
            <a:ext cx="5452892" cy="767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FFFFFF"/>
                </a:solidFill>
              </a:rPr>
              <a:t>ANALYSIS PLANNING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F9EC4-9D2E-F997-CB7A-B39F0C77FBB2}"/>
              </a:ext>
            </a:extLst>
          </p:cNvPr>
          <p:cNvSpPr>
            <a:spLocks noGrp="1"/>
          </p:cNvSpPr>
          <p:nvPr/>
        </p:nvSpPr>
        <p:spPr>
          <a:xfrm>
            <a:off x="3840011" y="1607217"/>
            <a:ext cx="6799183" cy="44629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har char="•"/>
            </a:pPr>
            <a:r>
              <a:rPr lang="en-US" sz="2800" dirty="0">
                <a:ea typeface="+mn-lt"/>
                <a:cs typeface="+mn-lt"/>
              </a:rPr>
              <a:t>Selected implant </a:t>
            </a:r>
            <a:endParaRPr lang="en-US"/>
          </a:p>
          <a:p>
            <a:pPr algn="just"/>
            <a:r>
              <a:rPr lang="en-US" sz="2800" dirty="0">
                <a:ea typeface="+mn-lt"/>
                <a:cs typeface="+mn-lt"/>
              </a:rPr>
              <a:t>  (size &amp; diameter)</a:t>
            </a:r>
            <a:endParaRPr lang="en-US" dirty="0"/>
          </a:p>
          <a:p>
            <a:pPr marL="285750" indent="-285750">
              <a:buChar char="•"/>
            </a:pPr>
            <a:r>
              <a:rPr lang="en-US" sz="2800" dirty="0"/>
              <a:t>Identify material properties</a:t>
            </a:r>
          </a:p>
          <a:p>
            <a:r>
              <a:rPr lang="en-US" sz="2800" dirty="0"/>
              <a:t>  (implant, cortical and trabecular bone) </a:t>
            </a:r>
            <a:endParaRPr lang="en-US"/>
          </a:p>
          <a:p>
            <a:pPr marL="285750" indent="-285750" algn="just">
              <a:buChar char="•"/>
            </a:pPr>
            <a:r>
              <a:rPr lang="en-US" sz="2800" dirty="0"/>
              <a:t>Create model </a:t>
            </a:r>
          </a:p>
          <a:p>
            <a:pPr algn="just"/>
            <a:r>
              <a:rPr lang="en-US" sz="2800" dirty="0"/>
              <a:t>  (Catia V5R21)</a:t>
            </a:r>
            <a:endParaRPr lang="en-US" dirty="0"/>
          </a:p>
          <a:p>
            <a:pPr marL="285750" indent="-285750" algn="just">
              <a:buChar char="•"/>
            </a:pPr>
            <a:r>
              <a:rPr lang="en-US" sz="2800" dirty="0"/>
              <a:t>Run an analysis </a:t>
            </a:r>
          </a:p>
          <a:p>
            <a:pPr algn="just"/>
            <a:r>
              <a:rPr lang="en-US" sz="2800" dirty="0"/>
              <a:t>  (Abaqus CAE)</a:t>
            </a:r>
            <a:endParaRPr lang="en-US" dirty="0"/>
          </a:p>
          <a:p>
            <a:pPr marL="285750" indent="-285750" algn="just">
              <a:buChar char="•"/>
            </a:pPr>
            <a:r>
              <a:rPr lang="en-US" sz="2800" dirty="0"/>
              <a:t>Result discussion</a:t>
            </a:r>
          </a:p>
          <a:p>
            <a:pPr marL="285750" indent="-285750" algn="just">
              <a:buChar char="•"/>
            </a:pPr>
            <a:endParaRPr lang="en-US" dirty="0"/>
          </a:p>
          <a:p>
            <a:pPr marL="285750" indent="-285750" algn="just">
              <a:buChar char="•"/>
            </a:pPr>
            <a:endParaRPr lang="en-US" dirty="0"/>
          </a:p>
          <a:p>
            <a:pPr marL="285750" indent="-285750" algn="just"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4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derstanding The Benefits Of Dental Implants">
            <a:extLst>
              <a:ext uri="{FF2B5EF4-FFF2-40B4-BE49-F238E27FC236}">
                <a16:creationId xmlns:a16="http://schemas.microsoft.com/office/drawing/2014/main" id="{2F756BA3-8278-AAA3-DE8C-725DB28F37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718" y="-154536"/>
            <a:ext cx="12184563" cy="711131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0068671-FD54-8BBE-360D-0E7D2D03B018}"/>
              </a:ext>
            </a:extLst>
          </p:cNvPr>
          <p:cNvSpPr txBox="1">
            <a:spLocks/>
          </p:cNvSpPr>
          <p:nvPr/>
        </p:nvSpPr>
        <p:spPr>
          <a:xfrm>
            <a:off x="777270" y="572185"/>
            <a:ext cx="5452892" cy="767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FFFFFF"/>
                </a:solidFill>
              </a:rPr>
              <a:t>SELECTED IMPLANT</a:t>
            </a:r>
            <a:endParaRPr lang="en-US" sz="4000" dirty="0"/>
          </a:p>
        </p:txBody>
      </p:sp>
      <p:pic>
        <p:nvPicPr>
          <p:cNvPr id="4" name="Picture 3" descr="A white rectangular box with black text&#10;&#10;Description automatically generated">
            <a:extLst>
              <a:ext uri="{FF2B5EF4-FFF2-40B4-BE49-F238E27FC236}">
                <a16:creationId xmlns:a16="http://schemas.microsoft.com/office/drawing/2014/main" id="{41189AC3-3ED0-13CF-A43E-25A2A6F093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91" t="-2362" r="30310"/>
          <a:stretch/>
        </p:blipFill>
        <p:spPr>
          <a:xfrm>
            <a:off x="954823" y="3654101"/>
            <a:ext cx="2843734" cy="2700764"/>
          </a:xfrm>
          <a:prstGeom prst="rect">
            <a:avLst/>
          </a:prstGeom>
        </p:spPr>
      </p:pic>
      <p:pic>
        <p:nvPicPr>
          <p:cNvPr id="5" name="Picture 4" descr="A drawing of a mechanical structure&#10;&#10;Description automatically generated">
            <a:extLst>
              <a:ext uri="{FF2B5EF4-FFF2-40B4-BE49-F238E27FC236}">
                <a16:creationId xmlns:a16="http://schemas.microsoft.com/office/drawing/2014/main" id="{8A867E79-7064-37D7-7D24-6C41578E3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25" y="949015"/>
            <a:ext cx="3838575" cy="5410200"/>
          </a:xfrm>
          <a:prstGeom prst="rect">
            <a:avLst/>
          </a:prstGeom>
        </p:spPr>
      </p:pic>
      <p:pic>
        <p:nvPicPr>
          <p:cNvPr id="7" name="Picture 6" descr="A black and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8F6FD36B-85F1-53FE-011C-98CB69D57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260" y="1330364"/>
            <a:ext cx="4838700" cy="10191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4AF078E-512A-2D51-F027-6FB9F36C5059}"/>
              </a:ext>
            </a:extLst>
          </p:cNvPr>
          <p:cNvSpPr txBox="1">
            <a:spLocks/>
          </p:cNvSpPr>
          <p:nvPr/>
        </p:nvSpPr>
        <p:spPr>
          <a:xfrm>
            <a:off x="777270" y="3025453"/>
            <a:ext cx="5452892" cy="767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FFFFFF"/>
                </a:solidFill>
              </a:rPr>
              <a:t>MATERIALS PROPERTIES</a:t>
            </a:r>
            <a:endParaRPr lang="en-US" sz="32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FD8549-160F-473D-FDF5-C4C70D8B9AA6}"/>
              </a:ext>
            </a:extLst>
          </p:cNvPr>
          <p:cNvSpPr txBox="1">
            <a:spLocks/>
          </p:cNvSpPr>
          <p:nvPr/>
        </p:nvSpPr>
        <p:spPr>
          <a:xfrm>
            <a:off x="6966196" y="191184"/>
            <a:ext cx="5452892" cy="767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FFFF"/>
                </a:solidFill>
              </a:rPr>
              <a:t>MODEL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596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derstanding The Benefits Of Dental Implants">
            <a:extLst>
              <a:ext uri="{FF2B5EF4-FFF2-40B4-BE49-F238E27FC236}">
                <a16:creationId xmlns:a16="http://schemas.microsoft.com/office/drawing/2014/main" id="{2F756BA3-8278-AAA3-DE8C-725DB28F37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718" y="-154536"/>
            <a:ext cx="12184563" cy="711131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0068671-FD54-8BBE-360D-0E7D2D03B018}"/>
              </a:ext>
            </a:extLst>
          </p:cNvPr>
          <p:cNvSpPr txBox="1">
            <a:spLocks/>
          </p:cNvSpPr>
          <p:nvPr/>
        </p:nvSpPr>
        <p:spPr>
          <a:xfrm>
            <a:off x="647173" y="302697"/>
            <a:ext cx="5452892" cy="767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CREATE DESIGN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FD8549-160F-473D-FDF5-C4C70D8B9AA6}"/>
              </a:ext>
            </a:extLst>
          </p:cNvPr>
          <p:cNvSpPr txBox="1">
            <a:spLocks/>
          </p:cNvSpPr>
          <p:nvPr/>
        </p:nvSpPr>
        <p:spPr>
          <a:xfrm>
            <a:off x="6520147" y="302696"/>
            <a:ext cx="5452892" cy="767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FFFF"/>
                </a:solidFill>
              </a:rPr>
              <a:t>ANALYSIS SETTING</a:t>
            </a:r>
            <a:endParaRPr lang="en-US" sz="4000" dirty="0"/>
          </a:p>
        </p:txBody>
      </p:sp>
      <p:pic>
        <p:nvPicPr>
          <p:cNvPr id="2" name="Picture 1" descr="A drawing of a mechanical structure&#10;&#10;Description automatically generated">
            <a:extLst>
              <a:ext uri="{FF2B5EF4-FFF2-40B4-BE49-F238E27FC236}">
                <a16:creationId xmlns:a16="http://schemas.microsoft.com/office/drawing/2014/main" id="{03A0B1CE-01B1-2EF9-AC23-AADD8924D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77" y="1062851"/>
            <a:ext cx="4114800" cy="5410200"/>
          </a:xfrm>
          <a:prstGeom prst="rect">
            <a:avLst/>
          </a:prstGeom>
        </p:spPr>
      </p:pic>
      <p:pic>
        <p:nvPicPr>
          <p:cNvPr id="3" name="Picture 2" descr="A blue rectangular object with points on it&#10;&#10;Description automatically generated">
            <a:extLst>
              <a:ext uri="{FF2B5EF4-FFF2-40B4-BE49-F238E27FC236}">
                <a16:creationId xmlns:a16="http://schemas.microsoft.com/office/drawing/2014/main" id="{14D0678E-3DE3-4B3C-DC9F-D887A9D15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921" y="1066336"/>
            <a:ext cx="412432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4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derstanding The Benefits Of Dental Implants">
            <a:extLst>
              <a:ext uri="{FF2B5EF4-FFF2-40B4-BE49-F238E27FC236}">
                <a16:creationId xmlns:a16="http://schemas.microsoft.com/office/drawing/2014/main" id="{2F756BA3-8278-AAA3-DE8C-725DB28F37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718" y="-154536"/>
            <a:ext cx="12184563" cy="711131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0068671-FD54-8BBE-360D-0E7D2D03B018}"/>
              </a:ext>
            </a:extLst>
          </p:cNvPr>
          <p:cNvSpPr txBox="1">
            <a:spLocks/>
          </p:cNvSpPr>
          <p:nvPr/>
        </p:nvSpPr>
        <p:spPr>
          <a:xfrm>
            <a:off x="647173" y="302697"/>
            <a:ext cx="5452892" cy="767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RESULT</a:t>
            </a:r>
          </a:p>
        </p:txBody>
      </p:sp>
      <p:pic>
        <p:nvPicPr>
          <p:cNvPr id="5" name="Picture 4" descr="A blue box with a hole in the top&#10;&#10;Description automatically generated">
            <a:extLst>
              <a:ext uri="{FF2B5EF4-FFF2-40B4-BE49-F238E27FC236}">
                <a16:creationId xmlns:a16="http://schemas.microsoft.com/office/drawing/2014/main" id="{7A618AF8-45A7-C6D0-7C2B-3406B76A9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37" y="1252306"/>
            <a:ext cx="10391775" cy="487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2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derstanding The Benefits Of Dental Implants">
            <a:extLst>
              <a:ext uri="{FF2B5EF4-FFF2-40B4-BE49-F238E27FC236}">
                <a16:creationId xmlns:a16="http://schemas.microsoft.com/office/drawing/2014/main" id="{2F756BA3-8278-AAA3-DE8C-725DB28F37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718" y="-154536"/>
            <a:ext cx="12184563" cy="711131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0068671-FD54-8BBE-360D-0E7D2D03B018}"/>
              </a:ext>
            </a:extLst>
          </p:cNvPr>
          <p:cNvSpPr txBox="1">
            <a:spLocks/>
          </p:cNvSpPr>
          <p:nvPr/>
        </p:nvSpPr>
        <p:spPr>
          <a:xfrm>
            <a:off x="647173" y="302697"/>
            <a:ext cx="5452892" cy="767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RESULT</a:t>
            </a:r>
          </a:p>
        </p:txBody>
      </p:sp>
      <p:pic>
        <p:nvPicPr>
          <p:cNvPr id="2" name="Picture 1" descr="A blue and green cylindrical object&#10;&#10;Description automatically generated">
            <a:extLst>
              <a:ext uri="{FF2B5EF4-FFF2-40B4-BE49-F238E27FC236}">
                <a16:creationId xmlns:a16="http://schemas.microsoft.com/office/drawing/2014/main" id="{FB057DA4-B92B-B759-FBEE-0B1645669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1428750"/>
            <a:ext cx="10401300" cy="460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3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derstanding The Benefits Of Dental Implants">
            <a:extLst>
              <a:ext uri="{FF2B5EF4-FFF2-40B4-BE49-F238E27FC236}">
                <a16:creationId xmlns:a16="http://schemas.microsoft.com/office/drawing/2014/main" id="{2F756BA3-8278-AAA3-DE8C-725DB28F37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718" y="-154536"/>
            <a:ext cx="12184563" cy="711131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0068671-FD54-8BBE-360D-0E7D2D03B018}"/>
              </a:ext>
            </a:extLst>
          </p:cNvPr>
          <p:cNvSpPr txBox="1">
            <a:spLocks/>
          </p:cNvSpPr>
          <p:nvPr/>
        </p:nvSpPr>
        <p:spPr>
          <a:xfrm>
            <a:off x="647173" y="302697"/>
            <a:ext cx="5452892" cy="767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RESULT</a:t>
            </a:r>
          </a:p>
        </p:txBody>
      </p:sp>
      <p:pic>
        <p:nvPicPr>
          <p:cNvPr id="2" name="Picture 1" descr="A blue rectangular object with a white rectangular object&#10;&#10;Description automatically generated">
            <a:extLst>
              <a:ext uri="{FF2B5EF4-FFF2-40B4-BE49-F238E27FC236}">
                <a16:creationId xmlns:a16="http://schemas.microsoft.com/office/drawing/2014/main" id="{284D0C7E-7B12-D15B-7C1D-FA0C1A73C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1720193"/>
            <a:ext cx="10401300" cy="44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0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derstanding The Benefits Of Dental Implants">
            <a:extLst>
              <a:ext uri="{FF2B5EF4-FFF2-40B4-BE49-F238E27FC236}">
                <a16:creationId xmlns:a16="http://schemas.microsoft.com/office/drawing/2014/main" id="{2F756BA3-8278-AAA3-DE8C-725DB28F37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718" y="-154536"/>
            <a:ext cx="12184563" cy="711131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0068671-FD54-8BBE-360D-0E7D2D03B018}"/>
              </a:ext>
            </a:extLst>
          </p:cNvPr>
          <p:cNvSpPr txBox="1">
            <a:spLocks/>
          </p:cNvSpPr>
          <p:nvPr/>
        </p:nvSpPr>
        <p:spPr>
          <a:xfrm>
            <a:off x="647173" y="302697"/>
            <a:ext cx="5452892" cy="767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RESULT</a:t>
            </a:r>
          </a:p>
        </p:txBody>
      </p:sp>
      <p:pic>
        <p:nvPicPr>
          <p:cNvPr id="2" name="Picture 1" descr="A blue rectangle with a circle in the center&#10;&#10;Description automatically generated">
            <a:extLst>
              <a:ext uri="{FF2B5EF4-FFF2-40B4-BE49-F238E27FC236}">
                <a16:creationId xmlns:a16="http://schemas.microsoft.com/office/drawing/2014/main" id="{0BCD32A0-D496-C41C-8E38-6ECEBA97B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8" y="1581150"/>
            <a:ext cx="10410825" cy="44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71964"/>
      </p:ext>
    </p:extLst>
  </p:cSld>
  <p:clrMapOvr>
    <a:masterClrMapping/>
  </p:clrMapOvr>
</p:sld>
</file>

<file path=ppt/theme/theme1.xml><?xml version="1.0" encoding="utf-8"?>
<a:theme xmlns:a="http://schemas.openxmlformats.org/drawingml/2006/main" name="InterweaveVTI">
  <a:themeElements>
    <a:clrScheme name="Interweave-R1">
      <a:dk1>
        <a:srgbClr val="000000"/>
      </a:dk1>
      <a:lt1>
        <a:srgbClr val="FFFFFF"/>
      </a:lt1>
      <a:dk2>
        <a:srgbClr val="292C2D"/>
      </a:dk2>
      <a:lt2>
        <a:srgbClr val="DDDEDD"/>
      </a:lt2>
      <a:accent1>
        <a:srgbClr val="0BA5E8"/>
      </a:accent1>
      <a:accent2>
        <a:srgbClr val="5066E1"/>
      </a:accent2>
      <a:accent3>
        <a:srgbClr val="894EC0"/>
      </a:accent3>
      <a:accent4>
        <a:srgbClr val="E54196"/>
      </a:accent4>
      <a:accent5>
        <a:srgbClr val="BE4449"/>
      </a:accent5>
      <a:accent6>
        <a:srgbClr val="F55822"/>
      </a:accent6>
      <a:hlink>
        <a:srgbClr val="C22DD8"/>
      </a:hlink>
      <a:folHlink>
        <a:srgbClr val="737F82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InterweaveVTI</vt:lpstr>
      <vt:lpstr>EFFECT ON STRESS DISTRIBUTION WITH MINIMUM IMPLANT DIAMETER TOWARDS MANDIBULAR BONE USING FEA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149</cp:revision>
  <dcterms:created xsi:type="dcterms:W3CDTF">2024-09-01T20:06:06Z</dcterms:created>
  <dcterms:modified xsi:type="dcterms:W3CDTF">2024-09-01T21:35:52Z</dcterms:modified>
</cp:coreProperties>
</file>