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69" r:id="rId4"/>
    <p:sldId id="258" r:id="rId5"/>
    <p:sldId id="259" r:id="rId6"/>
    <p:sldId id="260" r:id="rId7"/>
    <p:sldId id="263" r:id="rId8"/>
    <p:sldId id="266" r:id="rId9"/>
    <p:sldId id="267" r:id="rId10"/>
    <p:sldId id="268" r:id="rId11"/>
    <p:sldId id="262" r:id="rId12"/>
    <p:sldId id="270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CD2"/>
    <a:srgbClr val="FFF2CD"/>
    <a:srgbClr val="FFF4D5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16088-6723-4DA7-AD52-F9ADF1D382A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36E63E-FCD1-4C39-A3D6-ABE24D27535F}">
      <dgm:prSet custT="1"/>
      <dgm:spPr/>
      <dgm:t>
        <a:bodyPr/>
        <a:lstStyle/>
        <a:p>
          <a:r>
            <a:rPr lang="en-GB" sz="2000" dirty="0" smtClean="0">
              <a:latin typeface="Verdana" panose="020B0604030504040204" pitchFamily="34" charset="0"/>
              <a:ea typeface="Verdana" panose="020B0604030504040204" pitchFamily="34" charset="0"/>
            </a:rPr>
            <a:t>Problem Statement</a:t>
          </a:r>
        </a:p>
      </dgm:t>
    </dgm:pt>
    <dgm:pt modelId="{82C1EB45-39FF-4C88-A561-73A9DFB31D96}" type="parTrans" cxnId="{ADF647D2-1DEB-4C2B-A1A8-31761D8506C3}">
      <dgm:prSet/>
      <dgm:spPr/>
      <dgm:t>
        <a:bodyPr/>
        <a:lstStyle/>
        <a:p>
          <a:endParaRPr lang="en-US"/>
        </a:p>
      </dgm:t>
    </dgm:pt>
    <dgm:pt modelId="{476BAA6F-627D-4010-B82E-451DA69A7D4F}" type="sibTrans" cxnId="{ADF647D2-1DEB-4C2B-A1A8-31761D8506C3}">
      <dgm:prSet/>
      <dgm:spPr/>
      <dgm:t>
        <a:bodyPr/>
        <a:lstStyle/>
        <a:p>
          <a:endParaRPr lang="en-US"/>
        </a:p>
      </dgm:t>
    </dgm:pt>
    <dgm:pt modelId="{A4F6D228-6A44-4F16-B4B8-8EDBBEE59251}">
      <dgm:prSet custT="1"/>
      <dgm:spPr/>
      <dgm:t>
        <a:bodyPr/>
        <a:lstStyle/>
        <a:p>
          <a:r>
            <a:rPr lang="en-GB" sz="2000" dirty="0" smtClean="0">
              <a:latin typeface="Verdana" panose="020B0604030504040204" pitchFamily="34" charset="0"/>
              <a:ea typeface="Verdana" panose="020B0604030504040204" pitchFamily="34" charset="0"/>
            </a:rPr>
            <a:t>Methodology</a:t>
          </a:r>
        </a:p>
      </dgm:t>
    </dgm:pt>
    <dgm:pt modelId="{BB4E9A10-7E56-4B1B-ACEE-3FC6F1766624}" type="parTrans" cxnId="{D4C05F48-2DC9-4A45-8597-FFBC4B0F9103}">
      <dgm:prSet/>
      <dgm:spPr/>
      <dgm:t>
        <a:bodyPr/>
        <a:lstStyle/>
        <a:p>
          <a:endParaRPr lang="en-US"/>
        </a:p>
      </dgm:t>
    </dgm:pt>
    <dgm:pt modelId="{4D9556EE-5824-4A75-B4CB-15E649D242E1}" type="sibTrans" cxnId="{D4C05F48-2DC9-4A45-8597-FFBC4B0F9103}">
      <dgm:prSet/>
      <dgm:spPr/>
      <dgm:t>
        <a:bodyPr/>
        <a:lstStyle/>
        <a:p>
          <a:endParaRPr lang="en-US"/>
        </a:p>
      </dgm:t>
    </dgm:pt>
    <dgm:pt modelId="{DC59E8BD-3004-4B08-924A-DA44BC1EC3B3}">
      <dgm:prSet custT="1"/>
      <dgm:spPr/>
      <dgm:t>
        <a:bodyPr/>
        <a:lstStyle/>
        <a:p>
          <a:r>
            <a:rPr lang="en-GB" sz="2000" dirty="0" smtClean="0">
              <a:latin typeface="Verdana" panose="020B0604030504040204" pitchFamily="34" charset="0"/>
              <a:ea typeface="Verdana" panose="020B0604030504040204" pitchFamily="34" charset="0"/>
            </a:rPr>
            <a:t>Results: Thermal-Electric Analysis</a:t>
          </a:r>
        </a:p>
      </dgm:t>
    </dgm:pt>
    <dgm:pt modelId="{0B6C653E-1754-49BD-B27C-D6C4D03F4E42}" type="parTrans" cxnId="{B4A9184C-B80E-40AC-B513-4155A806E0A0}">
      <dgm:prSet/>
      <dgm:spPr/>
      <dgm:t>
        <a:bodyPr/>
        <a:lstStyle/>
        <a:p>
          <a:endParaRPr lang="en-US"/>
        </a:p>
      </dgm:t>
    </dgm:pt>
    <dgm:pt modelId="{D522104C-553C-42BE-A6F9-9E956D6D17A2}" type="sibTrans" cxnId="{B4A9184C-B80E-40AC-B513-4155A806E0A0}">
      <dgm:prSet/>
      <dgm:spPr/>
      <dgm:t>
        <a:bodyPr/>
        <a:lstStyle/>
        <a:p>
          <a:endParaRPr lang="en-US"/>
        </a:p>
      </dgm:t>
    </dgm:pt>
    <dgm:pt modelId="{CA2E1025-CF0E-45D7-8AA6-D1A7C1B7BF21}">
      <dgm:prSet custT="1"/>
      <dgm:spPr/>
      <dgm:t>
        <a:bodyPr/>
        <a:lstStyle/>
        <a:p>
          <a:r>
            <a:rPr lang="en-GB" sz="2000" dirty="0" smtClean="0">
              <a:latin typeface="Verdana" panose="020B0604030504040204" pitchFamily="34" charset="0"/>
              <a:ea typeface="Verdana" panose="020B0604030504040204" pitchFamily="34" charset="0"/>
            </a:rPr>
            <a:t>Results: Fluent Analysis</a:t>
          </a:r>
        </a:p>
      </dgm:t>
    </dgm:pt>
    <dgm:pt modelId="{DD8DBE8C-32AC-461B-ACA6-C94834EFA888}" type="parTrans" cxnId="{3DEF4006-6F7A-4F45-BF6F-6D5390FF0524}">
      <dgm:prSet/>
      <dgm:spPr/>
      <dgm:t>
        <a:bodyPr/>
        <a:lstStyle/>
        <a:p>
          <a:endParaRPr lang="en-US"/>
        </a:p>
      </dgm:t>
    </dgm:pt>
    <dgm:pt modelId="{8BD27C67-B271-4824-A95F-321F02A2A3ED}" type="sibTrans" cxnId="{3DEF4006-6F7A-4F45-BF6F-6D5390FF0524}">
      <dgm:prSet/>
      <dgm:spPr/>
      <dgm:t>
        <a:bodyPr/>
        <a:lstStyle/>
        <a:p>
          <a:endParaRPr lang="en-US"/>
        </a:p>
      </dgm:t>
    </dgm:pt>
    <dgm:pt modelId="{0300F81D-11E7-4AD4-9E21-A3C85C5AA904}">
      <dgm:prSet custT="1"/>
      <dgm:spPr/>
      <dgm:t>
        <a:bodyPr/>
        <a:lstStyle/>
        <a:p>
          <a:r>
            <a:rPr lang="en-GB" sz="2000" dirty="0" smtClean="0">
              <a:latin typeface="Verdana" panose="020B0604030504040204" pitchFamily="34" charset="0"/>
              <a:ea typeface="Verdana" panose="020B0604030504040204" pitchFamily="34" charset="0"/>
            </a:rPr>
            <a:t>Discussion</a:t>
          </a:r>
        </a:p>
      </dgm:t>
    </dgm:pt>
    <dgm:pt modelId="{C5D0934E-F80F-4B5F-AAF9-78CAFB81AAC9}" type="parTrans" cxnId="{CCC7330E-20CF-4DB5-A0E8-0CBCFB373C58}">
      <dgm:prSet/>
      <dgm:spPr/>
      <dgm:t>
        <a:bodyPr/>
        <a:lstStyle/>
        <a:p>
          <a:endParaRPr lang="en-US"/>
        </a:p>
      </dgm:t>
    </dgm:pt>
    <dgm:pt modelId="{9A26B942-529D-4DF8-B179-420DE4393B6E}" type="sibTrans" cxnId="{CCC7330E-20CF-4DB5-A0E8-0CBCFB373C58}">
      <dgm:prSet/>
      <dgm:spPr/>
      <dgm:t>
        <a:bodyPr/>
        <a:lstStyle/>
        <a:p>
          <a:endParaRPr lang="en-US"/>
        </a:p>
      </dgm:t>
    </dgm:pt>
    <dgm:pt modelId="{20120D21-3DAB-4D37-B657-B0FEBD3FB934}">
      <dgm:prSet custT="1"/>
      <dgm:spPr/>
      <dgm:t>
        <a:bodyPr/>
        <a:lstStyle/>
        <a:p>
          <a:r>
            <a:rPr lang="en-GB" sz="2000" dirty="0" smtClean="0">
              <a:latin typeface="Verdana" panose="020B0604030504040204" pitchFamily="34" charset="0"/>
              <a:ea typeface="Verdana" panose="020B0604030504040204" pitchFamily="34" charset="0"/>
            </a:rPr>
            <a:t>Conclusion</a:t>
          </a:r>
        </a:p>
      </dgm:t>
    </dgm:pt>
    <dgm:pt modelId="{4DD5D4BD-E1CD-4E07-905D-303B64AD4929}" type="parTrans" cxnId="{5BE9A3B8-9AC3-4440-951F-397694B0176B}">
      <dgm:prSet/>
      <dgm:spPr/>
      <dgm:t>
        <a:bodyPr/>
        <a:lstStyle/>
        <a:p>
          <a:endParaRPr lang="en-US"/>
        </a:p>
      </dgm:t>
    </dgm:pt>
    <dgm:pt modelId="{0CE20226-92B1-4AA8-B649-D8FA1A9DB3F7}" type="sibTrans" cxnId="{5BE9A3B8-9AC3-4440-951F-397694B0176B}">
      <dgm:prSet/>
      <dgm:spPr/>
      <dgm:t>
        <a:bodyPr/>
        <a:lstStyle/>
        <a:p>
          <a:endParaRPr lang="en-US"/>
        </a:p>
      </dgm:t>
    </dgm:pt>
    <dgm:pt modelId="{E1B499B9-2559-4710-980E-D00DD6E63266}">
      <dgm:prSet phldrT="[Text]" custT="1"/>
      <dgm:spPr/>
      <dgm:t>
        <a:bodyPr/>
        <a:lstStyle/>
        <a:p>
          <a:r>
            <a:rPr lang="en-GB" sz="2000" dirty="0" smtClean="0">
              <a:latin typeface="Verdana" panose="020B0604030504040204" pitchFamily="34" charset="0"/>
              <a:ea typeface="Verdana" panose="020B0604030504040204" pitchFamily="34" charset="0"/>
            </a:rPr>
            <a:t>Introduction</a:t>
          </a:r>
          <a:endParaRPr lang="en-US" sz="2000" dirty="0"/>
        </a:p>
      </dgm:t>
    </dgm:pt>
    <dgm:pt modelId="{E2744199-8FFA-4B7D-8DF5-8AF52806FB87}" type="parTrans" cxnId="{801A9707-151F-4438-86E8-42B4AAF18E23}">
      <dgm:prSet/>
      <dgm:spPr/>
      <dgm:t>
        <a:bodyPr/>
        <a:lstStyle/>
        <a:p>
          <a:endParaRPr lang="en-US"/>
        </a:p>
      </dgm:t>
    </dgm:pt>
    <dgm:pt modelId="{76961A69-5A60-4635-96B2-6EDFADBBF2DB}" type="sibTrans" cxnId="{801A9707-151F-4438-86E8-42B4AAF18E23}">
      <dgm:prSet/>
      <dgm:spPr/>
      <dgm:t>
        <a:bodyPr/>
        <a:lstStyle/>
        <a:p>
          <a:endParaRPr lang="en-US"/>
        </a:p>
      </dgm:t>
    </dgm:pt>
    <dgm:pt modelId="{ADDE3AF5-4CC0-450A-839A-8CFC9A86CB5F}" type="pres">
      <dgm:prSet presAssocID="{EC116088-6723-4DA7-AD52-F9ADF1D382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5131DF-B3FA-4AE7-AA66-737BBE70EEAD}" type="pres">
      <dgm:prSet presAssocID="{E1B499B9-2559-4710-980E-D00DD6E6326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CA532-5CFF-4A93-993A-679FA436F664}" type="pres">
      <dgm:prSet presAssocID="{76961A69-5A60-4635-96B2-6EDFADBBF2DB}" presName="sibTrans" presStyleCnt="0"/>
      <dgm:spPr/>
    </dgm:pt>
    <dgm:pt modelId="{7D9555E0-FD4F-4BF3-8265-D401049E0966}" type="pres">
      <dgm:prSet presAssocID="{0836E63E-FCD1-4C39-A3D6-ABE24D27535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4D344-1D14-4077-9D16-ED1CEA02A713}" type="pres">
      <dgm:prSet presAssocID="{476BAA6F-627D-4010-B82E-451DA69A7D4F}" presName="sibTrans" presStyleCnt="0"/>
      <dgm:spPr/>
    </dgm:pt>
    <dgm:pt modelId="{8D1B93E5-4820-4C37-AC30-B3BBB0373D5D}" type="pres">
      <dgm:prSet presAssocID="{A4F6D228-6A44-4F16-B4B8-8EDBBEE5925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00EE8-6024-47F6-A401-947879B421D8}" type="pres">
      <dgm:prSet presAssocID="{4D9556EE-5824-4A75-B4CB-15E649D242E1}" presName="sibTrans" presStyleCnt="0"/>
      <dgm:spPr/>
    </dgm:pt>
    <dgm:pt modelId="{F844C2D5-957D-485D-9882-B20843C58AAE}" type="pres">
      <dgm:prSet presAssocID="{DC59E8BD-3004-4B08-924A-DA44BC1EC3B3}" presName="node" presStyleLbl="node1" presStyleIdx="3" presStyleCnt="7" custScaleX="142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86A62-EE58-4AA9-B576-E506AE8D1448}" type="pres">
      <dgm:prSet presAssocID="{D522104C-553C-42BE-A6F9-9E956D6D17A2}" presName="sibTrans" presStyleCnt="0"/>
      <dgm:spPr/>
    </dgm:pt>
    <dgm:pt modelId="{8337F16C-4C7E-48CA-AB7F-D589B9E9EE5D}" type="pres">
      <dgm:prSet presAssocID="{CA2E1025-CF0E-45D7-8AA6-D1A7C1B7BF21}" presName="node" presStyleLbl="node1" presStyleIdx="4" presStyleCnt="7" custScaleX="122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907EB-6588-473B-9A51-7C38AF8AF208}" type="pres">
      <dgm:prSet presAssocID="{8BD27C67-B271-4824-A95F-321F02A2A3ED}" presName="sibTrans" presStyleCnt="0"/>
      <dgm:spPr/>
    </dgm:pt>
    <dgm:pt modelId="{5DADF92C-638C-45EF-A0FF-A3C84EF1719A}" type="pres">
      <dgm:prSet presAssocID="{0300F81D-11E7-4AD4-9E21-A3C85C5AA90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CBE98-3FD0-4944-9817-1C9B44A918C1}" type="pres">
      <dgm:prSet presAssocID="{9A26B942-529D-4DF8-B179-420DE4393B6E}" presName="sibTrans" presStyleCnt="0"/>
      <dgm:spPr/>
    </dgm:pt>
    <dgm:pt modelId="{213C6F59-B0DF-4F2C-B233-DD7C6A92C4CF}" type="pres">
      <dgm:prSet presAssocID="{20120D21-3DAB-4D37-B657-B0FEBD3FB93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EF4006-6F7A-4F45-BF6F-6D5390FF0524}" srcId="{EC116088-6723-4DA7-AD52-F9ADF1D382A4}" destId="{CA2E1025-CF0E-45D7-8AA6-D1A7C1B7BF21}" srcOrd="4" destOrd="0" parTransId="{DD8DBE8C-32AC-461B-ACA6-C94834EFA888}" sibTransId="{8BD27C67-B271-4824-A95F-321F02A2A3ED}"/>
    <dgm:cxn modelId="{0CF56912-FED8-4028-AD41-D6AD84545F2B}" type="presOf" srcId="{E1B499B9-2559-4710-980E-D00DD6E63266}" destId="{805131DF-B3FA-4AE7-AA66-737BBE70EEAD}" srcOrd="0" destOrd="0" presId="urn:microsoft.com/office/officeart/2005/8/layout/default"/>
    <dgm:cxn modelId="{97E7DDD7-7559-4C74-B1CA-42A89F97908F}" type="presOf" srcId="{20120D21-3DAB-4D37-B657-B0FEBD3FB934}" destId="{213C6F59-B0DF-4F2C-B233-DD7C6A92C4CF}" srcOrd="0" destOrd="0" presId="urn:microsoft.com/office/officeart/2005/8/layout/default"/>
    <dgm:cxn modelId="{EB49AEB4-35F0-470E-98E9-8915DB061679}" type="presOf" srcId="{EC116088-6723-4DA7-AD52-F9ADF1D382A4}" destId="{ADDE3AF5-4CC0-450A-839A-8CFC9A86CB5F}" srcOrd="0" destOrd="0" presId="urn:microsoft.com/office/officeart/2005/8/layout/default"/>
    <dgm:cxn modelId="{ADF647D2-1DEB-4C2B-A1A8-31761D8506C3}" srcId="{EC116088-6723-4DA7-AD52-F9ADF1D382A4}" destId="{0836E63E-FCD1-4C39-A3D6-ABE24D27535F}" srcOrd="1" destOrd="0" parTransId="{82C1EB45-39FF-4C88-A561-73A9DFB31D96}" sibTransId="{476BAA6F-627D-4010-B82E-451DA69A7D4F}"/>
    <dgm:cxn modelId="{FE454973-4BB1-40D9-9055-75DA61F76D69}" type="presOf" srcId="{CA2E1025-CF0E-45D7-8AA6-D1A7C1B7BF21}" destId="{8337F16C-4C7E-48CA-AB7F-D589B9E9EE5D}" srcOrd="0" destOrd="0" presId="urn:microsoft.com/office/officeart/2005/8/layout/default"/>
    <dgm:cxn modelId="{5BE9A3B8-9AC3-4440-951F-397694B0176B}" srcId="{EC116088-6723-4DA7-AD52-F9ADF1D382A4}" destId="{20120D21-3DAB-4D37-B657-B0FEBD3FB934}" srcOrd="6" destOrd="0" parTransId="{4DD5D4BD-E1CD-4E07-905D-303B64AD4929}" sibTransId="{0CE20226-92B1-4AA8-B649-D8FA1A9DB3F7}"/>
    <dgm:cxn modelId="{2A32561D-A741-40BD-B0C8-63F934B0D3DF}" type="presOf" srcId="{0836E63E-FCD1-4C39-A3D6-ABE24D27535F}" destId="{7D9555E0-FD4F-4BF3-8265-D401049E0966}" srcOrd="0" destOrd="0" presId="urn:microsoft.com/office/officeart/2005/8/layout/default"/>
    <dgm:cxn modelId="{CCC7330E-20CF-4DB5-A0E8-0CBCFB373C58}" srcId="{EC116088-6723-4DA7-AD52-F9ADF1D382A4}" destId="{0300F81D-11E7-4AD4-9E21-A3C85C5AA904}" srcOrd="5" destOrd="0" parTransId="{C5D0934E-F80F-4B5F-AAF9-78CAFB81AAC9}" sibTransId="{9A26B942-529D-4DF8-B179-420DE4393B6E}"/>
    <dgm:cxn modelId="{4E6C5BB9-4DD6-420E-B80B-32351BE48434}" type="presOf" srcId="{0300F81D-11E7-4AD4-9E21-A3C85C5AA904}" destId="{5DADF92C-638C-45EF-A0FF-A3C84EF1719A}" srcOrd="0" destOrd="0" presId="urn:microsoft.com/office/officeart/2005/8/layout/default"/>
    <dgm:cxn modelId="{91E6C087-3AA3-4B8F-A9A1-6308EDE50C34}" type="presOf" srcId="{A4F6D228-6A44-4F16-B4B8-8EDBBEE59251}" destId="{8D1B93E5-4820-4C37-AC30-B3BBB0373D5D}" srcOrd="0" destOrd="0" presId="urn:microsoft.com/office/officeart/2005/8/layout/default"/>
    <dgm:cxn modelId="{D4C05F48-2DC9-4A45-8597-FFBC4B0F9103}" srcId="{EC116088-6723-4DA7-AD52-F9ADF1D382A4}" destId="{A4F6D228-6A44-4F16-B4B8-8EDBBEE59251}" srcOrd="2" destOrd="0" parTransId="{BB4E9A10-7E56-4B1B-ACEE-3FC6F1766624}" sibTransId="{4D9556EE-5824-4A75-B4CB-15E649D242E1}"/>
    <dgm:cxn modelId="{4B9E62ED-9243-400C-9DC6-F30A8AAFFBA8}" type="presOf" srcId="{DC59E8BD-3004-4B08-924A-DA44BC1EC3B3}" destId="{F844C2D5-957D-485D-9882-B20843C58AAE}" srcOrd="0" destOrd="0" presId="urn:microsoft.com/office/officeart/2005/8/layout/default"/>
    <dgm:cxn modelId="{801A9707-151F-4438-86E8-42B4AAF18E23}" srcId="{EC116088-6723-4DA7-AD52-F9ADF1D382A4}" destId="{E1B499B9-2559-4710-980E-D00DD6E63266}" srcOrd="0" destOrd="0" parTransId="{E2744199-8FFA-4B7D-8DF5-8AF52806FB87}" sibTransId="{76961A69-5A60-4635-96B2-6EDFADBBF2DB}"/>
    <dgm:cxn modelId="{B4A9184C-B80E-40AC-B513-4155A806E0A0}" srcId="{EC116088-6723-4DA7-AD52-F9ADF1D382A4}" destId="{DC59E8BD-3004-4B08-924A-DA44BC1EC3B3}" srcOrd="3" destOrd="0" parTransId="{0B6C653E-1754-49BD-B27C-D6C4D03F4E42}" sibTransId="{D522104C-553C-42BE-A6F9-9E956D6D17A2}"/>
    <dgm:cxn modelId="{8270CC16-CB38-4906-98EC-A335E8CFB12D}" type="presParOf" srcId="{ADDE3AF5-4CC0-450A-839A-8CFC9A86CB5F}" destId="{805131DF-B3FA-4AE7-AA66-737BBE70EEAD}" srcOrd="0" destOrd="0" presId="urn:microsoft.com/office/officeart/2005/8/layout/default"/>
    <dgm:cxn modelId="{80D469CC-FE2E-4175-BC71-838D71F04FF5}" type="presParOf" srcId="{ADDE3AF5-4CC0-450A-839A-8CFC9A86CB5F}" destId="{5A4CA532-5CFF-4A93-993A-679FA436F664}" srcOrd="1" destOrd="0" presId="urn:microsoft.com/office/officeart/2005/8/layout/default"/>
    <dgm:cxn modelId="{190F4D65-2ABB-4142-A8E1-09D922E9C843}" type="presParOf" srcId="{ADDE3AF5-4CC0-450A-839A-8CFC9A86CB5F}" destId="{7D9555E0-FD4F-4BF3-8265-D401049E0966}" srcOrd="2" destOrd="0" presId="urn:microsoft.com/office/officeart/2005/8/layout/default"/>
    <dgm:cxn modelId="{7394442F-E01C-409E-8E83-0F357432BD83}" type="presParOf" srcId="{ADDE3AF5-4CC0-450A-839A-8CFC9A86CB5F}" destId="{7604D344-1D14-4077-9D16-ED1CEA02A713}" srcOrd="3" destOrd="0" presId="urn:microsoft.com/office/officeart/2005/8/layout/default"/>
    <dgm:cxn modelId="{E438B4D7-385D-4C34-9259-77BC5DCBC5FC}" type="presParOf" srcId="{ADDE3AF5-4CC0-450A-839A-8CFC9A86CB5F}" destId="{8D1B93E5-4820-4C37-AC30-B3BBB0373D5D}" srcOrd="4" destOrd="0" presId="urn:microsoft.com/office/officeart/2005/8/layout/default"/>
    <dgm:cxn modelId="{5DF916D0-8804-4F79-8B69-A7246083C25D}" type="presParOf" srcId="{ADDE3AF5-4CC0-450A-839A-8CFC9A86CB5F}" destId="{43000EE8-6024-47F6-A401-947879B421D8}" srcOrd="5" destOrd="0" presId="urn:microsoft.com/office/officeart/2005/8/layout/default"/>
    <dgm:cxn modelId="{5721713A-4146-4929-B2C0-DA6794568353}" type="presParOf" srcId="{ADDE3AF5-4CC0-450A-839A-8CFC9A86CB5F}" destId="{F844C2D5-957D-485D-9882-B20843C58AAE}" srcOrd="6" destOrd="0" presId="urn:microsoft.com/office/officeart/2005/8/layout/default"/>
    <dgm:cxn modelId="{24E42B85-4173-405C-94CC-4BA23C40725A}" type="presParOf" srcId="{ADDE3AF5-4CC0-450A-839A-8CFC9A86CB5F}" destId="{60886A62-EE58-4AA9-B576-E506AE8D1448}" srcOrd="7" destOrd="0" presId="urn:microsoft.com/office/officeart/2005/8/layout/default"/>
    <dgm:cxn modelId="{1D2B8866-D996-4B06-9586-E612858C366E}" type="presParOf" srcId="{ADDE3AF5-4CC0-450A-839A-8CFC9A86CB5F}" destId="{8337F16C-4C7E-48CA-AB7F-D589B9E9EE5D}" srcOrd="8" destOrd="0" presId="urn:microsoft.com/office/officeart/2005/8/layout/default"/>
    <dgm:cxn modelId="{84BFD9CC-6BB0-48B3-A00E-D6556D77F3C2}" type="presParOf" srcId="{ADDE3AF5-4CC0-450A-839A-8CFC9A86CB5F}" destId="{E56907EB-6588-473B-9A51-7C38AF8AF208}" srcOrd="9" destOrd="0" presId="urn:microsoft.com/office/officeart/2005/8/layout/default"/>
    <dgm:cxn modelId="{0F9CA112-3689-4D9E-886D-3143CD33973C}" type="presParOf" srcId="{ADDE3AF5-4CC0-450A-839A-8CFC9A86CB5F}" destId="{5DADF92C-638C-45EF-A0FF-A3C84EF1719A}" srcOrd="10" destOrd="0" presId="urn:microsoft.com/office/officeart/2005/8/layout/default"/>
    <dgm:cxn modelId="{960C1C72-9753-44BC-A72C-E7ADF4E90477}" type="presParOf" srcId="{ADDE3AF5-4CC0-450A-839A-8CFC9A86CB5F}" destId="{767CBE98-3FD0-4944-9817-1C9B44A918C1}" srcOrd="11" destOrd="0" presId="urn:microsoft.com/office/officeart/2005/8/layout/default"/>
    <dgm:cxn modelId="{C6A9D4D9-6DDD-40CE-9223-AE05C548357B}" type="presParOf" srcId="{ADDE3AF5-4CC0-450A-839A-8CFC9A86CB5F}" destId="{213C6F59-B0DF-4F2C-B233-DD7C6A92C4C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131DF-B3FA-4AE7-AA66-737BBE70EEAD}">
      <dsp:nvSpPr>
        <dsp:cNvPr id="0" name=""/>
        <dsp:cNvSpPr/>
      </dsp:nvSpPr>
      <dsp:spPr>
        <a:xfrm>
          <a:off x="359731" y="1108"/>
          <a:ext cx="2062461" cy="1237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Introduction</a:t>
          </a:r>
          <a:endParaRPr lang="en-US" sz="2000" kern="1200" dirty="0"/>
        </a:p>
      </dsp:txBody>
      <dsp:txXfrm>
        <a:off x="359731" y="1108"/>
        <a:ext cx="2062461" cy="1237477"/>
      </dsp:txXfrm>
    </dsp:sp>
    <dsp:sp modelId="{7D9555E0-FD4F-4BF3-8265-D401049E0966}">
      <dsp:nvSpPr>
        <dsp:cNvPr id="0" name=""/>
        <dsp:cNvSpPr/>
      </dsp:nvSpPr>
      <dsp:spPr>
        <a:xfrm>
          <a:off x="2628439" y="1108"/>
          <a:ext cx="2062461" cy="1237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Problem Statement</a:t>
          </a:r>
        </a:p>
      </dsp:txBody>
      <dsp:txXfrm>
        <a:off x="2628439" y="1108"/>
        <a:ext cx="2062461" cy="1237477"/>
      </dsp:txXfrm>
    </dsp:sp>
    <dsp:sp modelId="{8D1B93E5-4820-4C37-AC30-B3BBB0373D5D}">
      <dsp:nvSpPr>
        <dsp:cNvPr id="0" name=""/>
        <dsp:cNvSpPr/>
      </dsp:nvSpPr>
      <dsp:spPr>
        <a:xfrm>
          <a:off x="4897147" y="1108"/>
          <a:ext cx="2062461" cy="1237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Methodology</a:t>
          </a:r>
        </a:p>
      </dsp:txBody>
      <dsp:txXfrm>
        <a:off x="4897147" y="1108"/>
        <a:ext cx="2062461" cy="1237477"/>
      </dsp:txXfrm>
    </dsp:sp>
    <dsp:sp modelId="{F844C2D5-957D-485D-9882-B20843C58AAE}">
      <dsp:nvSpPr>
        <dsp:cNvPr id="0" name=""/>
        <dsp:cNvSpPr/>
      </dsp:nvSpPr>
      <dsp:spPr>
        <a:xfrm>
          <a:off x="7165855" y="1108"/>
          <a:ext cx="2929665" cy="1237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Results: Thermal-Electric Analysis</a:t>
          </a:r>
        </a:p>
      </dsp:txBody>
      <dsp:txXfrm>
        <a:off x="7165855" y="1108"/>
        <a:ext cx="2929665" cy="1237477"/>
      </dsp:txXfrm>
    </dsp:sp>
    <dsp:sp modelId="{8337F16C-4C7E-48CA-AB7F-D589B9E9EE5D}">
      <dsp:nvSpPr>
        <dsp:cNvPr id="0" name=""/>
        <dsp:cNvSpPr/>
      </dsp:nvSpPr>
      <dsp:spPr>
        <a:xfrm>
          <a:off x="1691225" y="1444831"/>
          <a:ext cx="2535384" cy="1237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Results: Fluent Analysis</a:t>
          </a:r>
        </a:p>
      </dsp:txBody>
      <dsp:txXfrm>
        <a:off x="1691225" y="1444831"/>
        <a:ext cx="2535384" cy="1237477"/>
      </dsp:txXfrm>
    </dsp:sp>
    <dsp:sp modelId="{5DADF92C-638C-45EF-A0FF-A3C84EF1719A}">
      <dsp:nvSpPr>
        <dsp:cNvPr id="0" name=""/>
        <dsp:cNvSpPr/>
      </dsp:nvSpPr>
      <dsp:spPr>
        <a:xfrm>
          <a:off x="4432856" y="1444831"/>
          <a:ext cx="2062461" cy="1237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Discussion</a:t>
          </a:r>
        </a:p>
      </dsp:txBody>
      <dsp:txXfrm>
        <a:off x="4432856" y="1444831"/>
        <a:ext cx="2062461" cy="1237477"/>
      </dsp:txXfrm>
    </dsp:sp>
    <dsp:sp modelId="{213C6F59-B0DF-4F2C-B233-DD7C6A92C4CF}">
      <dsp:nvSpPr>
        <dsp:cNvPr id="0" name=""/>
        <dsp:cNvSpPr/>
      </dsp:nvSpPr>
      <dsp:spPr>
        <a:xfrm>
          <a:off x="6701564" y="1444831"/>
          <a:ext cx="2062461" cy="1237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Conclusion</a:t>
          </a:r>
        </a:p>
      </dsp:txBody>
      <dsp:txXfrm>
        <a:off x="6701564" y="1444831"/>
        <a:ext cx="2062461" cy="1237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5E1AF-2F1B-4F61-8B8A-553A52A01905}" type="datetimeFigureOut">
              <a:rPr lang="en-MY" smtClean="0"/>
              <a:t>1/9/2024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76065-664C-42F9-8429-ABE0BFB35A9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100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CC22-01CB-A24F-8C50-661837901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A2F3B5-A249-6DEB-B703-1477B7CDF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11B4C-2C56-9A26-43AE-0614C303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6C28-4E40-4DFA-B205-B37DEF914FE6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0F99B-B326-529E-5A95-AB8658BD0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4D52C-A2AD-3851-EFAC-1A2222F5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F07A-AA25-45BA-B750-5C679611B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6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3F8B3-A4AE-CCD4-7012-53B993936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EE836-D0CB-74B2-FB00-65E1E3B67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7980E-2E08-0344-7A4E-8A24FD57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4639-D946-4F05-ACC1-E40505DDFE3E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5BAC6-D852-FDAC-07FF-337058C8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6C369-B36A-FDDB-E257-52908131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F07A-AA25-45BA-B750-5C679611B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2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BEDA47-B4F4-9882-EA2F-7F8310F3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CEFCC-8BF0-057B-EF87-9FBBD4851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EA576-80C3-0E4F-9E97-480A348E4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911A-82FD-4E31-950D-3FC8894ACAAB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87822-5460-4256-6C46-F503C047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68DE0-C4CC-79A2-DEE3-88810052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F07A-AA25-45BA-B750-5C679611B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8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F69F0-5C83-E75E-A149-86A725929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358B7-909D-F328-C6EB-56CCB8833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65842-D05C-E84F-4562-D8C39426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6D21-D8AB-4805-9D7A-0D088A4BA3AD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24188-6510-CF3E-9017-6A056394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E3A09-2CDF-35E0-2017-B5F5DB24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F07A-AA25-45BA-B750-5C679611B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1771C-17FA-FCB5-BE60-A76FABC4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E3671-DFA3-48DD-0F1E-442718E04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BEE9E-E7AA-77DE-FF05-EF1993038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32C3-95F4-49E7-AF86-2A66A2074D2B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ED01D-5D97-F87B-3132-B8E83B36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47734-7A11-B30C-211E-2F5E11F4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F07A-AA25-45BA-B750-5C679611B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4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721B1-736F-3090-4E7D-497D24C98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21504-3D66-F2C4-E836-AB15D39B2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8E046-B2DC-12D7-59B7-939A02147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CDB3E-CA30-8BB2-F2FF-24515F99F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96C8-3353-4911-A96B-95B3C722B80A}" type="datetime1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95256-020E-406D-7386-AD47D5E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7A0A8-16A3-6369-CC99-62D3BEE0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F07A-AA25-45BA-B750-5C679611B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6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BBA68-326A-65DC-346C-D2C754C9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65A74-C2C3-8F80-0676-6A30BEBEE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F8725-3AAD-E2EA-E6AB-975101F89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51D51-1243-D27F-2333-A50C75FB1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3A9E9C-D71F-13A4-A5E6-07C3DCBC0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CDDA02-0E06-B050-48BD-7F3ED1AE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A605-DC50-429A-80FF-D7269B486466}" type="datetime1">
              <a:rPr lang="en-US" smtClean="0"/>
              <a:t>9/1/2024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B0B78C-102A-DF00-D9F8-CC4AC5E9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38B772-7B59-DD17-F771-99CDB7A7E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F07A-AA25-45BA-B750-5C679611B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0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46962-B035-FC7A-773E-41C05BC0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5FC255-BDE6-9894-9BFB-94788CBF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22C9-AAA3-454C-BBC6-7A8A2421AF7E}" type="datetime1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3196D-2249-6254-2F9C-52BCB0C1E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0E0F0-67D5-5514-8EBC-18633140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F07A-AA25-45BA-B750-5C679611B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0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D9FAF6-6F55-EC9F-A79A-A7176DA11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5FB5-AA18-4037-968F-623CA4495CA8}" type="datetime1">
              <a:rPr lang="en-US" smtClean="0"/>
              <a:t>9/1/2024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A41052-7769-B373-9D08-FCB207C4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D60FF-EACC-02F4-48CD-6EEF33F3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F07A-AA25-45BA-B750-5C679611B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7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8805-D4D2-9C3F-6E5D-BD6CF0A4F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E375B-D22F-4FAF-DD5B-8BC896EDB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9769DE-6F46-8FF8-E021-05375E59D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42FCC-AD4F-7D2C-2C7B-FC1F9A141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A34E-89C7-4648-893C-95355AF76AB7}" type="datetime1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C6AAC-FE1F-FD7A-E59D-6785BEF36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02EE-633F-D524-FC30-61B75D3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F07A-AA25-45BA-B750-5C679611B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AA83-51BB-0279-E7F5-02BA5F87A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0C5FCE-CC80-A548-6346-2B32BBD5C4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05030-43F5-CEE0-14E2-5E6177C8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625FA-28C6-95D7-C139-62959FD69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91C3-C7E6-457B-9BB9-B363F27254AF}" type="datetime1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241B1-157D-829F-9110-5C9A67C01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54314-9156-E2E8-9468-10D54BB0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F07A-AA25-45BA-B750-5C679611B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9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8D81B5-3243-871C-5BCF-30F77ED6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C3BD5-F4AC-DBE3-451E-28F6874B9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8DDAB-08AA-BDBC-4DEA-9BD28A794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E0B09-DD97-490E-BC25-D2E8E77F136E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84C6B-0936-337F-1278-B91A5E46B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5E25C-ACE3-A0C6-8E9F-61E29096A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7F07A-AA25-45BA-B750-5C679611B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4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.png"/><Relationship Id="rId10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9C68ED5-8D23-FA96-8B3A-7F92DCDE1501}"/>
              </a:ext>
            </a:extLst>
          </p:cNvPr>
          <p:cNvGrpSpPr/>
          <p:nvPr/>
        </p:nvGrpSpPr>
        <p:grpSpPr>
          <a:xfrm>
            <a:off x="71128" y="83978"/>
            <a:ext cx="12102210" cy="6988627"/>
            <a:chOff x="145774" y="174866"/>
            <a:chExt cx="11448133" cy="668313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2A253E6-9DBB-FB1E-AD49-0011FBAEE7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0" t="31600" r="88362" b="19512"/>
            <a:stretch/>
          </p:blipFill>
          <p:spPr>
            <a:xfrm>
              <a:off x="145774" y="174866"/>
              <a:ext cx="291667" cy="66831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0204FA8-8D7E-DDCF-2B63-B32FE8B569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23" t="21793" r="4325" b="61296"/>
            <a:stretch/>
          </p:blipFill>
          <p:spPr>
            <a:xfrm>
              <a:off x="459473" y="988105"/>
              <a:ext cx="10962505" cy="52072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A7A9563-41A5-363E-F8D8-F86859448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39" t="65067" r="13460" b="18548"/>
            <a:stretch/>
          </p:blipFill>
          <p:spPr>
            <a:xfrm>
              <a:off x="328016" y="5360027"/>
              <a:ext cx="10352905" cy="6096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5770A7-2F32-7BAA-F5FB-420B8DE7BC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76" b="18818"/>
            <a:stretch/>
          </p:blipFill>
          <p:spPr>
            <a:xfrm>
              <a:off x="543340" y="293456"/>
              <a:ext cx="1720176" cy="7317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B7E7182-009B-9D45-62E8-1209D81C6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36" y="2378302"/>
              <a:ext cx="1720177" cy="95225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CAEFC1C-7C90-5414-A8D8-CFE927336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37" y="1519592"/>
              <a:ext cx="1720177" cy="588927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F137C2-E8C4-DD59-825B-D101FDFECFA1}"/>
                </a:ext>
              </a:extLst>
            </p:cNvPr>
            <p:cNvSpPr/>
            <p:nvPr/>
          </p:nvSpPr>
          <p:spPr>
            <a:xfrm>
              <a:off x="4471997" y="280219"/>
              <a:ext cx="694998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n-US" sz="2000" b="1" i="0" dirty="0">
                  <a:effectLst/>
                  <a:latin typeface="Roboto" panose="020F0502020204030204"/>
                </a:rPr>
                <a:t>International Conference on Mechanical System</a:t>
              </a:r>
            </a:p>
            <a:p>
              <a:pPr algn="r"/>
              <a:r>
                <a:rPr lang="en-US" sz="2000" b="1" i="0" dirty="0">
                  <a:effectLst/>
                  <a:latin typeface="Roboto" panose="020F0502020204030204"/>
                </a:rPr>
                <a:t>Engineering and Technology Applications (ICoMSETA)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1756207-B5DA-9D93-97AF-A20C1E048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978" t="36622" r="7717" b="21725"/>
            <a:stretch/>
          </p:blipFill>
          <p:spPr>
            <a:xfrm>
              <a:off x="9036238" y="5945073"/>
              <a:ext cx="2557669" cy="68467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1FDB830-F59A-AB69-BEF3-7D17D51578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6088" t="62989" r="1195" b="14099"/>
            <a:stretch/>
          </p:blipFill>
          <p:spPr>
            <a:xfrm>
              <a:off x="1536471" y="5920519"/>
              <a:ext cx="7280842" cy="684677"/>
            </a:xfrm>
            <a:prstGeom prst="rect">
              <a:avLst/>
            </a:prstGeom>
          </p:spPr>
        </p:pic>
      </p:grpSp>
      <p:sp>
        <p:nvSpPr>
          <p:cNvPr id="14" name="Google Shape;227;p29"/>
          <p:cNvSpPr txBox="1">
            <a:spLocks noGrp="1"/>
          </p:cNvSpPr>
          <p:nvPr>
            <p:ph type="ctrTitle"/>
          </p:nvPr>
        </p:nvSpPr>
        <p:spPr>
          <a:xfrm>
            <a:off x="2282786" y="1478921"/>
            <a:ext cx="9708800" cy="226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ENHANCING WELD QUALITY THROUGH TIG/MIG HYBRID WELDING: A CFD APPROACH ON THE INVESTIGATION OF CURRENT DENSITY DISTRIBUTION AND HEAT FLUX</a:t>
            </a:r>
            <a:endParaRPr lang="en-MY" sz="3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699" y="4147688"/>
            <a:ext cx="11229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6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Authors: </a:t>
            </a:r>
            <a:r>
              <a:rPr lang="en-MY" sz="1600" dirty="0" err="1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Aisyah</a:t>
            </a:r>
            <a:r>
              <a:rPr lang="en-MY" sz="16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MY" sz="16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Arina</a:t>
            </a:r>
            <a:r>
              <a:rPr lang="en-MY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Mohammad </a:t>
            </a:r>
            <a:r>
              <a:rPr lang="en-MY" sz="16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Shahrazel</a:t>
            </a:r>
            <a:r>
              <a:rPr lang="en-MY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Nor </a:t>
            </a:r>
            <a:r>
              <a:rPr lang="en-MY" sz="16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Zaiazmin</a:t>
            </a:r>
            <a:r>
              <a:rPr lang="en-MY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MY" sz="16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Yahaya</a:t>
            </a:r>
            <a:r>
              <a:rPr lang="en-MY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Mohamad Shaiful </a:t>
            </a:r>
            <a:r>
              <a:rPr lang="en-MY" sz="16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Ashrul</a:t>
            </a:r>
            <a:r>
              <a:rPr lang="en-MY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MY" sz="16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Ishak</a:t>
            </a:r>
            <a:r>
              <a:rPr lang="en-MY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Ahmad </a:t>
            </a:r>
            <a:r>
              <a:rPr lang="en-MY" sz="16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Nazri</a:t>
            </a:r>
            <a:r>
              <a:rPr lang="en-MY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MY" sz="16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Dagang</a:t>
            </a:r>
            <a:r>
              <a:rPr lang="en-MY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MY" sz="16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Mohd</a:t>
            </a:r>
            <a:r>
              <a:rPr lang="en-MY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MY" sz="16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Fadzil</a:t>
            </a:r>
            <a:r>
              <a:rPr lang="en-MY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Abdul </a:t>
            </a:r>
            <a:r>
              <a:rPr lang="en-MY" sz="16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Kadir</a:t>
            </a:r>
            <a:r>
              <a:rPr lang="en-MY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MY" sz="16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Sarizam</a:t>
            </a:r>
            <a:r>
              <a:rPr lang="en-MY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MY" sz="1600" dirty="0" err="1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Mamat</a:t>
            </a:r>
            <a:endParaRPr lang="en-MY" sz="16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MY" sz="1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MY" sz="16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Affiliations: </a:t>
            </a:r>
            <a:r>
              <a:rPr lang="en-MY" sz="1600" dirty="0" err="1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Universiti</a:t>
            </a:r>
            <a:r>
              <a:rPr lang="en-MY" sz="16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MY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Malaysia Perlis, </a:t>
            </a:r>
            <a:r>
              <a:rPr lang="en-MY" sz="16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Universiti</a:t>
            </a:r>
            <a:r>
              <a:rPr lang="en-MY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Malaysia Terengganu, </a:t>
            </a:r>
            <a:r>
              <a:rPr lang="en-MY" sz="16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Universiti</a:t>
            </a:r>
            <a:r>
              <a:rPr lang="en-MY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Sultan Zainal </a:t>
            </a:r>
            <a:r>
              <a:rPr lang="en-MY" sz="16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Abidin</a:t>
            </a:r>
            <a:r>
              <a:rPr lang="en-MY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MY" sz="16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Universiti</a:t>
            </a:r>
            <a:r>
              <a:rPr lang="en-MY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Malaysia Kelantan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17461" y="3996298"/>
            <a:ext cx="11159413" cy="50946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2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7;p29"/>
          <p:cNvSpPr txBox="1">
            <a:spLocks noGrp="1"/>
          </p:cNvSpPr>
          <p:nvPr>
            <p:ph type="ctrTitle"/>
          </p:nvPr>
        </p:nvSpPr>
        <p:spPr>
          <a:xfrm>
            <a:off x="3368352" y="1109792"/>
            <a:ext cx="4532476" cy="5254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Discussion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43336" y="2203481"/>
            <a:ext cx="10738091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Error variation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 error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of variation calculation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against Cui et al.'s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work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2.16% for TIG tip and 4.96% for MIG tip in heat flux compared to experimental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values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Can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be used in Fluent analysis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3906" y="6358780"/>
            <a:ext cx="395931" cy="36512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10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081893" y="2139055"/>
            <a:ext cx="10273004" cy="1654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A7A9563-41A5-363E-F8D8-F86859448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65067" r="13460" b="18548"/>
          <a:stretch/>
        </p:blipFill>
        <p:spPr>
          <a:xfrm>
            <a:off x="328016" y="5360027"/>
            <a:ext cx="11265891" cy="60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75770A7-2F32-7BAA-F5FB-420B8DE7BC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6" b="18818"/>
          <a:stretch/>
        </p:blipFill>
        <p:spPr>
          <a:xfrm>
            <a:off x="543340" y="293456"/>
            <a:ext cx="1720176" cy="73178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9F137C2-E8C4-DD59-825B-D101FDFECFA1}"/>
              </a:ext>
            </a:extLst>
          </p:cNvPr>
          <p:cNvSpPr/>
          <p:nvPr/>
        </p:nvSpPr>
        <p:spPr>
          <a:xfrm>
            <a:off x="4471997" y="280219"/>
            <a:ext cx="69499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F0502020204030204" pitchFamily="2" charset="0"/>
                <a:ea typeface="+mn-ea"/>
                <a:cs typeface="+mn-cs"/>
              </a:rPr>
              <a:t>International Conference on Mechanical System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F0502020204030204" pitchFamily="2" charset="0"/>
                <a:ea typeface="+mn-ea"/>
                <a:cs typeface="+mn-cs"/>
              </a:rPr>
              <a:t>Engineering and Technology Applications (ICoMSETA)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1FDB830-F59A-AB69-BEF3-7D17D51578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88" t="62989" r="1195" b="14099"/>
          <a:stretch/>
        </p:blipFill>
        <p:spPr>
          <a:xfrm>
            <a:off x="1536471" y="5920519"/>
            <a:ext cx="7280842" cy="6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121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7;p29"/>
          <p:cNvSpPr txBox="1">
            <a:spLocks noGrp="1"/>
          </p:cNvSpPr>
          <p:nvPr>
            <p:ph type="ctrTitle"/>
          </p:nvPr>
        </p:nvSpPr>
        <p:spPr>
          <a:xfrm>
            <a:off x="1159875" y="1083701"/>
            <a:ext cx="9622020" cy="938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4800" dirty="0">
                <a:latin typeface="Verdana" panose="020B0604030504040204" pitchFamily="34" charset="0"/>
                <a:ea typeface="Verdana" panose="020B0604030504040204" pitchFamily="34" charset="0"/>
              </a:rPr>
              <a:t>Results: Fluent Analysis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972565" y="4254288"/>
            <a:ext cx="2893954" cy="646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Maximum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velocity of 7.73 m/s </a:t>
            </a:r>
          </a:p>
        </p:txBody>
      </p:sp>
      <p:pic>
        <p:nvPicPr>
          <p:cNvPr id="17" name="Picture 16" descr="temp 180,2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31" t="87022" r="21290" b="28"/>
          <a:stretch/>
        </p:blipFill>
        <p:spPr bwMode="auto">
          <a:xfrm>
            <a:off x="117172" y="2649870"/>
            <a:ext cx="5901071" cy="684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emp 180,2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8" t="27981" r="37464" b="12674"/>
          <a:stretch/>
        </p:blipFill>
        <p:spPr bwMode="auto">
          <a:xfrm>
            <a:off x="121284" y="3434623"/>
            <a:ext cx="2843184" cy="22437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22465" y="4182126"/>
            <a:ext cx="3550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Maximum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temperature recorded at 3409.77°C</a:t>
            </a:r>
          </a:p>
        </p:txBody>
      </p:sp>
      <p:pic>
        <p:nvPicPr>
          <p:cNvPr id="22" name="Picture 21" descr="vel 180,24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26" t="87381" r="21684" b="-2"/>
          <a:stretch/>
        </p:blipFill>
        <p:spPr bwMode="auto">
          <a:xfrm>
            <a:off x="6309998" y="2654122"/>
            <a:ext cx="5671296" cy="694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vel 180,2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0" t="27826" r="36627" b="13023"/>
          <a:stretch/>
        </p:blipFill>
        <p:spPr bwMode="auto">
          <a:xfrm>
            <a:off x="6246115" y="3506420"/>
            <a:ext cx="2719092" cy="21723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3906" y="6358780"/>
            <a:ext cx="387388" cy="36512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11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179643" y="2084695"/>
            <a:ext cx="9828000" cy="215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0A7A9563-41A5-363E-F8D8-F86859448F1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65067" r="13460" b="18548"/>
          <a:stretch/>
        </p:blipFill>
        <p:spPr>
          <a:xfrm>
            <a:off x="328015" y="5822852"/>
            <a:ext cx="11265891" cy="6029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5770A7-2F32-7BAA-F5FB-420B8DE7BC2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6" b="18818"/>
          <a:stretch/>
        </p:blipFill>
        <p:spPr>
          <a:xfrm>
            <a:off x="543340" y="293456"/>
            <a:ext cx="1720176" cy="73178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9F137C2-E8C4-DD59-825B-D101FDFECFA1}"/>
              </a:ext>
            </a:extLst>
          </p:cNvPr>
          <p:cNvSpPr/>
          <p:nvPr/>
        </p:nvSpPr>
        <p:spPr>
          <a:xfrm>
            <a:off x="4471997" y="280219"/>
            <a:ext cx="69499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F0502020204030204" pitchFamily="2" charset="0"/>
                <a:ea typeface="+mn-ea"/>
                <a:cs typeface="+mn-cs"/>
              </a:rPr>
              <a:t>International Conference on Mechanical System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F0502020204030204" pitchFamily="2" charset="0"/>
                <a:ea typeface="+mn-ea"/>
                <a:cs typeface="+mn-cs"/>
              </a:rPr>
              <a:t>Engineering and Technology Applications (ICoMSETA)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1FDB830-F59A-AB69-BEF3-7D17D515783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088" t="62989" r="1195" b="14099"/>
          <a:stretch/>
        </p:blipFill>
        <p:spPr>
          <a:xfrm>
            <a:off x="2425039" y="6261803"/>
            <a:ext cx="7071842" cy="638361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 flipV="1">
            <a:off x="6098795" y="2205483"/>
            <a:ext cx="14717" cy="3528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159875" y="2188161"/>
            <a:ext cx="3602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Temperature Distribution: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656433" y="2188161"/>
            <a:ext cx="2969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Velocity Distribution: </a:t>
            </a:r>
            <a:endParaRPr lang="en-MY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80147" y="3604299"/>
            <a:ext cx="761274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TIG TIP</a:t>
            </a:r>
            <a:endParaRPr lang="en-MY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019185" y="3640418"/>
            <a:ext cx="846296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MIG TIP</a:t>
            </a:r>
            <a:endParaRPr lang="en-MY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6300276" y="3690196"/>
            <a:ext cx="761274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TIG TIP</a:t>
            </a:r>
            <a:endParaRPr lang="en-MY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8136063" y="3709029"/>
            <a:ext cx="846296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MIG TIP</a:t>
            </a:r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1941880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7;p29"/>
          <p:cNvSpPr txBox="1">
            <a:spLocks noGrp="1"/>
          </p:cNvSpPr>
          <p:nvPr>
            <p:ph type="ctrTitle"/>
          </p:nvPr>
        </p:nvSpPr>
        <p:spPr>
          <a:xfrm>
            <a:off x="3368352" y="1007150"/>
            <a:ext cx="4532476" cy="9050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Discussion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43336" y="2082178"/>
            <a:ext cx="1153047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Temperature distribution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 red zone represents the maximum heat concentration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High temperature critical for ensuring complete fusion of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the material (~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3500°C)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Velocity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distribution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velocity represents the molten material velocity.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Higher speeds can result in faster cooling rates, which can affect microstructure formation in the weld.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3906" y="6358780"/>
            <a:ext cx="395931" cy="36512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12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081893" y="2024743"/>
            <a:ext cx="10320115" cy="2821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A7A9563-41A5-363E-F8D8-F86859448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65067" r="13460" b="18548"/>
          <a:stretch/>
        </p:blipFill>
        <p:spPr>
          <a:xfrm>
            <a:off x="328015" y="5719958"/>
            <a:ext cx="11265891" cy="60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75770A7-2F32-7BAA-F5FB-420B8DE7BC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6" b="18818"/>
          <a:stretch/>
        </p:blipFill>
        <p:spPr>
          <a:xfrm>
            <a:off x="543340" y="293456"/>
            <a:ext cx="1720176" cy="73178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9F137C2-E8C4-DD59-825B-D101FDFECFA1}"/>
              </a:ext>
            </a:extLst>
          </p:cNvPr>
          <p:cNvSpPr/>
          <p:nvPr/>
        </p:nvSpPr>
        <p:spPr>
          <a:xfrm>
            <a:off x="4471997" y="280219"/>
            <a:ext cx="69499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F0502020204030204" pitchFamily="2" charset="0"/>
                <a:ea typeface="+mn-ea"/>
                <a:cs typeface="+mn-cs"/>
              </a:rPr>
              <a:t>International Conference on Mechanical System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F0502020204030204" pitchFamily="2" charset="0"/>
                <a:ea typeface="+mn-ea"/>
                <a:cs typeface="+mn-cs"/>
              </a:rPr>
              <a:t>Engineering and Technology Applications (ICoMSETA)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1FDB830-F59A-AB69-BEF3-7D17D51578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88" t="62989" r="1195" b="14099"/>
          <a:stretch/>
        </p:blipFill>
        <p:spPr>
          <a:xfrm>
            <a:off x="1797728" y="6118040"/>
            <a:ext cx="7280842" cy="6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457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543340" y="2369977"/>
            <a:ext cx="11074599" cy="2901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Effective modeling of TIG/MIG hybrid welding using CFD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Key findings on current density and heat flux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Practical applications for improving welding quality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Future Work: Further experimental validation and exploration of current density effects on weld strength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Google Shape;227;p29"/>
          <p:cNvSpPr txBox="1">
            <a:spLocks noGrp="1"/>
          </p:cNvSpPr>
          <p:nvPr>
            <p:ph type="ctrTitle"/>
          </p:nvPr>
        </p:nvSpPr>
        <p:spPr>
          <a:xfrm>
            <a:off x="3639692" y="1153598"/>
            <a:ext cx="4642537" cy="5254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Conclusion</a:t>
            </a:r>
            <a:endParaRPr lang="en-MY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3906" y="6358780"/>
            <a:ext cx="386600" cy="36512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13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081893" y="2139055"/>
            <a:ext cx="10273004" cy="1654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0A7A9563-41A5-363E-F8D8-F86859448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65067" r="13460" b="18548"/>
          <a:stretch/>
        </p:blipFill>
        <p:spPr>
          <a:xfrm>
            <a:off x="328016" y="5388020"/>
            <a:ext cx="11265891" cy="609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75770A7-2F32-7BAA-F5FB-420B8DE7BC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6" b="18818"/>
          <a:stretch/>
        </p:blipFill>
        <p:spPr>
          <a:xfrm>
            <a:off x="543340" y="293456"/>
            <a:ext cx="1720176" cy="7317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9F137C2-E8C4-DD59-825B-D101FDFECFA1}"/>
              </a:ext>
            </a:extLst>
          </p:cNvPr>
          <p:cNvSpPr/>
          <p:nvPr/>
        </p:nvSpPr>
        <p:spPr>
          <a:xfrm>
            <a:off x="4471997" y="280219"/>
            <a:ext cx="69499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F0502020204030204" pitchFamily="2" charset="0"/>
                <a:ea typeface="+mn-ea"/>
                <a:cs typeface="+mn-cs"/>
              </a:rPr>
              <a:t>International Conference on Mechanical System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F0502020204030204" pitchFamily="2" charset="0"/>
                <a:ea typeface="+mn-ea"/>
                <a:cs typeface="+mn-cs"/>
              </a:rPr>
              <a:t>Engineering and Technology Applications (ICoMSETA)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1FDB830-F59A-AB69-BEF3-7D17D51578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88" t="62989" r="1195" b="14099"/>
          <a:stretch/>
        </p:blipFill>
        <p:spPr>
          <a:xfrm>
            <a:off x="1536471" y="5920519"/>
            <a:ext cx="7280842" cy="6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9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MY" dirty="0" smtClean="0">
                <a:latin typeface="Verdana" panose="020B0604030504040204" pitchFamily="34" charset="0"/>
                <a:ea typeface="Verdana" panose="020B0604030504040204" pitchFamily="34" charset="0"/>
              </a:rPr>
              <a:t>Acknowledgments</a:t>
            </a:r>
            <a:r>
              <a:rPr lang="en-MY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MY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MY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9357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1830013" y="2807458"/>
            <a:ext cx="85319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authors would like to acknowledge the support from the Ministry of Higher Education Malaysia and Research Management Centre (RMC),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Universiti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Malaysia Perlis (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UniMAP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for awarding the research grant under Collaborative Research Grant: project number: 9023-00025 undertaking this project. </a:t>
            </a:r>
            <a:endParaRPr lang="en-MY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F07A-AA25-45BA-B750-5C679611B4F0}" type="slidenum">
              <a:rPr lang="en-US" smtClean="0"/>
              <a:t>14</a:t>
            </a:fld>
            <a:endParaRPr lang="en-US"/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11593905" y="6358780"/>
            <a:ext cx="425639" cy="3651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13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A7A9563-41A5-363E-F8D8-F86859448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65067" r="13460" b="18548"/>
          <a:stretch/>
        </p:blipFill>
        <p:spPr>
          <a:xfrm>
            <a:off x="328016" y="5360027"/>
            <a:ext cx="11265891" cy="60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75770A7-2F32-7BAA-F5FB-420B8DE7BC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6" b="18818"/>
          <a:stretch/>
        </p:blipFill>
        <p:spPr>
          <a:xfrm>
            <a:off x="543340" y="293456"/>
            <a:ext cx="1720176" cy="73178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9F137C2-E8C4-DD59-825B-D101FDFECFA1}"/>
              </a:ext>
            </a:extLst>
          </p:cNvPr>
          <p:cNvSpPr/>
          <p:nvPr/>
        </p:nvSpPr>
        <p:spPr>
          <a:xfrm>
            <a:off x="4471997" y="280219"/>
            <a:ext cx="69499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F0502020204030204" pitchFamily="2" charset="0"/>
                <a:ea typeface="+mn-ea"/>
                <a:cs typeface="+mn-cs"/>
              </a:rPr>
              <a:t>International Conference on Mechanical System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F0502020204030204" pitchFamily="2" charset="0"/>
                <a:ea typeface="+mn-ea"/>
                <a:cs typeface="+mn-cs"/>
              </a:rPr>
              <a:t>Engineering and Technology Applications (ICoMSETA)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1FDB830-F59A-AB69-BEF3-7D17D51578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88" t="62989" r="1195" b="14099"/>
          <a:stretch/>
        </p:blipFill>
        <p:spPr>
          <a:xfrm>
            <a:off x="1536471" y="5920519"/>
            <a:ext cx="7280842" cy="684677"/>
          </a:xfrm>
          <a:prstGeom prst="rect">
            <a:avLst/>
          </a:prstGeom>
        </p:spPr>
      </p:pic>
      <p:pic>
        <p:nvPicPr>
          <p:cNvPr id="29" name="Google Shape;5313;p50"/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 l="129" r="139"/>
          <a:stretch/>
        </p:blipFill>
        <p:spPr>
          <a:xfrm>
            <a:off x="-37323" y="0"/>
            <a:ext cx="12344425" cy="6983692"/>
          </a:xfrm>
          <a:prstGeom prst="rect">
            <a:avLst/>
          </a:prstGeom>
        </p:spPr>
      </p:pic>
      <p:sp>
        <p:nvSpPr>
          <p:cNvPr id="30" name="Google Shape;5314;p50"/>
          <p:cNvSpPr txBox="1">
            <a:spLocks/>
          </p:cNvSpPr>
          <p:nvPr/>
        </p:nvSpPr>
        <p:spPr>
          <a:xfrm>
            <a:off x="692033" y="5520293"/>
            <a:ext cx="10400421" cy="66014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MY" dirty="0" smtClean="0"/>
              <a:t>THANK YOU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07965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522BA5AB-741F-A1C2-4EBB-057E450A33F9}"/>
              </a:ext>
            </a:extLst>
          </p:cNvPr>
          <p:cNvGrpSpPr/>
          <p:nvPr/>
        </p:nvGrpSpPr>
        <p:grpSpPr>
          <a:xfrm>
            <a:off x="-39723" y="0"/>
            <a:ext cx="12231723" cy="6858000"/>
            <a:chOff x="-22320" y="0"/>
            <a:chExt cx="12231723" cy="6858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91D4F29-D804-9FAD-0EFD-E3C4FE565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" t="4964" r="4221" b="-880"/>
            <a:stretch/>
          </p:blipFill>
          <p:spPr>
            <a:xfrm rot="10800000">
              <a:off x="10071303" y="0"/>
              <a:ext cx="2138100" cy="68579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2A253E6-9DBB-FB1E-AD49-0011FBAEE7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0" t="31600" r="88362" b="19512"/>
            <a:stretch/>
          </p:blipFill>
          <p:spPr>
            <a:xfrm>
              <a:off x="145774" y="174866"/>
              <a:ext cx="291667" cy="66831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0204FA8-8D7E-DDCF-2B63-B32FE8B569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23" t="21793" r="4325" b="61296"/>
            <a:stretch/>
          </p:blipFill>
          <p:spPr>
            <a:xfrm>
              <a:off x="459473" y="988105"/>
              <a:ext cx="10962505" cy="52072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A7A9563-41A5-363E-F8D8-F86859448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39" t="65067" r="13460" b="18548"/>
            <a:stretch/>
          </p:blipFill>
          <p:spPr>
            <a:xfrm>
              <a:off x="328016" y="5360027"/>
              <a:ext cx="10352905" cy="6096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5770A7-2F32-7BAA-F5FB-420B8DE7BC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76" b="18818"/>
            <a:stretch/>
          </p:blipFill>
          <p:spPr>
            <a:xfrm>
              <a:off x="543340" y="293456"/>
              <a:ext cx="1720176" cy="7317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B7E7182-009B-9D45-62E8-1209D81C6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36" y="2378302"/>
              <a:ext cx="1720177" cy="95225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CAEFC1C-7C90-5414-A8D8-CFE927336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37" y="1519592"/>
              <a:ext cx="1720177" cy="588927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F137C2-E8C4-DD59-825B-D101FDFECFA1}"/>
                </a:ext>
              </a:extLst>
            </p:cNvPr>
            <p:cNvSpPr/>
            <p:nvPr/>
          </p:nvSpPr>
          <p:spPr>
            <a:xfrm>
              <a:off x="4471997" y="280219"/>
              <a:ext cx="694998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n-US" sz="2000" b="1" i="0" dirty="0">
                  <a:effectLst/>
                  <a:latin typeface="Roboto"/>
                  <a:ea typeface="Verdana" panose="020B0604030504040204" pitchFamily="34" charset="0"/>
                </a:rPr>
                <a:t>International Conference on Mechanical System</a:t>
              </a:r>
            </a:p>
            <a:p>
              <a:pPr algn="r"/>
              <a:r>
                <a:rPr lang="en-US" sz="2000" b="1" i="0" dirty="0">
                  <a:effectLst/>
                  <a:latin typeface="Roboto"/>
                  <a:ea typeface="Verdana" panose="020B0604030504040204" pitchFamily="34" charset="0"/>
                </a:rPr>
                <a:t>Engineering and Technology Applications (ICoMSETA)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1756207-B5DA-9D93-97AF-A20C1E048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978" t="36622" r="7717" b="21725"/>
            <a:stretch/>
          </p:blipFill>
          <p:spPr>
            <a:xfrm>
              <a:off x="9036238" y="5945073"/>
              <a:ext cx="2557669" cy="68467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1FDB830-F59A-AB69-BEF3-7D17D51578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6088" t="62989" r="1195" b="14099"/>
            <a:stretch/>
          </p:blipFill>
          <p:spPr>
            <a:xfrm>
              <a:off x="1536471" y="5920519"/>
              <a:ext cx="7280842" cy="68467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A82197B-2FD4-F170-F9B1-23166AD70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320" y="4614115"/>
              <a:ext cx="1348765" cy="1050712"/>
            </a:xfrm>
            <a:prstGeom prst="rect">
              <a:avLst/>
            </a:prstGeom>
          </p:spPr>
        </p:pic>
      </p:grpSp>
      <p:sp>
        <p:nvSpPr>
          <p:cNvPr id="14" name="Google Shape;227;p29"/>
          <p:cNvSpPr txBox="1">
            <a:spLocks noGrp="1"/>
          </p:cNvSpPr>
          <p:nvPr>
            <p:ph type="ctrTitle"/>
          </p:nvPr>
        </p:nvSpPr>
        <p:spPr>
          <a:xfrm>
            <a:off x="4047075" y="1294935"/>
            <a:ext cx="4026316" cy="5254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Contents</a:t>
            </a:r>
            <a:endParaRPr lang="en-MY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Google Shape;227;p29"/>
          <p:cNvSpPr txBox="1">
            <a:spLocks/>
          </p:cNvSpPr>
          <p:nvPr/>
        </p:nvSpPr>
        <p:spPr>
          <a:xfrm>
            <a:off x="2004658" y="2254744"/>
            <a:ext cx="7872133" cy="330311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94283621"/>
              </p:ext>
            </p:extLst>
          </p:nvPr>
        </p:nvGraphicFramePr>
        <p:xfrm>
          <a:off x="833825" y="2456054"/>
          <a:ext cx="10455252" cy="2683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3906" y="6358780"/>
            <a:ext cx="218925" cy="36512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923731" y="2233433"/>
            <a:ext cx="10273004" cy="1654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830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1C2EB36-442F-B747-6DBD-3FEFAA571DDB}"/>
              </a:ext>
            </a:extLst>
          </p:cNvPr>
          <p:cNvGrpSpPr/>
          <p:nvPr/>
        </p:nvGrpSpPr>
        <p:grpSpPr>
          <a:xfrm>
            <a:off x="328015" y="280219"/>
            <a:ext cx="11265891" cy="6549560"/>
            <a:chOff x="328015" y="280219"/>
            <a:chExt cx="11265891" cy="654956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A7A9563-41A5-363E-F8D8-F86859448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39" t="65067" r="13460" b="18548"/>
            <a:stretch/>
          </p:blipFill>
          <p:spPr>
            <a:xfrm>
              <a:off x="328015" y="5535502"/>
              <a:ext cx="11265891" cy="6096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5770A7-2F32-7BAA-F5FB-420B8DE7BC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76" b="18818"/>
            <a:stretch/>
          </p:blipFill>
          <p:spPr>
            <a:xfrm>
              <a:off x="543340" y="293456"/>
              <a:ext cx="1720176" cy="731781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F137C2-E8C4-DD59-825B-D101FDFECFA1}"/>
                </a:ext>
              </a:extLst>
            </p:cNvPr>
            <p:cNvSpPr/>
            <p:nvPr/>
          </p:nvSpPr>
          <p:spPr>
            <a:xfrm>
              <a:off x="4471997" y="280219"/>
              <a:ext cx="694998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F0502020204030204" pitchFamily="2" charset="0"/>
                  <a:ea typeface="+mn-ea"/>
                  <a:cs typeface="+mn-cs"/>
                </a:rPr>
                <a:t>International Conference on Mechanical System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F0502020204030204" pitchFamily="2" charset="0"/>
                  <a:ea typeface="+mn-ea"/>
                  <a:cs typeface="+mn-cs"/>
                </a:rPr>
                <a:t>Engineering and Technology Applications (ICoMSETA)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1FDB830-F59A-AB69-BEF3-7D17D51578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088" t="62989" r="1195" b="14099"/>
            <a:stretch/>
          </p:blipFill>
          <p:spPr>
            <a:xfrm>
              <a:off x="2373335" y="6145102"/>
              <a:ext cx="7280842" cy="684677"/>
            </a:xfrm>
            <a:prstGeom prst="rect">
              <a:avLst/>
            </a:prstGeom>
          </p:spPr>
        </p:pic>
      </p:grpSp>
      <p:sp>
        <p:nvSpPr>
          <p:cNvPr id="14" name="Google Shape;227;p29"/>
          <p:cNvSpPr txBox="1">
            <a:spLocks noGrp="1"/>
          </p:cNvSpPr>
          <p:nvPr>
            <p:ph type="ctrTitle"/>
          </p:nvPr>
        </p:nvSpPr>
        <p:spPr>
          <a:xfrm>
            <a:off x="3461178" y="1098301"/>
            <a:ext cx="5277083" cy="9445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Introduction</a:t>
            </a:r>
            <a:endParaRPr lang="en-MY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3906" y="6358780"/>
            <a:ext cx="218925" cy="365125"/>
          </a:xfr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089215" y="2124660"/>
            <a:ext cx="9849082" cy="2799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605535" y="2395266"/>
            <a:ext cx="10816443" cy="309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mportance of welding process optimization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We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nvestigating current density distribution and heat flux in TIG/MIG hybrid welding using CFD</a:t>
            </a:r>
          </a:p>
          <a:p>
            <a:pPr algn="just"/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ANSYS software has been used for thermal-electric and Fluent analysis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3678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27;p29"/>
          <p:cNvSpPr txBox="1">
            <a:spLocks noGrp="1"/>
          </p:cNvSpPr>
          <p:nvPr>
            <p:ph type="ctrTitle"/>
          </p:nvPr>
        </p:nvSpPr>
        <p:spPr>
          <a:xfrm>
            <a:off x="2531808" y="1289825"/>
            <a:ext cx="7805584" cy="827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Problem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Statement</a:t>
            </a:r>
            <a:endParaRPr lang="en-MY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43340" y="2766771"/>
            <a:ext cx="107373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Traditional Challenges: Costly and extensive real world testing in welding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Proposed Solution: Numerical simulation using CFD to optimize welding parameters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3906" y="6358780"/>
            <a:ext cx="218925" cy="36512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75522" y="2286758"/>
            <a:ext cx="10273004" cy="1654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A7A9563-41A5-363E-F8D8-F86859448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65067" r="13460" b="18548"/>
          <a:stretch/>
        </p:blipFill>
        <p:spPr>
          <a:xfrm>
            <a:off x="328015" y="5610831"/>
            <a:ext cx="11265891" cy="609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5770A7-2F32-7BAA-F5FB-420B8DE7BC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6" b="18818"/>
          <a:stretch/>
        </p:blipFill>
        <p:spPr>
          <a:xfrm>
            <a:off x="543340" y="293456"/>
            <a:ext cx="1720176" cy="73178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9F137C2-E8C4-DD59-825B-D101FDFECFA1}"/>
              </a:ext>
            </a:extLst>
          </p:cNvPr>
          <p:cNvSpPr/>
          <p:nvPr/>
        </p:nvSpPr>
        <p:spPr>
          <a:xfrm>
            <a:off x="4471997" y="280219"/>
            <a:ext cx="69499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F0502020204030204" pitchFamily="2" charset="0"/>
                <a:ea typeface="+mn-ea"/>
                <a:cs typeface="+mn-cs"/>
              </a:rPr>
              <a:t>International Conference on Mechanical System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F0502020204030204" pitchFamily="2" charset="0"/>
                <a:ea typeface="+mn-ea"/>
                <a:cs typeface="+mn-cs"/>
              </a:rPr>
              <a:t>Engineering and Technology Applications (ICoMSETA)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1FDB830-F59A-AB69-BEF3-7D17D51578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88" t="62989" r="1195" b="14099"/>
          <a:stretch/>
        </p:blipFill>
        <p:spPr>
          <a:xfrm>
            <a:off x="2271603" y="6109444"/>
            <a:ext cx="7280842" cy="6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29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1C2EB36-442F-B747-6DBD-3FEFAA571DDB}"/>
              </a:ext>
            </a:extLst>
          </p:cNvPr>
          <p:cNvGrpSpPr/>
          <p:nvPr/>
        </p:nvGrpSpPr>
        <p:grpSpPr>
          <a:xfrm>
            <a:off x="328016" y="280219"/>
            <a:ext cx="11265891" cy="6324977"/>
            <a:chOff x="328016" y="280219"/>
            <a:chExt cx="11265891" cy="63249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A7A9563-41A5-363E-F8D8-F86859448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39" t="65067" r="13460" b="18548"/>
            <a:stretch/>
          </p:blipFill>
          <p:spPr>
            <a:xfrm>
              <a:off x="328016" y="5360027"/>
              <a:ext cx="11265891" cy="6096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5770A7-2F32-7BAA-F5FB-420B8DE7BC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76" b="18818"/>
            <a:stretch/>
          </p:blipFill>
          <p:spPr>
            <a:xfrm>
              <a:off x="543340" y="293456"/>
              <a:ext cx="1720176" cy="731781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F137C2-E8C4-DD59-825B-D101FDFECFA1}"/>
                </a:ext>
              </a:extLst>
            </p:cNvPr>
            <p:cNvSpPr/>
            <p:nvPr/>
          </p:nvSpPr>
          <p:spPr>
            <a:xfrm>
              <a:off x="4471997" y="280219"/>
              <a:ext cx="694998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n-US" sz="2000" b="1" i="0" dirty="0">
                  <a:effectLst/>
                  <a:latin typeface="Roboto" panose="020F0502020204030204" pitchFamily="2" charset="0"/>
                </a:rPr>
                <a:t>International Conference on Mechanical System</a:t>
              </a:r>
            </a:p>
            <a:p>
              <a:pPr algn="r"/>
              <a:r>
                <a:rPr lang="en-US" sz="2000" b="1" i="0" dirty="0">
                  <a:effectLst/>
                  <a:latin typeface="Roboto" panose="020F0502020204030204" pitchFamily="2" charset="0"/>
                </a:rPr>
                <a:t>Engineering and Technology Applications (ICoMSETA)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1FDB830-F59A-AB69-BEF3-7D17D51578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088" t="62989" r="1195" b="14099"/>
            <a:stretch/>
          </p:blipFill>
          <p:spPr>
            <a:xfrm>
              <a:off x="1536471" y="5920519"/>
              <a:ext cx="7280842" cy="684677"/>
            </a:xfrm>
            <a:prstGeom prst="rect">
              <a:avLst/>
            </a:prstGeom>
          </p:spPr>
        </p:pic>
      </p:grpSp>
      <p:pic>
        <p:nvPicPr>
          <p:cNvPr id="1026" name="Picture 2" descr="https://lh7-rt.googleusercontent.com/docsz/AD_4nXfHjsGhwiN3XkRjQMN9qrxSiiKuIpUdN7ojzNx2mHYuTpWPLjEzYqi4Ihm7pVmA8QBL33kpOceGs_BW7HVQ-WJT_QKxioW0seWcecVuaSnSRDe0wM8nMTOWlz3Mk-SD_GPYc_v2KDPjC5mpCQICLCHPK8e8?key=FVv4A5ydkrFUcMaq2WMT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4" y="1096228"/>
            <a:ext cx="10156991" cy="5568683"/>
          </a:xfrm>
          <a:prstGeom prst="roundRect">
            <a:avLst>
              <a:gd name="adj" fmla="val 759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4" name="Google Shape;227;p29"/>
          <p:cNvSpPr txBox="1">
            <a:spLocks noGrp="1"/>
          </p:cNvSpPr>
          <p:nvPr>
            <p:ph type="ctrTitle"/>
          </p:nvPr>
        </p:nvSpPr>
        <p:spPr>
          <a:xfrm>
            <a:off x="6293654" y="1268324"/>
            <a:ext cx="5277083" cy="13367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Methodology</a:t>
            </a:r>
            <a:endParaRPr lang="en-MY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2" name="Picture 21" descr="domainlabel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r="22406" b="10738"/>
          <a:stretch/>
        </p:blipFill>
        <p:spPr bwMode="auto">
          <a:xfrm>
            <a:off x="328016" y="4714754"/>
            <a:ext cx="3199496" cy="1932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3906" y="6358780"/>
            <a:ext cx="218925" cy="36512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195527" y="2195345"/>
            <a:ext cx="5269273" cy="4811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0205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7;p29"/>
          <p:cNvSpPr txBox="1">
            <a:spLocks noGrp="1"/>
          </p:cNvSpPr>
          <p:nvPr>
            <p:ph type="ctrTitle"/>
          </p:nvPr>
        </p:nvSpPr>
        <p:spPr>
          <a:xfrm>
            <a:off x="0" y="1271359"/>
            <a:ext cx="12097041" cy="5254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Results: </a:t>
            </a:r>
            <a:r>
              <a:rPr lang="en-GB" sz="4800" dirty="0">
                <a:latin typeface="Verdana" panose="020B0604030504040204" pitchFamily="34" charset="0"/>
                <a:ea typeface="Verdana" panose="020B0604030504040204" pitchFamily="34" charset="0"/>
              </a:rPr>
              <a:t>Thermal-Electric Analysis</a:t>
            </a:r>
            <a:endParaRPr lang="en-MY" sz="4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873493" y="2785874"/>
            <a:ext cx="2883159" cy="3904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Observations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 Higher current leads to increased current density, especially near the TIG tip</a:t>
            </a:r>
          </a:p>
          <a:p>
            <a:pPr algn="just"/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2" name="Picture 21" descr="C:\Users\USER\Downloads\gmbr result zoom\CD TE 180,24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5"/>
          <a:stretch/>
        </p:blipFill>
        <p:spPr bwMode="auto">
          <a:xfrm>
            <a:off x="437442" y="3217771"/>
            <a:ext cx="3223798" cy="2250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C:\Users\USER\Downloads\gmbr result zoom\CD TE 180,24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34" b="43524"/>
          <a:stretch/>
        </p:blipFill>
        <p:spPr bwMode="auto">
          <a:xfrm>
            <a:off x="3776122" y="2766130"/>
            <a:ext cx="1648269" cy="26795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C:\Users\USER\Downloads\gmbr result zoom\CD TE 200,25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54" b="45905"/>
          <a:stretch/>
        </p:blipFill>
        <p:spPr bwMode="auto">
          <a:xfrm>
            <a:off x="5480571" y="2766130"/>
            <a:ext cx="1567161" cy="2691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C:\Users\USER\Downloads\gmbr result zoom\CD TE  220,26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15" b="45690"/>
          <a:stretch/>
        </p:blipFill>
        <p:spPr bwMode="auto">
          <a:xfrm>
            <a:off x="7103912" y="2785874"/>
            <a:ext cx="1703683" cy="26635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7441" y="2318307"/>
            <a:ext cx="5147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Current density distribution for 3 sets: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3906" y="6358780"/>
            <a:ext cx="218925" cy="36512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933662" y="2246857"/>
            <a:ext cx="10229716" cy="6051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A7A9563-41A5-363E-F8D8-F86859448F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65067" r="13460" b="18548"/>
          <a:stretch/>
        </p:blipFill>
        <p:spPr>
          <a:xfrm>
            <a:off x="328015" y="5612039"/>
            <a:ext cx="11265891" cy="609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75770A7-2F32-7BAA-F5FB-420B8DE7BC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6" b="18818"/>
          <a:stretch/>
        </p:blipFill>
        <p:spPr>
          <a:xfrm>
            <a:off x="543340" y="293456"/>
            <a:ext cx="1720176" cy="73178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9F137C2-E8C4-DD59-825B-D101FDFECFA1}"/>
              </a:ext>
            </a:extLst>
          </p:cNvPr>
          <p:cNvSpPr/>
          <p:nvPr/>
        </p:nvSpPr>
        <p:spPr>
          <a:xfrm>
            <a:off x="4471997" y="280219"/>
            <a:ext cx="69499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F0502020204030204" pitchFamily="2" charset="0"/>
                <a:ea typeface="+mn-ea"/>
                <a:cs typeface="+mn-cs"/>
              </a:rPr>
              <a:t>International Conference on Mechanical System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F0502020204030204" pitchFamily="2" charset="0"/>
                <a:ea typeface="+mn-ea"/>
                <a:cs typeface="+mn-cs"/>
              </a:rPr>
              <a:t>Engineering and Technology Applications (ICoMSETA)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1FDB830-F59A-AB69-BEF3-7D17D51578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088" t="62989" r="1195" b="14099"/>
          <a:stretch/>
        </p:blipFill>
        <p:spPr>
          <a:xfrm>
            <a:off x="2320540" y="6064151"/>
            <a:ext cx="7280842" cy="684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891" y="3214093"/>
            <a:ext cx="761274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TIG TIP</a:t>
            </a:r>
            <a:endParaRPr lang="en-MY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808514" y="3203603"/>
            <a:ext cx="846296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MIG TIP</a:t>
            </a:r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2246964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7;p29"/>
          <p:cNvSpPr txBox="1">
            <a:spLocks noGrp="1"/>
          </p:cNvSpPr>
          <p:nvPr>
            <p:ph type="ctrTitle"/>
          </p:nvPr>
        </p:nvSpPr>
        <p:spPr>
          <a:xfrm>
            <a:off x="3368352" y="1044476"/>
            <a:ext cx="4532476" cy="5254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Discussion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1958" y="2069703"/>
            <a:ext cx="11290995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The impact of current and voltage on welding quality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To produce the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extreme heat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needed to melt the base and the charge components, this current concentration is essential. The most electrically active region, indicated by the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red zone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indicates the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strongest welding 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arc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and may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have a direct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impact on weld quality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as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higher current density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can be heated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more intensely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affecting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penetration 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depth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Giving deep penetration and strong fusion of materials can improve the efficiency of the welding process. 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3906" y="6358780"/>
            <a:ext cx="218925" cy="36512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081893" y="2073739"/>
            <a:ext cx="10273004" cy="1654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0A7A9563-41A5-363E-F8D8-F86859448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65067" r="13460" b="18548"/>
          <a:stretch/>
        </p:blipFill>
        <p:spPr>
          <a:xfrm>
            <a:off x="328015" y="5638933"/>
            <a:ext cx="11265891" cy="60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75770A7-2F32-7BAA-F5FB-420B8DE7BC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6" b="18818"/>
          <a:stretch/>
        </p:blipFill>
        <p:spPr>
          <a:xfrm>
            <a:off x="543340" y="293456"/>
            <a:ext cx="1720176" cy="73178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9F137C2-E8C4-DD59-825B-D101FDFECFA1}"/>
              </a:ext>
            </a:extLst>
          </p:cNvPr>
          <p:cNvSpPr/>
          <p:nvPr/>
        </p:nvSpPr>
        <p:spPr>
          <a:xfrm>
            <a:off x="4471997" y="280219"/>
            <a:ext cx="69499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F0502020204030204" pitchFamily="2" charset="0"/>
                <a:ea typeface="+mn-ea"/>
                <a:cs typeface="+mn-cs"/>
              </a:rPr>
              <a:t>International Conference on Mechanical System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F0502020204030204" pitchFamily="2" charset="0"/>
                <a:ea typeface="+mn-ea"/>
                <a:cs typeface="+mn-cs"/>
              </a:rPr>
              <a:t>Engineering and Technology Applications (ICoMSETA)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1FDB830-F59A-AB69-BEF3-7D17D51578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88" t="62989" r="1195" b="14099"/>
          <a:stretch/>
        </p:blipFill>
        <p:spPr>
          <a:xfrm>
            <a:off x="1994169" y="6159295"/>
            <a:ext cx="7280842" cy="6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216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7;p29"/>
          <p:cNvSpPr txBox="1">
            <a:spLocks noGrp="1"/>
          </p:cNvSpPr>
          <p:nvPr>
            <p:ph type="ctrTitle"/>
          </p:nvPr>
        </p:nvSpPr>
        <p:spPr>
          <a:xfrm>
            <a:off x="810910" y="1207681"/>
            <a:ext cx="10773100" cy="894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Results: </a:t>
            </a:r>
            <a:r>
              <a:rPr lang="en-GB" sz="4800" dirty="0">
                <a:latin typeface="Verdana" panose="020B0604030504040204" pitchFamily="34" charset="0"/>
                <a:ea typeface="Verdana" panose="020B0604030504040204" pitchFamily="34" charset="0"/>
              </a:rPr>
              <a:t>Thermal-Electric Analysis</a:t>
            </a:r>
            <a:endParaRPr lang="en-MY" sz="4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230078" y="3250697"/>
            <a:ext cx="6234750" cy="4143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Picture 16" descr="C:\Users\USER\Downloads\gmbr result zoom\180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0"/>
          <a:stretch/>
        </p:blipFill>
        <p:spPr bwMode="auto">
          <a:xfrm>
            <a:off x="437440" y="2635641"/>
            <a:ext cx="4902621" cy="3000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C:\Users\USER\Downloads\gmbr result zoom\180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" r="89215" b="47237"/>
          <a:stretch/>
        </p:blipFill>
        <p:spPr bwMode="auto">
          <a:xfrm>
            <a:off x="5530397" y="2284433"/>
            <a:ext cx="2078505" cy="3351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3568" y="2201714"/>
            <a:ext cx="5270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Heat flux at TIG and MIG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tip for 3 sets: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7608903" y="2311372"/>
            <a:ext cx="4177777" cy="3904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Observations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heat flux value at each MIG tip and TIG tip did not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change even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though there have been changes to higher voltages and the current value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3906" y="6358780"/>
            <a:ext cx="218925" cy="36512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51722" y="2101989"/>
            <a:ext cx="10145741" cy="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0A7A9563-41A5-363E-F8D8-F86859448F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65067" r="13460" b="18548"/>
          <a:stretch/>
        </p:blipFill>
        <p:spPr>
          <a:xfrm>
            <a:off x="391646" y="5732277"/>
            <a:ext cx="11265891" cy="609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5770A7-2F32-7BAA-F5FB-420B8DE7BC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6" b="18818"/>
          <a:stretch/>
        </p:blipFill>
        <p:spPr>
          <a:xfrm>
            <a:off x="543340" y="293456"/>
            <a:ext cx="1720176" cy="73178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9F137C2-E8C4-DD59-825B-D101FDFECFA1}"/>
              </a:ext>
            </a:extLst>
          </p:cNvPr>
          <p:cNvSpPr/>
          <p:nvPr/>
        </p:nvSpPr>
        <p:spPr>
          <a:xfrm>
            <a:off x="4471997" y="280219"/>
            <a:ext cx="69499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F0502020204030204" pitchFamily="2" charset="0"/>
                <a:ea typeface="+mn-ea"/>
                <a:cs typeface="+mn-cs"/>
              </a:rPr>
              <a:t>International Conference on Mechanical System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F0502020204030204" pitchFamily="2" charset="0"/>
                <a:ea typeface="+mn-ea"/>
                <a:cs typeface="+mn-cs"/>
              </a:rPr>
              <a:t>Engineering and Technology Applications (ICoMSETA)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1FDB830-F59A-AB69-BEF3-7D17D51578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88" t="62989" r="1195" b="14099"/>
          <a:stretch/>
        </p:blipFill>
        <p:spPr>
          <a:xfrm>
            <a:off x="2320540" y="6146744"/>
            <a:ext cx="7280842" cy="68467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25635" y="2720083"/>
            <a:ext cx="761274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TIG TIP</a:t>
            </a:r>
            <a:endParaRPr lang="en-MY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4471997" y="2742702"/>
            <a:ext cx="846296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MIG TIP</a:t>
            </a:r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3886377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7;p29"/>
          <p:cNvSpPr txBox="1">
            <a:spLocks noGrp="1"/>
          </p:cNvSpPr>
          <p:nvPr>
            <p:ph type="ctrTitle"/>
          </p:nvPr>
        </p:nvSpPr>
        <p:spPr>
          <a:xfrm>
            <a:off x="3368352" y="1053806"/>
            <a:ext cx="4532476" cy="5254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Discussion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43336" y="2024543"/>
            <a:ext cx="11353194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The i</a:t>
            </a: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mportance of heat flux and it influence the temperature distribution</a:t>
            </a:r>
            <a:endParaRPr lang="en-US" sz="2000" u="sng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heat flux value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is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important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 the 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heat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transfer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process.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Accurate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control of heat flux is essential for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predicting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controlling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thermal stresses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and 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distortions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for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achieving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desired thermal 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distribution.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This may 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influence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the microstructure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and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mechanical properties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of the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welded joint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. It ensures that the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energy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from the welding processes is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efficiently utilized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leading to improved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weld quality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and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reduced defects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3906" y="6358780"/>
            <a:ext cx="405261" cy="36512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081893" y="2055079"/>
            <a:ext cx="10273004" cy="1654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0A7A9563-41A5-363E-F8D8-F86859448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65067" r="13460" b="18548"/>
          <a:stretch/>
        </p:blipFill>
        <p:spPr>
          <a:xfrm>
            <a:off x="328016" y="5695927"/>
            <a:ext cx="11265891" cy="60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75770A7-2F32-7BAA-F5FB-420B8DE7BC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6" b="18818"/>
          <a:stretch/>
        </p:blipFill>
        <p:spPr>
          <a:xfrm>
            <a:off x="543340" y="293456"/>
            <a:ext cx="1720176" cy="73178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9F137C2-E8C4-DD59-825B-D101FDFECFA1}"/>
              </a:ext>
            </a:extLst>
          </p:cNvPr>
          <p:cNvSpPr/>
          <p:nvPr/>
        </p:nvSpPr>
        <p:spPr>
          <a:xfrm>
            <a:off x="4471997" y="280219"/>
            <a:ext cx="69499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F0502020204030204" pitchFamily="2" charset="0"/>
                <a:ea typeface="+mn-ea"/>
                <a:cs typeface="+mn-cs"/>
              </a:rPr>
              <a:t>International Conference on Mechanical System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F0502020204030204" pitchFamily="2" charset="0"/>
                <a:ea typeface="+mn-ea"/>
                <a:cs typeface="+mn-cs"/>
              </a:rPr>
              <a:t>Engineering and Technology Applications (ICoMSETA)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1FDB830-F59A-AB69-BEF3-7D17D51578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88" t="62989" r="1195" b="14099"/>
          <a:stretch/>
        </p:blipFill>
        <p:spPr>
          <a:xfrm>
            <a:off x="1994169" y="6114282"/>
            <a:ext cx="7280842" cy="6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896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773</Words>
  <Application>Microsoft Office PowerPoint</Application>
  <PresentationFormat>Widescreen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Roboto</vt:lpstr>
      <vt:lpstr>Verdana</vt:lpstr>
      <vt:lpstr>Wingdings</vt:lpstr>
      <vt:lpstr>Office Theme</vt:lpstr>
      <vt:lpstr>ENHANCING WELD QUALITY THROUGH TIG/MIG HYBRID WELDING: A CFD APPROACH ON THE INVESTIGATION OF CURRENT DENSITY DISTRIBUTION AND HEAT FLUX</vt:lpstr>
      <vt:lpstr>Contents</vt:lpstr>
      <vt:lpstr>Introduction</vt:lpstr>
      <vt:lpstr>Problem Statement</vt:lpstr>
      <vt:lpstr>Methodology</vt:lpstr>
      <vt:lpstr>Results: Thermal-Electric Analysis</vt:lpstr>
      <vt:lpstr>Discussion</vt:lpstr>
      <vt:lpstr>Results: Thermal-Electric Analysis</vt:lpstr>
      <vt:lpstr>Discussion</vt:lpstr>
      <vt:lpstr>Discussion</vt:lpstr>
      <vt:lpstr>Results: Fluent Analysis</vt:lpstr>
      <vt:lpstr>Discussion</vt:lpstr>
      <vt:lpstr>Conclusion</vt:lpstr>
      <vt:lpstr>Acknowledgments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USER</cp:lastModifiedBy>
  <cp:revision>44</cp:revision>
  <dcterms:created xsi:type="dcterms:W3CDTF">2024-01-18T17:52:32Z</dcterms:created>
  <dcterms:modified xsi:type="dcterms:W3CDTF">2024-09-01T02:39:39Z</dcterms:modified>
</cp:coreProperties>
</file>