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44" r:id="rId5"/>
    <p:sldId id="358" r:id="rId6"/>
    <p:sldId id="359" r:id="rId7"/>
    <p:sldId id="361" r:id="rId8"/>
    <p:sldId id="360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A3D024-909B-3BC2-1496-FEEAB652808A}" name="Sher Dionisio" initials="" userId="S::Sher.Dionisio@teksystemsgs.com::02daa716-9709-4d47-a153-1943ce1675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3FF"/>
    <a:srgbClr val="DDDEFF"/>
    <a:srgbClr val="8CA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928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109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9/1/2024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9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54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66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46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30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47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95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6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14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1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7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30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75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7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6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4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A39D92-9919-A80E-44FF-6B912E8507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788" y="457200"/>
            <a:ext cx="11274425" cy="594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2FF34D-C8F8-1796-647D-D17056A2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1955" y="612475"/>
            <a:ext cx="4701904" cy="307902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0768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0338E2-B50A-8F3E-2CA7-A75753E7E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629" y="598947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8DD029-A673-92B9-0343-3B35BE46D2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9641" y="2153285"/>
            <a:ext cx="3032759" cy="3790310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6E658BA3-0202-C705-7A02-8B70B788442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24400" y="2170621"/>
            <a:ext cx="6553200" cy="377297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D761E53-47C7-492A-D5B5-A8C2740B5157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5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2" y="2153285"/>
            <a:ext cx="6925660" cy="3500438"/>
          </a:xfrm>
        </p:spPr>
        <p:txBody>
          <a:bodyPr lIns="91440">
            <a:normAutofit/>
          </a:bodyPr>
          <a:lstStyle>
            <a:lvl1pPr marL="0" indent="0">
              <a:spcBef>
                <a:spcPts val="1000"/>
              </a:spcBef>
              <a:spcAft>
                <a:spcPts val="1200"/>
              </a:spcAft>
              <a:buNone/>
              <a:defRPr sz="1800" b="0"/>
            </a:lvl1pPr>
            <a:lvl2pPr marL="228600">
              <a:spcBef>
                <a:spcPts val="1000"/>
              </a:spcBef>
              <a:spcAft>
                <a:spcPts val="1200"/>
              </a:spcAft>
              <a:defRPr sz="1800" b="0"/>
            </a:lvl2pPr>
            <a:lvl3pPr marL="685800">
              <a:spcBef>
                <a:spcPts val="1000"/>
              </a:spcBef>
              <a:spcAft>
                <a:spcPts val="1200"/>
              </a:spcAft>
              <a:defRPr sz="1800" b="0"/>
            </a:lvl3pPr>
            <a:lvl4pPr marL="868680">
              <a:spcBef>
                <a:spcPts val="1000"/>
              </a:spcBef>
              <a:spcAft>
                <a:spcPts val="1200"/>
              </a:spcAft>
              <a:defRPr sz="1800" b="0"/>
            </a:lvl4pPr>
            <a:lvl5pPr marL="1143000">
              <a:spcBef>
                <a:spcPts val="1000"/>
              </a:spcBef>
              <a:spcAft>
                <a:spcPts val="1200"/>
              </a:spcAft>
              <a:defRPr sz="18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15745" y="2153285"/>
            <a:ext cx="3229495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9F70CF1-DCAD-AE71-6B34-7BFB25EE530B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3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33145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0CF90928-AB48-3554-E2B9-417A00F286A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30275" y="2168526"/>
            <a:ext cx="10331450" cy="39390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D6C0A7-887A-66E2-A954-5E0592B9F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8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BB1E76-5845-01C9-1D0D-03CFFE6F0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6C21AF-4286-DECE-37A1-E8980687A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655320"/>
            <a:ext cx="4572000" cy="54864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E1D6B3-3EC8-6AC4-BE2B-5C732C8567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773680"/>
            <a:ext cx="4572000" cy="336804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spcBef>
                <a:spcPts val="1000"/>
              </a:spcBef>
              <a:buNone/>
              <a:defRPr sz="1600"/>
            </a:lvl2pPr>
            <a:lvl3pPr marL="914400" indent="0">
              <a:spcBef>
                <a:spcPts val="1000"/>
              </a:spcBef>
              <a:buNone/>
              <a:defRPr sz="1400"/>
            </a:lvl3pPr>
            <a:lvl4pPr marL="1371600" indent="0">
              <a:spcBef>
                <a:spcPts val="1000"/>
              </a:spcBef>
              <a:buNone/>
              <a:defRPr sz="1200"/>
            </a:lvl4pPr>
            <a:lvl5pPr marL="1828800" indent="0"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13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C229E2-8757-94D8-A1B6-702189DC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3249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77143C8-CDFF-B937-C00C-5E7B50939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83920"/>
            <a:ext cx="4114800" cy="50596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2637A1-1BB4-AF51-24C3-6FE78DD45D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438400"/>
            <a:ext cx="4799012" cy="35052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800"/>
            </a:lvl1pPr>
            <a:lvl2pPr marL="457200" indent="0">
              <a:lnSpc>
                <a:spcPct val="125000"/>
              </a:lnSpc>
              <a:buNone/>
              <a:defRPr sz="1600"/>
            </a:lvl2pPr>
            <a:lvl3pPr marL="914400" indent="0">
              <a:lnSpc>
                <a:spcPct val="125000"/>
              </a:lnSpc>
              <a:buNone/>
              <a:defRPr sz="1400"/>
            </a:lvl3pPr>
            <a:lvl4pPr marL="1371600" indent="0">
              <a:lnSpc>
                <a:spcPct val="125000"/>
              </a:lnSpc>
              <a:buNone/>
              <a:defRPr sz="1200"/>
            </a:lvl4pPr>
            <a:lvl5pPr marL="1828800" indent="0">
              <a:lnSpc>
                <a:spcPct val="125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6F59DF2-AB3C-B7B3-826A-636B8CC5AB3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8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37016-0B2B-9F81-7A77-63223C486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34E572-08FE-0439-A460-8DFE1183A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8742" y="914399"/>
            <a:ext cx="4798858" cy="50291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EB46EC-087C-B8FF-2363-B99FAE983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00"/>
            <a:ext cx="5713413" cy="50292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2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1D49246-C641-C3BA-F07B-89FFC6CDA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853439"/>
            <a:ext cx="4802373" cy="2833689"/>
          </a:xfrm>
        </p:spPr>
        <p:txBody>
          <a:bodyPr rIns="914400" anchor="b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E7E1DF-A70C-8F79-9B76-72B2A7B4DC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93191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D5F637-DFBF-7FED-7CD5-F46A26E5CD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33E3B934-3E16-21AF-8F5A-9EFD93255705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872928-B479-F7C5-9C83-C448FBA36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20445"/>
            <a:ext cx="4114800" cy="5029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61E3771A-E1EB-0CBE-828C-2C5E1F2AE6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5227" y="1020445"/>
            <a:ext cx="4802735" cy="5029200"/>
          </a:xfrm>
        </p:spPr>
        <p:txBody>
          <a:bodyPr anchor="ctr">
            <a:normAutofit/>
          </a:bodyPr>
          <a:lstStyle>
            <a:lvl1pPr marL="22860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/>
            </a:lvl1pPr>
            <a:lvl2pPr marL="41148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/>
            </a:lvl2pPr>
            <a:lvl3pPr marL="59436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3pPr>
            <a:lvl4pPr marL="77724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4pPr>
            <a:lvl5pPr marL="96012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1635D-96F0-769B-4ECB-70502770A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F877767-0342-A344-0462-A0D877FF68F8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5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1F215D-0D9E-64B3-1F66-E90B87932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00741"/>
            <a:ext cx="4802372" cy="278891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E86A4459-11C2-44C6-0173-C666D5AADC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82523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4EF14-0982-D931-9DD6-ECFE61D5B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D7E927E-4F73-5579-4F1D-E13899DEEA0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6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0" y="2153285"/>
            <a:ext cx="4953001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09360" y="2153285"/>
            <a:ext cx="51358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5D7E8F5-692D-24DD-0F8C-9563BA74AAF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3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1" y="2153285"/>
            <a:ext cx="3261359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80560" y="2153285"/>
            <a:ext cx="69646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C0F1533-3810-C210-9B67-D2F4A1846C23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C70371-D147-2B29-EAEB-B10A799D0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169" y="614812"/>
            <a:ext cx="10359659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AE226-98C6-70F4-8DED-59E8FE304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67" y="2177378"/>
            <a:ext cx="5713413" cy="4669987"/>
          </a:xfrm>
          <a:custGeom>
            <a:avLst/>
            <a:gdLst>
              <a:gd name="connsiteX0" fmla="*/ 400038 w 5713413"/>
              <a:gd name="connsiteY0" fmla="*/ 0 h 4669987"/>
              <a:gd name="connsiteX1" fmla="*/ 5713413 w 5713413"/>
              <a:gd name="connsiteY1" fmla="*/ 0 h 4669987"/>
              <a:gd name="connsiteX2" fmla="*/ 5713413 w 5713413"/>
              <a:gd name="connsiteY2" fmla="*/ 4315224 h 4669987"/>
              <a:gd name="connsiteX3" fmla="*/ 400038 w 5713413"/>
              <a:gd name="connsiteY3" fmla="*/ 4315224 h 4669987"/>
              <a:gd name="connsiteX4" fmla="*/ 0 w 5713413"/>
              <a:gd name="connsiteY4" fmla="*/ 0 h 4669987"/>
              <a:gd name="connsiteX5" fmla="*/ 386684 w 5713413"/>
              <a:gd name="connsiteY5" fmla="*/ 0 h 4669987"/>
              <a:gd name="connsiteX6" fmla="*/ 386684 w 5713413"/>
              <a:gd name="connsiteY6" fmla="*/ 4328578 h 4669987"/>
              <a:gd name="connsiteX7" fmla="*/ 5713413 w 5713413"/>
              <a:gd name="connsiteY7" fmla="*/ 4328578 h 4669987"/>
              <a:gd name="connsiteX8" fmla="*/ 5713413 w 5713413"/>
              <a:gd name="connsiteY8" fmla="*/ 4669987 h 4669987"/>
              <a:gd name="connsiteX9" fmla="*/ 0 w 5713413"/>
              <a:gd name="connsiteY9" fmla="*/ 4669987 h 466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3413" h="4669987">
                <a:moveTo>
                  <a:pt x="400038" y="0"/>
                </a:moveTo>
                <a:lnTo>
                  <a:pt x="5713413" y="0"/>
                </a:lnTo>
                <a:lnTo>
                  <a:pt x="5713413" y="4315224"/>
                </a:lnTo>
                <a:lnTo>
                  <a:pt x="400038" y="4315224"/>
                </a:lnTo>
                <a:close/>
                <a:moveTo>
                  <a:pt x="0" y="0"/>
                </a:moveTo>
                <a:lnTo>
                  <a:pt x="386684" y="0"/>
                </a:lnTo>
                <a:lnTo>
                  <a:pt x="386684" y="4328578"/>
                </a:lnTo>
                <a:lnTo>
                  <a:pt x="5713413" y="4328578"/>
                </a:lnTo>
                <a:lnTo>
                  <a:pt x="5713413" y="4669987"/>
                </a:lnTo>
                <a:lnTo>
                  <a:pt x="0" y="46699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EEA9034-22FD-3C2F-6A27-6363896980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153285"/>
            <a:ext cx="4799012" cy="3790315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2000"/>
            </a:lvl1pPr>
            <a:lvl2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800"/>
            </a:lvl2pPr>
            <a:lvl3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600"/>
            </a:lvl3pPr>
            <a:lvl4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4pPr>
            <a:lvl5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2AFED-AF5A-A2E9-0D36-388733BBE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A42E613-3DCC-07A2-BA9B-74B13F28E59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A370FD0-E895-DBC2-6007-648D449A10C7}"/>
              </a:ext>
            </a:extLst>
          </p:cNvPr>
          <p:cNvSpPr txBox="1"/>
          <p:nvPr/>
        </p:nvSpPr>
        <p:spPr>
          <a:xfrm>
            <a:off x="770744" y="2422797"/>
            <a:ext cx="4071844" cy="1292662"/>
          </a:xfrm>
          <a:prstGeom prst="rect">
            <a:avLst/>
          </a:prstGeom>
          <a:noFill/>
          <a:ln w="19050">
            <a:solidFill>
              <a:srgbClr val="1C5739"/>
            </a:solidFill>
          </a:ln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  <a:spcAft>
                <a:spcPts val="1800"/>
              </a:spcAft>
            </a:pPr>
            <a:r>
              <a:rPr lang="en-GB" sz="2600">
                <a:effectLst/>
                <a:latin typeface="Times New Roman" panose="02020603050405020304" pitchFamily="18" charset="0"/>
                <a:ea typeface="EB Garamond" panose="00000500000000000000" pitchFamily="2" charset="0"/>
              </a:rPr>
              <a:t>Achmad Putra Sapujagad</a:t>
            </a:r>
            <a:r>
              <a:rPr lang="en-GB" sz="2600" baseline="30000">
                <a:effectLst/>
                <a:latin typeface="Times New Roman" panose="02020603050405020304" pitchFamily="18" charset="0"/>
                <a:ea typeface="EB Garamond" panose="00000500000000000000" pitchFamily="2" charset="0"/>
              </a:rPr>
              <a:t>1</a:t>
            </a:r>
            <a:r>
              <a:rPr lang="en-GB" sz="2600" dirty="0">
                <a:effectLst/>
                <a:latin typeface="Times New Roman" panose="02020603050405020304" pitchFamily="18" charset="0"/>
                <a:ea typeface="EB Garamond" panose="00000500000000000000" pitchFamily="2" charset="0"/>
              </a:rPr>
              <a:t>, Teddy Sjafrizal</a:t>
            </a:r>
            <a:r>
              <a:rPr lang="en-GB" sz="2600" baseline="30000" dirty="0">
                <a:effectLst/>
                <a:latin typeface="Times New Roman" panose="02020603050405020304" pitchFamily="18" charset="0"/>
                <a:ea typeface="EB Garamond" panose="00000500000000000000" pitchFamily="2" charset="0"/>
              </a:rPr>
              <a:t>1</a:t>
            </a:r>
            <a:r>
              <a:rPr lang="en-GB" sz="2600" dirty="0">
                <a:effectLst/>
                <a:latin typeface="Times New Roman" panose="02020603050405020304" pitchFamily="18" charset="0"/>
                <a:ea typeface="EB Garamond" panose="00000500000000000000" pitchFamily="2" charset="0"/>
              </a:rPr>
              <a:t> </a:t>
            </a:r>
            <a:r>
              <a:rPr lang="en-GB" sz="2600">
                <a:effectLst/>
                <a:latin typeface="Times New Roman" panose="02020603050405020304" pitchFamily="18" charset="0"/>
                <a:ea typeface="EB Garamond" panose="00000500000000000000" pitchFamily="2" charset="0"/>
              </a:rPr>
              <a:t>and </a:t>
            </a:r>
            <a:br>
              <a:rPr lang="en-GB" sz="2600">
                <a:effectLst/>
                <a:latin typeface="Times New Roman" panose="02020603050405020304" pitchFamily="18" charset="0"/>
                <a:ea typeface="EB Garamond" panose="00000500000000000000" pitchFamily="2" charset="0"/>
              </a:rPr>
            </a:br>
            <a:r>
              <a:rPr lang="en-GB" sz="2600">
                <a:effectLst/>
                <a:latin typeface="Times New Roman" panose="02020603050405020304" pitchFamily="18" charset="0"/>
                <a:ea typeface="EB Garamond" panose="00000500000000000000" pitchFamily="2" charset="0"/>
              </a:rPr>
              <a:t>Rino </a:t>
            </a:r>
            <a:r>
              <a:rPr lang="en-GB" sz="2600" dirty="0" err="1">
                <a:effectLst/>
                <a:latin typeface="Times New Roman" panose="02020603050405020304" pitchFamily="18" charset="0"/>
                <a:ea typeface="EB Garamond" panose="00000500000000000000" pitchFamily="2" charset="0"/>
              </a:rPr>
              <a:t>Andias</a:t>
            </a:r>
            <a:r>
              <a:rPr lang="en-GB" sz="2600" dirty="0">
                <a:effectLst/>
                <a:latin typeface="Times New Roman" panose="02020603050405020304" pitchFamily="18" charset="0"/>
                <a:ea typeface="EB Garamond" panose="00000500000000000000" pitchFamily="2" charset="0"/>
              </a:rPr>
              <a:t> Anugraha</a:t>
            </a:r>
            <a:r>
              <a:rPr lang="en-GB" sz="2600" baseline="30000" dirty="0">
                <a:effectLst/>
                <a:latin typeface="Times New Roman" panose="02020603050405020304" pitchFamily="18" charset="0"/>
                <a:ea typeface="EB Garamond" panose="00000500000000000000" pitchFamily="2" charset="0"/>
              </a:rPr>
              <a:t>1</a:t>
            </a:r>
            <a:endParaRPr lang="id-ID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5415612-45E5-5504-BEE4-FBC8B000E6AB}"/>
              </a:ext>
            </a:extLst>
          </p:cNvPr>
          <p:cNvSpPr/>
          <p:nvPr/>
        </p:nvSpPr>
        <p:spPr>
          <a:xfrm>
            <a:off x="2279000" y="1999997"/>
            <a:ext cx="1211634" cy="39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ptos" panose="020B0004020202020204" pitchFamily="34" charset="0"/>
              </a:rPr>
              <a:t>Author:</a:t>
            </a:r>
            <a:endParaRPr lang="en-ID" sz="2000" b="1" dirty="0">
              <a:latin typeface="Aptos" panose="020B0004020202020204" pitchFamily="34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800CA0E4-EAB9-DA4A-71DB-3472A18D51A8}"/>
              </a:ext>
            </a:extLst>
          </p:cNvPr>
          <p:cNvSpPr/>
          <p:nvPr/>
        </p:nvSpPr>
        <p:spPr>
          <a:xfrm>
            <a:off x="1719180" y="3748910"/>
            <a:ext cx="2374944" cy="400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ptos" panose="020B0004020202020204" pitchFamily="34" charset="0"/>
              </a:rPr>
              <a:t>Telkom University</a:t>
            </a:r>
            <a:r>
              <a:rPr lang="en-US" sz="2000" b="1" baseline="30000" dirty="0">
                <a:latin typeface="Aptos" panose="020B0004020202020204" pitchFamily="34" charset="0"/>
              </a:rPr>
              <a:t>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40FDAA-9565-9A0F-3228-A26AC7F19DBA}"/>
              </a:ext>
            </a:extLst>
          </p:cNvPr>
          <p:cNvGrpSpPr/>
          <p:nvPr/>
        </p:nvGrpSpPr>
        <p:grpSpPr>
          <a:xfrm>
            <a:off x="10110871" y="46655"/>
            <a:ext cx="2025143" cy="698769"/>
            <a:chOff x="4656972" y="726762"/>
            <a:chExt cx="2025143" cy="698769"/>
          </a:xfrm>
        </p:grpSpPr>
        <p:sp>
          <p:nvSpPr>
            <p:cNvPr id="7" name="Persegi: Sudut Diagonal Terpotong 1">
              <a:extLst>
                <a:ext uri="{FF2B5EF4-FFF2-40B4-BE49-F238E27FC236}">
                  <a16:creationId xmlns:a16="http://schemas.microsoft.com/office/drawing/2014/main" id="{014233A8-63F3-FD11-F69A-A893FA348768}"/>
                </a:ext>
              </a:extLst>
            </p:cNvPr>
            <p:cNvSpPr/>
            <p:nvPr/>
          </p:nvSpPr>
          <p:spPr>
            <a:xfrm flipV="1">
              <a:off x="4656972" y="726762"/>
              <a:ext cx="2025143" cy="698769"/>
            </a:xfrm>
            <a:prstGeom prst="snip2DiagRect">
              <a:avLst>
                <a:gd name="adj1" fmla="val 0"/>
                <a:gd name="adj2" fmla="val 20920"/>
              </a:avLst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77B414EA-404C-77A8-F594-120FF773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56" y="777136"/>
              <a:ext cx="1720177" cy="616252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E481D72-FBE6-93B9-2118-9E02FB6F85FA}"/>
              </a:ext>
            </a:extLst>
          </p:cNvPr>
          <p:cNvSpPr/>
          <p:nvPr/>
        </p:nvSpPr>
        <p:spPr>
          <a:xfrm>
            <a:off x="0" y="295857"/>
            <a:ext cx="8752114" cy="131810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Design Optimization Of Polynomial Flexure Hinges For Enhanced Vibration-assisted Machining</a:t>
            </a:r>
            <a:endParaRPr lang="en-ID" sz="2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728C4B-F7D7-2965-6E8D-3433815AD77C}"/>
              </a:ext>
            </a:extLst>
          </p:cNvPr>
          <p:cNvGrpSpPr/>
          <p:nvPr/>
        </p:nvGrpSpPr>
        <p:grpSpPr>
          <a:xfrm>
            <a:off x="-2804" y="0"/>
            <a:ext cx="12194804" cy="6892656"/>
            <a:chOff x="-12135" y="-43987"/>
            <a:chExt cx="12194804" cy="6892656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8055F2-C544-4CEA-37B3-2A1DE79029A8}"/>
                </a:ext>
              </a:extLst>
            </p:cNvPr>
            <p:cNvSpPr/>
            <p:nvPr/>
          </p:nvSpPr>
          <p:spPr>
            <a:xfrm>
              <a:off x="1957719" y="6448575"/>
              <a:ext cx="10224950" cy="40009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A7F0A8-BA94-0ED6-1853-A50AFF825977}"/>
                </a:ext>
              </a:extLst>
            </p:cNvPr>
            <p:cNvGrpSpPr/>
            <p:nvPr/>
          </p:nvGrpSpPr>
          <p:grpSpPr>
            <a:xfrm>
              <a:off x="-12135" y="-43987"/>
              <a:ext cx="2021381" cy="6891826"/>
              <a:chOff x="-12135" y="-43987"/>
              <a:chExt cx="2021381" cy="6891826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625C49-0613-A1EE-29B4-39AA4964DA32}"/>
                  </a:ext>
                </a:extLst>
              </p:cNvPr>
              <p:cNvSpPr/>
              <p:nvPr/>
            </p:nvSpPr>
            <p:spPr>
              <a:xfrm rot="10800000">
                <a:off x="0" y="6418924"/>
                <a:ext cx="494522" cy="41875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398761-C6AB-6707-E629-E89350EA0A73}"/>
                  </a:ext>
                </a:extLst>
              </p:cNvPr>
              <p:cNvSpPr/>
              <p:nvPr/>
            </p:nvSpPr>
            <p:spPr>
              <a:xfrm rot="10800000">
                <a:off x="12924" y="4957777"/>
                <a:ext cx="234337" cy="97971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BE3A32-37B6-4FC1-9D88-4C646C1E628F}"/>
                  </a:ext>
                </a:extLst>
              </p:cNvPr>
              <p:cNvSpPr/>
              <p:nvPr/>
            </p:nvSpPr>
            <p:spPr>
              <a:xfrm>
                <a:off x="1344027" y="6438414"/>
                <a:ext cx="665219" cy="4094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4AAB0-D965-EF09-DFAD-CECE367189FA}"/>
                  </a:ext>
                </a:extLst>
              </p:cNvPr>
              <p:cNvSpPr/>
              <p:nvPr/>
            </p:nvSpPr>
            <p:spPr>
              <a:xfrm rot="10800000">
                <a:off x="486661" y="6343986"/>
                <a:ext cx="968674" cy="4968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D6B06F-FF3B-DBCD-8753-4D3EEB46D2C3}"/>
                  </a:ext>
                </a:extLst>
              </p:cNvPr>
              <p:cNvSpPr/>
              <p:nvPr/>
            </p:nvSpPr>
            <p:spPr>
              <a:xfrm rot="10800000">
                <a:off x="-12135" y="6004695"/>
                <a:ext cx="763832" cy="84018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268316C-DBC9-10DD-736F-25B5F67F4DB9}"/>
                  </a:ext>
                </a:extLst>
              </p:cNvPr>
              <p:cNvSpPr/>
              <p:nvPr/>
            </p:nvSpPr>
            <p:spPr>
              <a:xfrm rot="10800000">
                <a:off x="-10013" y="-43987"/>
                <a:ext cx="276698" cy="662269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162AE2-FDB0-5B4A-E99B-F310E1F4F5B3}"/>
              </a:ext>
            </a:extLst>
          </p:cNvPr>
          <p:cNvGrpSpPr/>
          <p:nvPr/>
        </p:nvGrpSpPr>
        <p:grpSpPr>
          <a:xfrm>
            <a:off x="70565" y="5211877"/>
            <a:ext cx="1756283" cy="1498985"/>
            <a:chOff x="117771" y="5144462"/>
            <a:chExt cx="1756283" cy="1498985"/>
          </a:xfrm>
          <a:solidFill>
            <a:schemeClr val="accent4"/>
          </a:solidFill>
        </p:grpSpPr>
        <p:sp>
          <p:nvSpPr>
            <p:cNvPr id="36" name="Rectangle: Diagonal Corners Snipped 35">
              <a:extLst>
                <a:ext uri="{FF2B5EF4-FFF2-40B4-BE49-F238E27FC236}">
                  <a16:creationId xmlns:a16="http://schemas.microsoft.com/office/drawing/2014/main" id="{A3F9BF9D-BD3B-0149-D63C-836EA4E3E09E}"/>
                </a:ext>
              </a:extLst>
            </p:cNvPr>
            <p:cNvSpPr/>
            <p:nvPr/>
          </p:nvSpPr>
          <p:spPr>
            <a:xfrm>
              <a:off x="117771" y="5144462"/>
              <a:ext cx="607881" cy="71213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0F308063-5386-5CA7-EAF9-A23E023D6FF4}"/>
                </a:ext>
              </a:extLst>
            </p:cNvPr>
            <p:cNvSpPr/>
            <p:nvPr/>
          </p:nvSpPr>
          <p:spPr>
            <a:xfrm>
              <a:off x="606234" y="5387773"/>
              <a:ext cx="607881" cy="687079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Rectangle: Diagonal Corners Snipped 38">
              <a:extLst>
                <a:ext uri="{FF2B5EF4-FFF2-40B4-BE49-F238E27FC236}">
                  <a16:creationId xmlns:a16="http://schemas.microsoft.com/office/drawing/2014/main" id="{4491F9F3-CD50-4451-C947-7ADB398620EA}"/>
                </a:ext>
              </a:extLst>
            </p:cNvPr>
            <p:cNvSpPr/>
            <p:nvPr/>
          </p:nvSpPr>
          <p:spPr>
            <a:xfrm>
              <a:off x="845071" y="5804807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Rectangle: Diagonal Corners Snipped 39">
              <a:extLst>
                <a:ext uri="{FF2B5EF4-FFF2-40B4-BE49-F238E27FC236}">
                  <a16:creationId xmlns:a16="http://schemas.microsoft.com/office/drawing/2014/main" id="{870BC204-1588-282D-FF41-A640247BF017}"/>
                </a:ext>
              </a:extLst>
            </p:cNvPr>
            <p:cNvSpPr/>
            <p:nvPr/>
          </p:nvSpPr>
          <p:spPr>
            <a:xfrm>
              <a:off x="1266173" y="5982152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9BEE72-A487-A522-EDD2-4B6B1000DEA1}"/>
                </a:ext>
              </a:extLst>
            </p:cNvPr>
            <p:cNvSpPr/>
            <p:nvPr/>
          </p:nvSpPr>
          <p:spPr>
            <a:xfrm>
              <a:off x="117771" y="5663735"/>
              <a:ext cx="945689" cy="97971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F5BA2FD6-4485-42F2-526B-3AE7DDCF9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531" y="2324777"/>
            <a:ext cx="3484293" cy="18450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E1E2F6A-40C0-BF71-0A2C-995016750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88911" y="2862938"/>
            <a:ext cx="3915790" cy="21027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92CBC51-718D-9B5F-7FB3-4C784E13B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2412" y="4479950"/>
            <a:ext cx="2426668" cy="1824563"/>
          </a:xfrm>
          <a:prstGeom prst="snip2DiagRect">
            <a:avLst>
              <a:gd name="adj1" fmla="val 0"/>
              <a:gd name="adj2" fmla="val 1841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fatigue_thumb">
            <a:extLst>
              <a:ext uri="{FF2B5EF4-FFF2-40B4-BE49-F238E27FC236}">
                <a16:creationId xmlns:a16="http://schemas.microsoft.com/office/drawing/2014/main" id="{780E2648-03BA-16AF-21A6-658A5B84B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54" y="4446635"/>
            <a:ext cx="3236387" cy="1692143"/>
          </a:xfrm>
          <a:prstGeom prst="snip2DiagRect">
            <a:avLst>
              <a:gd name="adj1" fmla="val 204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508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E40FDAA-9565-9A0F-3228-A26AC7F19DBA}"/>
              </a:ext>
            </a:extLst>
          </p:cNvPr>
          <p:cNvGrpSpPr/>
          <p:nvPr/>
        </p:nvGrpSpPr>
        <p:grpSpPr>
          <a:xfrm>
            <a:off x="10110871" y="46655"/>
            <a:ext cx="2025143" cy="698769"/>
            <a:chOff x="4656972" y="726762"/>
            <a:chExt cx="2025143" cy="698769"/>
          </a:xfrm>
        </p:grpSpPr>
        <p:sp>
          <p:nvSpPr>
            <p:cNvPr id="7" name="Persegi: Sudut Diagonal Terpotong 1">
              <a:extLst>
                <a:ext uri="{FF2B5EF4-FFF2-40B4-BE49-F238E27FC236}">
                  <a16:creationId xmlns:a16="http://schemas.microsoft.com/office/drawing/2014/main" id="{014233A8-63F3-FD11-F69A-A893FA348768}"/>
                </a:ext>
              </a:extLst>
            </p:cNvPr>
            <p:cNvSpPr/>
            <p:nvPr/>
          </p:nvSpPr>
          <p:spPr>
            <a:xfrm flipV="1">
              <a:off x="4656972" y="726762"/>
              <a:ext cx="2025143" cy="698769"/>
            </a:xfrm>
            <a:prstGeom prst="snip2DiagRect">
              <a:avLst>
                <a:gd name="adj1" fmla="val 0"/>
                <a:gd name="adj2" fmla="val 20920"/>
              </a:avLst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77B414EA-404C-77A8-F594-120FF773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56" y="777136"/>
              <a:ext cx="1720177" cy="61625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728C4B-F7D7-2965-6E8D-3433815AD77C}"/>
              </a:ext>
            </a:extLst>
          </p:cNvPr>
          <p:cNvGrpSpPr/>
          <p:nvPr/>
        </p:nvGrpSpPr>
        <p:grpSpPr>
          <a:xfrm>
            <a:off x="-2804" y="0"/>
            <a:ext cx="12194804" cy="6888867"/>
            <a:chOff x="-12135" y="-43987"/>
            <a:chExt cx="12194804" cy="6888867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8055F2-C544-4CEA-37B3-2A1DE79029A8}"/>
                </a:ext>
              </a:extLst>
            </p:cNvPr>
            <p:cNvSpPr/>
            <p:nvPr/>
          </p:nvSpPr>
          <p:spPr>
            <a:xfrm>
              <a:off x="1957719" y="6439244"/>
              <a:ext cx="10224950" cy="40009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A7F0A8-BA94-0ED6-1853-A50AFF825977}"/>
                </a:ext>
              </a:extLst>
            </p:cNvPr>
            <p:cNvGrpSpPr/>
            <p:nvPr/>
          </p:nvGrpSpPr>
          <p:grpSpPr>
            <a:xfrm>
              <a:off x="-12135" y="-43987"/>
              <a:ext cx="2021381" cy="6888867"/>
              <a:chOff x="-12135" y="-43987"/>
              <a:chExt cx="2021381" cy="6888867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625C49-0613-A1EE-29B4-39AA4964DA32}"/>
                  </a:ext>
                </a:extLst>
              </p:cNvPr>
              <p:cNvSpPr/>
              <p:nvPr/>
            </p:nvSpPr>
            <p:spPr>
              <a:xfrm rot="10800000">
                <a:off x="0" y="6418924"/>
                <a:ext cx="494522" cy="41875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398761-C6AB-6707-E629-E89350EA0A73}"/>
                  </a:ext>
                </a:extLst>
              </p:cNvPr>
              <p:cNvSpPr/>
              <p:nvPr/>
            </p:nvSpPr>
            <p:spPr>
              <a:xfrm rot="10800000">
                <a:off x="12924" y="4957777"/>
                <a:ext cx="234337" cy="97971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BE3A32-37B6-4FC1-9D88-4C646C1E628F}"/>
                  </a:ext>
                </a:extLst>
              </p:cNvPr>
              <p:cNvSpPr/>
              <p:nvPr/>
            </p:nvSpPr>
            <p:spPr>
              <a:xfrm>
                <a:off x="1344027" y="6429083"/>
                <a:ext cx="665219" cy="4094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4AAB0-D965-EF09-DFAD-CECE367189FA}"/>
                  </a:ext>
                </a:extLst>
              </p:cNvPr>
              <p:cNvSpPr/>
              <p:nvPr/>
            </p:nvSpPr>
            <p:spPr>
              <a:xfrm rot="10800000">
                <a:off x="486661" y="6343986"/>
                <a:ext cx="968674" cy="4968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D6B06F-FF3B-DBCD-8753-4D3EEB46D2C3}"/>
                  </a:ext>
                </a:extLst>
              </p:cNvPr>
              <p:cNvSpPr/>
              <p:nvPr/>
            </p:nvSpPr>
            <p:spPr>
              <a:xfrm rot="10800000">
                <a:off x="-12135" y="6004695"/>
                <a:ext cx="763832" cy="84018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268316C-DBC9-10DD-736F-25B5F67F4DB9}"/>
                  </a:ext>
                </a:extLst>
              </p:cNvPr>
              <p:cNvSpPr/>
              <p:nvPr/>
            </p:nvSpPr>
            <p:spPr>
              <a:xfrm rot="10800000">
                <a:off x="-10013" y="-43987"/>
                <a:ext cx="276698" cy="662269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162AE2-FDB0-5B4A-E99B-F310E1F4F5B3}"/>
              </a:ext>
            </a:extLst>
          </p:cNvPr>
          <p:cNvGrpSpPr/>
          <p:nvPr/>
        </p:nvGrpSpPr>
        <p:grpSpPr>
          <a:xfrm>
            <a:off x="70565" y="5211877"/>
            <a:ext cx="1756283" cy="1498985"/>
            <a:chOff x="117771" y="5144462"/>
            <a:chExt cx="1756283" cy="1498985"/>
          </a:xfrm>
          <a:solidFill>
            <a:schemeClr val="accent4"/>
          </a:solidFill>
        </p:grpSpPr>
        <p:sp>
          <p:nvSpPr>
            <p:cNvPr id="36" name="Rectangle: Diagonal Corners Snipped 35">
              <a:extLst>
                <a:ext uri="{FF2B5EF4-FFF2-40B4-BE49-F238E27FC236}">
                  <a16:creationId xmlns:a16="http://schemas.microsoft.com/office/drawing/2014/main" id="{A3F9BF9D-BD3B-0149-D63C-836EA4E3E09E}"/>
                </a:ext>
              </a:extLst>
            </p:cNvPr>
            <p:cNvSpPr/>
            <p:nvPr/>
          </p:nvSpPr>
          <p:spPr>
            <a:xfrm>
              <a:off x="117771" y="5144462"/>
              <a:ext cx="607881" cy="71213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0F308063-5386-5CA7-EAF9-A23E023D6FF4}"/>
                </a:ext>
              </a:extLst>
            </p:cNvPr>
            <p:cNvSpPr/>
            <p:nvPr/>
          </p:nvSpPr>
          <p:spPr>
            <a:xfrm>
              <a:off x="606234" y="5387773"/>
              <a:ext cx="607881" cy="687079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Rectangle: Diagonal Corners Snipped 38">
              <a:extLst>
                <a:ext uri="{FF2B5EF4-FFF2-40B4-BE49-F238E27FC236}">
                  <a16:creationId xmlns:a16="http://schemas.microsoft.com/office/drawing/2014/main" id="{4491F9F3-CD50-4451-C947-7ADB398620EA}"/>
                </a:ext>
              </a:extLst>
            </p:cNvPr>
            <p:cNvSpPr/>
            <p:nvPr/>
          </p:nvSpPr>
          <p:spPr>
            <a:xfrm>
              <a:off x="845071" y="5804807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Rectangle: Diagonal Corners Snipped 39">
              <a:extLst>
                <a:ext uri="{FF2B5EF4-FFF2-40B4-BE49-F238E27FC236}">
                  <a16:creationId xmlns:a16="http://schemas.microsoft.com/office/drawing/2014/main" id="{870BC204-1588-282D-FF41-A640247BF017}"/>
                </a:ext>
              </a:extLst>
            </p:cNvPr>
            <p:cNvSpPr/>
            <p:nvPr/>
          </p:nvSpPr>
          <p:spPr>
            <a:xfrm>
              <a:off x="1266173" y="5982152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9BEE72-A487-A522-EDD2-4B6B1000DEA1}"/>
                </a:ext>
              </a:extLst>
            </p:cNvPr>
            <p:cNvSpPr/>
            <p:nvPr/>
          </p:nvSpPr>
          <p:spPr>
            <a:xfrm>
              <a:off x="117771" y="5663735"/>
              <a:ext cx="945689" cy="97971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8">
            <a:extLst>
              <a:ext uri="{FF2B5EF4-FFF2-40B4-BE49-F238E27FC236}">
                <a16:creationId xmlns:a16="http://schemas.microsoft.com/office/drawing/2014/main" id="{6DC7509A-DCEF-608C-01D1-387DEB16A4DB}"/>
              </a:ext>
            </a:extLst>
          </p:cNvPr>
          <p:cNvSpPr txBox="1"/>
          <p:nvPr/>
        </p:nvSpPr>
        <p:spPr>
          <a:xfrm>
            <a:off x="7560805" y="5985420"/>
            <a:ext cx="2623322" cy="523220"/>
          </a:xfrm>
          <a:prstGeom prst="rect">
            <a:avLst/>
          </a:prstGeom>
          <a:solidFill>
            <a:srgbClr val="8CAAA5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Introduction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A56481A2-1A39-88BC-060E-C794CE0B9B6A}"/>
              </a:ext>
            </a:extLst>
          </p:cNvPr>
          <p:cNvSpPr>
            <a:spLocks/>
          </p:cNvSpPr>
          <p:nvPr/>
        </p:nvSpPr>
        <p:spPr>
          <a:xfrm>
            <a:off x="7537732" y="597161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1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A7B9B8D2-4B44-4243-98CE-D45C263923C4}"/>
              </a:ext>
            </a:extLst>
          </p:cNvPr>
          <p:cNvSpPr>
            <a:spLocks/>
          </p:cNvSpPr>
          <p:nvPr/>
        </p:nvSpPr>
        <p:spPr>
          <a:xfrm>
            <a:off x="10151123" y="5948856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E732F78F-336A-C52F-98F5-647C42C905D6}"/>
              </a:ext>
            </a:extLst>
          </p:cNvPr>
          <p:cNvSpPr>
            <a:spLocks/>
          </p:cNvSpPr>
          <p:nvPr/>
        </p:nvSpPr>
        <p:spPr>
          <a:xfrm>
            <a:off x="10761419" y="5936042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3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51FD3852-83A9-844D-174E-A83308337E50}"/>
              </a:ext>
            </a:extLst>
          </p:cNvPr>
          <p:cNvSpPr>
            <a:spLocks/>
          </p:cNvSpPr>
          <p:nvPr/>
        </p:nvSpPr>
        <p:spPr>
          <a:xfrm>
            <a:off x="11371715" y="593604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E33FD-6C4A-A7D6-50E7-7D7D29DE4456}"/>
              </a:ext>
            </a:extLst>
          </p:cNvPr>
          <p:cNvSpPr txBox="1"/>
          <p:nvPr/>
        </p:nvSpPr>
        <p:spPr>
          <a:xfrm>
            <a:off x="374505" y="20574"/>
            <a:ext cx="6950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>
                <a:latin typeface="Aptos" panose="020B0004020202020204" pitchFamily="34" charset="0"/>
              </a:rPr>
              <a:t>Output Modal : Natural Frequency</a:t>
            </a:r>
            <a:endParaRPr lang="en-US" sz="3200" b="1" dirty="0"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A01F00-4425-B50F-7603-0B21FC37A408}"/>
              </a:ext>
            </a:extLst>
          </p:cNvPr>
          <p:cNvSpPr txBox="1"/>
          <p:nvPr/>
        </p:nvSpPr>
        <p:spPr>
          <a:xfrm>
            <a:off x="8044808" y="2703702"/>
            <a:ext cx="41269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latin typeface="Aptos" panose="020B0004020202020204" pitchFamily="34" charset="0"/>
              </a:rPr>
              <a:t>The frequency used is </a:t>
            </a:r>
            <a:r>
              <a:rPr lang="en-US" sz="2000" b="1">
                <a:solidFill>
                  <a:srgbClr val="FF0000"/>
                </a:solidFill>
                <a:latin typeface="Aptos" panose="020B0004020202020204" pitchFamily="34" charset="0"/>
              </a:rPr>
              <a:t>20,000 Hz</a:t>
            </a:r>
            <a:r>
              <a:rPr lang="en-US" sz="2000" b="1">
                <a:latin typeface="Aptos" panose="020B0004020202020204" pitchFamily="34" charset="0"/>
              </a:rPr>
              <a:t>; however, the data distribution does not indicate any values close to this frequency.</a:t>
            </a:r>
            <a:endParaRPr lang="en-ID" sz="2000" b="1">
              <a:latin typeface="Aptos" panose="020B00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C5A5B2-580F-6651-60B3-61406B6A03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63"/>
          <a:stretch/>
        </p:blipFill>
        <p:spPr>
          <a:xfrm>
            <a:off x="1353358" y="1184319"/>
            <a:ext cx="6654500" cy="421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E40FDAA-9565-9A0F-3228-A26AC7F19DBA}"/>
              </a:ext>
            </a:extLst>
          </p:cNvPr>
          <p:cNvGrpSpPr/>
          <p:nvPr/>
        </p:nvGrpSpPr>
        <p:grpSpPr>
          <a:xfrm>
            <a:off x="10110871" y="46655"/>
            <a:ext cx="2025143" cy="698769"/>
            <a:chOff x="4656972" y="726762"/>
            <a:chExt cx="2025143" cy="698769"/>
          </a:xfrm>
        </p:grpSpPr>
        <p:sp>
          <p:nvSpPr>
            <p:cNvPr id="7" name="Persegi: Sudut Diagonal Terpotong 1">
              <a:extLst>
                <a:ext uri="{FF2B5EF4-FFF2-40B4-BE49-F238E27FC236}">
                  <a16:creationId xmlns:a16="http://schemas.microsoft.com/office/drawing/2014/main" id="{014233A8-63F3-FD11-F69A-A893FA348768}"/>
                </a:ext>
              </a:extLst>
            </p:cNvPr>
            <p:cNvSpPr/>
            <p:nvPr/>
          </p:nvSpPr>
          <p:spPr>
            <a:xfrm flipV="1">
              <a:off x="4656972" y="726762"/>
              <a:ext cx="2025143" cy="698769"/>
            </a:xfrm>
            <a:prstGeom prst="snip2DiagRect">
              <a:avLst>
                <a:gd name="adj1" fmla="val 0"/>
                <a:gd name="adj2" fmla="val 20920"/>
              </a:avLst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77B414EA-404C-77A8-F594-120FF773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56" y="777136"/>
              <a:ext cx="1720177" cy="61625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728C4B-F7D7-2965-6E8D-3433815AD77C}"/>
              </a:ext>
            </a:extLst>
          </p:cNvPr>
          <p:cNvGrpSpPr/>
          <p:nvPr/>
        </p:nvGrpSpPr>
        <p:grpSpPr>
          <a:xfrm>
            <a:off x="-2804" y="0"/>
            <a:ext cx="12194804" cy="6888867"/>
            <a:chOff x="-12135" y="-43987"/>
            <a:chExt cx="12194804" cy="6888867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8055F2-C544-4CEA-37B3-2A1DE79029A8}"/>
                </a:ext>
              </a:extLst>
            </p:cNvPr>
            <p:cNvSpPr/>
            <p:nvPr/>
          </p:nvSpPr>
          <p:spPr>
            <a:xfrm>
              <a:off x="1957719" y="6439244"/>
              <a:ext cx="10224950" cy="40009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A7F0A8-BA94-0ED6-1853-A50AFF825977}"/>
                </a:ext>
              </a:extLst>
            </p:cNvPr>
            <p:cNvGrpSpPr/>
            <p:nvPr/>
          </p:nvGrpSpPr>
          <p:grpSpPr>
            <a:xfrm>
              <a:off x="-12135" y="-43987"/>
              <a:ext cx="2021381" cy="6888867"/>
              <a:chOff x="-12135" y="-43987"/>
              <a:chExt cx="2021381" cy="6888867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625C49-0613-A1EE-29B4-39AA4964DA32}"/>
                  </a:ext>
                </a:extLst>
              </p:cNvPr>
              <p:cNvSpPr/>
              <p:nvPr/>
            </p:nvSpPr>
            <p:spPr>
              <a:xfrm rot="10800000">
                <a:off x="0" y="6418924"/>
                <a:ext cx="494522" cy="41875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398761-C6AB-6707-E629-E89350EA0A73}"/>
                  </a:ext>
                </a:extLst>
              </p:cNvPr>
              <p:cNvSpPr/>
              <p:nvPr/>
            </p:nvSpPr>
            <p:spPr>
              <a:xfrm rot="10800000">
                <a:off x="12924" y="4957777"/>
                <a:ext cx="234337" cy="97971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BE3A32-37B6-4FC1-9D88-4C646C1E628F}"/>
                  </a:ext>
                </a:extLst>
              </p:cNvPr>
              <p:cNvSpPr/>
              <p:nvPr/>
            </p:nvSpPr>
            <p:spPr>
              <a:xfrm>
                <a:off x="1344027" y="6429083"/>
                <a:ext cx="665219" cy="4094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4AAB0-D965-EF09-DFAD-CECE367189FA}"/>
                  </a:ext>
                </a:extLst>
              </p:cNvPr>
              <p:cNvSpPr/>
              <p:nvPr/>
            </p:nvSpPr>
            <p:spPr>
              <a:xfrm rot="10800000">
                <a:off x="486661" y="6343986"/>
                <a:ext cx="968674" cy="4968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D6B06F-FF3B-DBCD-8753-4D3EEB46D2C3}"/>
                  </a:ext>
                </a:extLst>
              </p:cNvPr>
              <p:cNvSpPr/>
              <p:nvPr/>
            </p:nvSpPr>
            <p:spPr>
              <a:xfrm rot="10800000">
                <a:off x="-12135" y="6004695"/>
                <a:ext cx="763832" cy="84018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268316C-DBC9-10DD-736F-25B5F67F4DB9}"/>
                  </a:ext>
                </a:extLst>
              </p:cNvPr>
              <p:cNvSpPr/>
              <p:nvPr/>
            </p:nvSpPr>
            <p:spPr>
              <a:xfrm rot="10800000">
                <a:off x="-10013" y="-43987"/>
                <a:ext cx="276698" cy="662269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162AE2-FDB0-5B4A-E99B-F310E1F4F5B3}"/>
              </a:ext>
            </a:extLst>
          </p:cNvPr>
          <p:cNvGrpSpPr/>
          <p:nvPr/>
        </p:nvGrpSpPr>
        <p:grpSpPr>
          <a:xfrm>
            <a:off x="70565" y="5211877"/>
            <a:ext cx="1756283" cy="1498985"/>
            <a:chOff x="117771" y="5144462"/>
            <a:chExt cx="1756283" cy="1498985"/>
          </a:xfrm>
          <a:solidFill>
            <a:schemeClr val="accent4"/>
          </a:solidFill>
        </p:grpSpPr>
        <p:sp>
          <p:nvSpPr>
            <p:cNvPr id="36" name="Rectangle: Diagonal Corners Snipped 35">
              <a:extLst>
                <a:ext uri="{FF2B5EF4-FFF2-40B4-BE49-F238E27FC236}">
                  <a16:creationId xmlns:a16="http://schemas.microsoft.com/office/drawing/2014/main" id="{A3F9BF9D-BD3B-0149-D63C-836EA4E3E09E}"/>
                </a:ext>
              </a:extLst>
            </p:cNvPr>
            <p:cNvSpPr/>
            <p:nvPr/>
          </p:nvSpPr>
          <p:spPr>
            <a:xfrm>
              <a:off x="117771" y="5144462"/>
              <a:ext cx="607881" cy="71213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0F308063-5386-5CA7-EAF9-A23E023D6FF4}"/>
                </a:ext>
              </a:extLst>
            </p:cNvPr>
            <p:cNvSpPr/>
            <p:nvPr/>
          </p:nvSpPr>
          <p:spPr>
            <a:xfrm>
              <a:off x="606234" y="5387773"/>
              <a:ext cx="607881" cy="687079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Rectangle: Diagonal Corners Snipped 38">
              <a:extLst>
                <a:ext uri="{FF2B5EF4-FFF2-40B4-BE49-F238E27FC236}">
                  <a16:creationId xmlns:a16="http://schemas.microsoft.com/office/drawing/2014/main" id="{4491F9F3-CD50-4451-C947-7ADB398620EA}"/>
                </a:ext>
              </a:extLst>
            </p:cNvPr>
            <p:cNvSpPr/>
            <p:nvPr/>
          </p:nvSpPr>
          <p:spPr>
            <a:xfrm>
              <a:off x="845071" y="5804807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Rectangle: Diagonal Corners Snipped 39">
              <a:extLst>
                <a:ext uri="{FF2B5EF4-FFF2-40B4-BE49-F238E27FC236}">
                  <a16:creationId xmlns:a16="http://schemas.microsoft.com/office/drawing/2014/main" id="{870BC204-1588-282D-FF41-A640247BF017}"/>
                </a:ext>
              </a:extLst>
            </p:cNvPr>
            <p:cNvSpPr/>
            <p:nvPr/>
          </p:nvSpPr>
          <p:spPr>
            <a:xfrm>
              <a:off x="1266173" y="5982152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9BEE72-A487-A522-EDD2-4B6B1000DEA1}"/>
                </a:ext>
              </a:extLst>
            </p:cNvPr>
            <p:cNvSpPr/>
            <p:nvPr/>
          </p:nvSpPr>
          <p:spPr>
            <a:xfrm>
              <a:off x="117771" y="5663735"/>
              <a:ext cx="945689" cy="97971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8">
            <a:extLst>
              <a:ext uri="{FF2B5EF4-FFF2-40B4-BE49-F238E27FC236}">
                <a16:creationId xmlns:a16="http://schemas.microsoft.com/office/drawing/2014/main" id="{6DC7509A-DCEF-608C-01D1-387DEB16A4DB}"/>
              </a:ext>
            </a:extLst>
          </p:cNvPr>
          <p:cNvSpPr txBox="1"/>
          <p:nvPr/>
        </p:nvSpPr>
        <p:spPr>
          <a:xfrm>
            <a:off x="7560805" y="5985420"/>
            <a:ext cx="2623322" cy="523220"/>
          </a:xfrm>
          <a:prstGeom prst="rect">
            <a:avLst/>
          </a:prstGeom>
          <a:solidFill>
            <a:srgbClr val="8CAAA5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Introduction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A56481A2-1A39-88BC-060E-C794CE0B9B6A}"/>
              </a:ext>
            </a:extLst>
          </p:cNvPr>
          <p:cNvSpPr>
            <a:spLocks/>
          </p:cNvSpPr>
          <p:nvPr/>
        </p:nvSpPr>
        <p:spPr>
          <a:xfrm>
            <a:off x="7537732" y="597161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1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A7B9B8D2-4B44-4243-98CE-D45C263923C4}"/>
              </a:ext>
            </a:extLst>
          </p:cNvPr>
          <p:cNvSpPr>
            <a:spLocks/>
          </p:cNvSpPr>
          <p:nvPr/>
        </p:nvSpPr>
        <p:spPr>
          <a:xfrm>
            <a:off x="10151123" y="5948856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E732F78F-336A-C52F-98F5-647C42C905D6}"/>
              </a:ext>
            </a:extLst>
          </p:cNvPr>
          <p:cNvSpPr>
            <a:spLocks/>
          </p:cNvSpPr>
          <p:nvPr/>
        </p:nvSpPr>
        <p:spPr>
          <a:xfrm>
            <a:off x="10761419" y="5936042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3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51FD3852-83A9-844D-174E-A83308337E50}"/>
              </a:ext>
            </a:extLst>
          </p:cNvPr>
          <p:cNvSpPr>
            <a:spLocks/>
          </p:cNvSpPr>
          <p:nvPr/>
        </p:nvSpPr>
        <p:spPr>
          <a:xfrm>
            <a:off x="11371715" y="593604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6441A7-74F0-2BFA-8A19-FF4A5DB57D10}"/>
              </a:ext>
            </a:extLst>
          </p:cNvPr>
          <p:cNvSpPr txBox="1"/>
          <p:nvPr/>
        </p:nvSpPr>
        <p:spPr>
          <a:xfrm>
            <a:off x="374505" y="88041"/>
            <a:ext cx="70781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ptos" panose="020B0004020202020204" pitchFamily="34" charset="0"/>
              </a:rPr>
              <a:t>Design parameters that affect deformation</a:t>
            </a:r>
          </a:p>
          <a:p>
            <a:r>
              <a:rPr lang="en-US" sz="2800" b="1">
                <a:latin typeface="Aptos" panose="020B0004020202020204" pitchFamily="34" charset="0"/>
              </a:rPr>
              <a:t> and stress ?</a:t>
            </a:r>
            <a:endParaRPr lang="en-US" sz="2800" b="1" dirty="0"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333CA1-B178-AB89-B6FC-439D38AB6E4F}"/>
              </a:ext>
            </a:extLst>
          </p:cNvPr>
          <p:cNvSpPr txBox="1"/>
          <p:nvPr/>
        </p:nvSpPr>
        <p:spPr>
          <a:xfrm>
            <a:off x="2809157" y="2311456"/>
            <a:ext cx="2245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  <a:latin typeface="Aptos" panose="020B0004020202020204" pitchFamily="34" charset="0"/>
              </a:rPr>
              <a:t>Explicit Dynamic </a:t>
            </a:r>
          </a:p>
          <a:p>
            <a:pPr algn="ctr"/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Results Analysis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7CFF77-CF7E-EB24-AF74-69006A5463E9}"/>
              </a:ext>
            </a:extLst>
          </p:cNvPr>
          <p:cNvSpPr txBox="1"/>
          <p:nvPr/>
        </p:nvSpPr>
        <p:spPr>
          <a:xfrm>
            <a:off x="726757" y="3646627"/>
            <a:ext cx="41565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latin typeface="Aptos" panose="020B0004020202020204" pitchFamily="34" charset="0"/>
              </a:rPr>
              <a:t>The data indicate that the most influential parameter is </a:t>
            </a:r>
            <a:r>
              <a:rPr lang="en-US" sz="2000" b="1">
                <a:solidFill>
                  <a:srgbClr val="FF0000"/>
                </a:solidFill>
                <a:latin typeface="Aptos" panose="020B0004020202020204" pitchFamily="34" charset="0"/>
              </a:rPr>
              <a:t>hinge thickness</a:t>
            </a:r>
            <a:r>
              <a:rPr lang="en-US" sz="2000" b="1">
                <a:latin typeface="Aptos" panose="020B0004020202020204" pitchFamily="34" charset="0"/>
              </a:rPr>
              <a:t>, based on the obtained </a:t>
            </a:r>
            <a:r>
              <a:rPr lang="en-US" sz="2000" b="1" i="1">
                <a:latin typeface="Aptos" panose="020B0004020202020204" pitchFamily="34" charset="0"/>
              </a:rPr>
              <a:t>f-values</a:t>
            </a:r>
            <a:r>
              <a:rPr lang="en-US" sz="2000" b="1">
                <a:latin typeface="Aptos" panose="020B0004020202020204" pitchFamily="34" charset="0"/>
              </a:rPr>
              <a:t>: 73.9 for deformation and 162.56 for stress.</a:t>
            </a:r>
            <a:endParaRPr lang="en-ID" sz="2000" b="1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C51057-5749-53ED-F9C4-7A28CF79D63E}"/>
              </a:ext>
            </a:extLst>
          </p:cNvPr>
          <p:cNvGrpSpPr/>
          <p:nvPr/>
        </p:nvGrpSpPr>
        <p:grpSpPr>
          <a:xfrm>
            <a:off x="5430416" y="1529842"/>
            <a:ext cx="6358682" cy="3583334"/>
            <a:chOff x="4238352" y="1380552"/>
            <a:chExt cx="7429448" cy="41209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F64344A-44ED-1976-F587-06837F6AA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8352" y="1380552"/>
              <a:ext cx="7411830" cy="20484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7CDBF3F-75EB-1CBE-0E2D-F6A872006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5970" y="3508770"/>
              <a:ext cx="7411830" cy="199273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2A7F59-3A12-E350-978B-518231AA3B38}"/>
                </a:ext>
              </a:extLst>
            </p:cNvPr>
            <p:cNvSpPr/>
            <p:nvPr/>
          </p:nvSpPr>
          <p:spPr>
            <a:xfrm>
              <a:off x="6745176" y="1405438"/>
              <a:ext cx="2419144" cy="20235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54A351-353B-0124-B93A-8531AA7714D9}"/>
                </a:ext>
              </a:extLst>
            </p:cNvPr>
            <p:cNvSpPr/>
            <p:nvPr/>
          </p:nvSpPr>
          <p:spPr>
            <a:xfrm>
              <a:off x="6734695" y="3548165"/>
              <a:ext cx="2419144" cy="19533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7117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E40FDAA-9565-9A0F-3228-A26AC7F19DBA}"/>
              </a:ext>
            </a:extLst>
          </p:cNvPr>
          <p:cNvGrpSpPr/>
          <p:nvPr/>
        </p:nvGrpSpPr>
        <p:grpSpPr>
          <a:xfrm>
            <a:off x="10110871" y="46655"/>
            <a:ext cx="2025143" cy="698769"/>
            <a:chOff x="4656972" y="726762"/>
            <a:chExt cx="2025143" cy="698769"/>
          </a:xfrm>
        </p:grpSpPr>
        <p:sp>
          <p:nvSpPr>
            <p:cNvPr id="7" name="Persegi: Sudut Diagonal Terpotong 1">
              <a:extLst>
                <a:ext uri="{FF2B5EF4-FFF2-40B4-BE49-F238E27FC236}">
                  <a16:creationId xmlns:a16="http://schemas.microsoft.com/office/drawing/2014/main" id="{014233A8-63F3-FD11-F69A-A893FA348768}"/>
                </a:ext>
              </a:extLst>
            </p:cNvPr>
            <p:cNvSpPr/>
            <p:nvPr/>
          </p:nvSpPr>
          <p:spPr>
            <a:xfrm flipV="1">
              <a:off x="4656972" y="726762"/>
              <a:ext cx="2025143" cy="698769"/>
            </a:xfrm>
            <a:prstGeom prst="snip2DiagRect">
              <a:avLst>
                <a:gd name="adj1" fmla="val 0"/>
                <a:gd name="adj2" fmla="val 20920"/>
              </a:avLst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77B414EA-404C-77A8-F594-120FF773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56" y="777136"/>
              <a:ext cx="1720177" cy="61625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728C4B-F7D7-2965-6E8D-3433815AD77C}"/>
              </a:ext>
            </a:extLst>
          </p:cNvPr>
          <p:cNvGrpSpPr/>
          <p:nvPr/>
        </p:nvGrpSpPr>
        <p:grpSpPr>
          <a:xfrm>
            <a:off x="-2804" y="0"/>
            <a:ext cx="12194804" cy="6888867"/>
            <a:chOff x="-12135" y="-43987"/>
            <a:chExt cx="12194804" cy="6888867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8055F2-C544-4CEA-37B3-2A1DE79029A8}"/>
                </a:ext>
              </a:extLst>
            </p:cNvPr>
            <p:cNvSpPr/>
            <p:nvPr/>
          </p:nvSpPr>
          <p:spPr>
            <a:xfrm>
              <a:off x="1957719" y="6439244"/>
              <a:ext cx="10224950" cy="40009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A7F0A8-BA94-0ED6-1853-A50AFF825977}"/>
                </a:ext>
              </a:extLst>
            </p:cNvPr>
            <p:cNvGrpSpPr/>
            <p:nvPr/>
          </p:nvGrpSpPr>
          <p:grpSpPr>
            <a:xfrm>
              <a:off x="-12135" y="-43987"/>
              <a:ext cx="2021381" cy="6888867"/>
              <a:chOff x="-12135" y="-43987"/>
              <a:chExt cx="2021381" cy="6888867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625C49-0613-A1EE-29B4-39AA4964DA32}"/>
                  </a:ext>
                </a:extLst>
              </p:cNvPr>
              <p:cNvSpPr/>
              <p:nvPr/>
            </p:nvSpPr>
            <p:spPr>
              <a:xfrm rot="10800000">
                <a:off x="0" y="6418924"/>
                <a:ext cx="494522" cy="41875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398761-C6AB-6707-E629-E89350EA0A73}"/>
                  </a:ext>
                </a:extLst>
              </p:cNvPr>
              <p:cNvSpPr/>
              <p:nvPr/>
            </p:nvSpPr>
            <p:spPr>
              <a:xfrm rot="10800000">
                <a:off x="12924" y="4957777"/>
                <a:ext cx="234337" cy="97971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BE3A32-37B6-4FC1-9D88-4C646C1E628F}"/>
                  </a:ext>
                </a:extLst>
              </p:cNvPr>
              <p:cNvSpPr/>
              <p:nvPr/>
            </p:nvSpPr>
            <p:spPr>
              <a:xfrm>
                <a:off x="1344027" y="6429083"/>
                <a:ext cx="665219" cy="4094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4AAB0-D965-EF09-DFAD-CECE367189FA}"/>
                  </a:ext>
                </a:extLst>
              </p:cNvPr>
              <p:cNvSpPr/>
              <p:nvPr/>
            </p:nvSpPr>
            <p:spPr>
              <a:xfrm rot="10800000">
                <a:off x="486661" y="6343986"/>
                <a:ext cx="968674" cy="4968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D6B06F-FF3B-DBCD-8753-4D3EEB46D2C3}"/>
                  </a:ext>
                </a:extLst>
              </p:cNvPr>
              <p:cNvSpPr/>
              <p:nvPr/>
            </p:nvSpPr>
            <p:spPr>
              <a:xfrm rot="10800000">
                <a:off x="-12135" y="6004695"/>
                <a:ext cx="763832" cy="84018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268316C-DBC9-10DD-736F-25B5F67F4DB9}"/>
                  </a:ext>
                </a:extLst>
              </p:cNvPr>
              <p:cNvSpPr/>
              <p:nvPr/>
            </p:nvSpPr>
            <p:spPr>
              <a:xfrm rot="10800000">
                <a:off x="-10013" y="-43987"/>
                <a:ext cx="276698" cy="662269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162AE2-FDB0-5B4A-E99B-F310E1F4F5B3}"/>
              </a:ext>
            </a:extLst>
          </p:cNvPr>
          <p:cNvGrpSpPr/>
          <p:nvPr/>
        </p:nvGrpSpPr>
        <p:grpSpPr>
          <a:xfrm>
            <a:off x="70565" y="5211877"/>
            <a:ext cx="1756283" cy="1498985"/>
            <a:chOff x="117771" y="5144462"/>
            <a:chExt cx="1756283" cy="1498985"/>
          </a:xfrm>
          <a:solidFill>
            <a:schemeClr val="accent4"/>
          </a:solidFill>
        </p:grpSpPr>
        <p:sp>
          <p:nvSpPr>
            <p:cNvPr id="36" name="Rectangle: Diagonal Corners Snipped 35">
              <a:extLst>
                <a:ext uri="{FF2B5EF4-FFF2-40B4-BE49-F238E27FC236}">
                  <a16:creationId xmlns:a16="http://schemas.microsoft.com/office/drawing/2014/main" id="{A3F9BF9D-BD3B-0149-D63C-836EA4E3E09E}"/>
                </a:ext>
              </a:extLst>
            </p:cNvPr>
            <p:cNvSpPr/>
            <p:nvPr/>
          </p:nvSpPr>
          <p:spPr>
            <a:xfrm>
              <a:off x="117771" y="5144462"/>
              <a:ext cx="607881" cy="71213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0F308063-5386-5CA7-EAF9-A23E023D6FF4}"/>
                </a:ext>
              </a:extLst>
            </p:cNvPr>
            <p:cNvSpPr/>
            <p:nvPr/>
          </p:nvSpPr>
          <p:spPr>
            <a:xfrm>
              <a:off x="606234" y="5387773"/>
              <a:ext cx="607881" cy="687079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Rectangle: Diagonal Corners Snipped 38">
              <a:extLst>
                <a:ext uri="{FF2B5EF4-FFF2-40B4-BE49-F238E27FC236}">
                  <a16:creationId xmlns:a16="http://schemas.microsoft.com/office/drawing/2014/main" id="{4491F9F3-CD50-4451-C947-7ADB398620EA}"/>
                </a:ext>
              </a:extLst>
            </p:cNvPr>
            <p:cNvSpPr/>
            <p:nvPr/>
          </p:nvSpPr>
          <p:spPr>
            <a:xfrm>
              <a:off x="845071" y="5804807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Rectangle: Diagonal Corners Snipped 39">
              <a:extLst>
                <a:ext uri="{FF2B5EF4-FFF2-40B4-BE49-F238E27FC236}">
                  <a16:creationId xmlns:a16="http://schemas.microsoft.com/office/drawing/2014/main" id="{870BC204-1588-282D-FF41-A640247BF017}"/>
                </a:ext>
              </a:extLst>
            </p:cNvPr>
            <p:cNvSpPr/>
            <p:nvPr/>
          </p:nvSpPr>
          <p:spPr>
            <a:xfrm>
              <a:off x="1266173" y="5982152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9BEE72-A487-A522-EDD2-4B6B1000DEA1}"/>
                </a:ext>
              </a:extLst>
            </p:cNvPr>
            <p:cNvSpPr/>
            <p:nvPr/>
          </p:nvSpPr>
          <p:spPr>
            <a:xfrm>
              <a:off x="117771" y="5663735"/>
              <a:ext cx="945689" cy="97971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8">
            <a:extLst>
              <a:ext uri="{FF2B5EF4-FFF2-40B4-BE49-F238E27FC236}">
                <a16:creationId xmlns:a16="http://schemas.microsoft.com/office/drawing/2014/main" id="{6DC7509A-DCEF-608C-01D1-387DEB16A4DB}"/>
              </a:ext>
            </a:extLst>
          </p:cNvPr>
          <p:cNvSpPr txBox="1"/>
          <p:nvPr/>
        </p:nvSpPr>
        <p:spPr>
          <a:xfrm>
            <a:off x="7560805" y="5985420"/>
            <a:ext cx="2623322" cy="523220"/>
          </a:xfrm>
          <a:prstGeom prst="rect">
            <a:avLst/>
          </a:prstGeom>
          <a:solidFill>
            <a:srgbClr val="8CAAA5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Introduction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A56481A2-1A39-88BC-060E-C794CE0B9B6A}"/>
              </a:ext>
            </a:extLst>
          </p:cNvPr>
          <p:cNvSpPr>
            <a:spLocks/>
          </p:cNvSpPr>
          <p:nvPr/>
        </p:nvSpPr>
        <p:spPr>
          <a:xfrm>
            <a:off x="7537732" y="597161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1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A7B9B8D2-4B44-4243-98CE-D45C263923C4}"/>
              </a:ext>
            </a:extLst>
          </p:cNvPr>
          <p:cNvSpPr>
            <a:spLocks/>
          </p:cNvSpPr>
          <p:nvPr/>
        </p:nvSpPr>
        <p:spPr>
          <a:xfrm>
            <a:off x="10151123" y="5948856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E732F78F-336A-C52F-98F5-647C42C905D6}"/>
              </a:ext>
            </a:extLst>
          </p:cNvPr>
          <p:cNvSpPr>
            <a:spLocks/>
          </p:cNvSpPr>
          <p:nvPr/>
        </p:nvSpPr>
        <p:spPr>
          <a:xfrm>
            <a:off x="10761419" y="5936042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3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51FD3852-83A9-844D-174E-A83308337E50}"/>
              </a:ext>
            </a:extLst>
          </p:cNvPr>
          <p:cNvSpPr>
            <a:spLocks/>
          </p:cNvSpPr>
          <p:nvPr/>
        </p:nvSpPr>
        <p:spPr>
          <a:xfrm>
            <a:off x="11371715" y="593604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466E89-A803-5753-7E61-787CF1CF089B}"/>
              </a:ext>
            </a:extLst>
          </p:cNvPr>
          <p:cNvSpPr txBox="1"/>
          <p:nvPr/>
        </p:nvSpPr>
        <p:spPr>
          <a:xfrm>
            <a:off x="276017" y="25888"/>
            <a:ext cx="76155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ptos" panose="020B0004020202020204" pitchFamily="34" charset="0"/>
              </a:rPr>
              <a:t>Recap of Parameter Designs Response</a:t>
            </a:r>
          </a:p>
          <a:p>
            <a:r>
              <a:rPr lang="en-US" sz="2800" b="1">
                <a:latin typeface="Aptos" panose="020B0004020202020204" pitchFamily="34" charset="0"/>
              </a:rPr>
              <a:t>to deformation and stress</a:t>
            </a:r>
            <a:endParaRPr lang="en-US" sz="2800" b="1" dirty="0">
              <a:latin typeface="Aptos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8">
                <a:extLst>
                  <a:ext uri="{FF2B5EF4-FFF2-40B4-BE49-F238E27FC236}">
                    <a16:creationId xmlns:a16="http://schemas.microsoft.com/office/drawing/2014/main" id="{8588F88E-A17C-68F9-DD8B-8B93C8A761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120446"/>
                  </p:ext>
                </p:extLst>
              </p:nvPr>
            </p:nvGraphicFramePr>
            <p:xfrm>
              <a:off x="1099060" y="1700836"/>
              <a:ext cx="9993880" cy="3586935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661840">
                      <a:extLst>
                        <a:ext uri="{9D8B030D-6E8A-4147-A177-3AD203B41FA5}">
                          <a16:colId xmlns:a16="http://schemas.microsoft.com/office/drawing/2014/main" val="2379850367"/>
                        </a:ext>
                      </a:extLst>
                    </a:gridCol>
                    <a:gridCol w="2506040">
                      <a:extLst>
                        <a:ext uri="{9D8B030D-6E8A-4147-A177-3AD203B41FA5}">
                          <a16:colId xmlns:a16="http://schemas.microsoft.com/office/drawing/2014/main" val="2909457565"/>
                        </a:ext>
                      </a:extLst>
                    </a:gridCol>
                    <a:gridCol w="2529840">
                      <a:extLst>
                        <a:ext uri="{9D8B030D-6E8A-4147-A177-3AD203B41FA5}">
                          <a16:colId xmlns:a16="http://schemas.microsoft.com/office/drawing/2014/main" val="4232207267"/>
                        </a:ext>
                      </a:extLst>
                    </a:gridCol>
                    <a:gridCol w="2296160">
                      <a:extLst>
                        <a:ext uri="{9D8B030D-6E8A-4147-A177-3AD203B41FA5}">
                          <a16:colId xmlns:a16="http://schemas.microsoft.com/office/drawing/2014/main" val="3838556896"/>
                        </a:ext>
                      </a:extLst>
                    </a:gridCol>
                  </a:tblGrid>
                  <a:tr h="506887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ptos" panose="020B0004020202020204" pitchFamily="34" charset="0"/>
                            </a:rPr>
                            <a:t>Result</a:t>
                          </a:r>
                          <a:endParaRPr lang="en-ID" sz="2400" dirty="0">
                            <a:solidFill>
                              <a:schemeClr val="bg1"/>
                            </a:solidFill>
                            <a:latin typeface="Aptos" panose="020B00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ptos" panose="020B0004020202020204" pitchFamily="34" charset="0"/>
                            </a:rPr>
                            <a:t>Parameter</a:t>
                          </a:r>
                          <a:endParaRPr lang="en-ID" sz="2400" dirty="0">
                            <a:solidFill>
                              <a:schemeClr val="bg1"/>
                            </a:solidFill>
                            <a:latin typeface="Aptos" panose="020B00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9573453"/>
                      </a:ext>
                    </a:extLst>
                  </a:tr>
                  <a:tr h="469732">
                    <a:tc vMerge="1">
                      <a:txBody>
                        <a:bodyPr/>
                        <a:lstStyle/>
                        <a:p>
                          <a:r>
                            <a:rPr lang="en-US"/>
                            <a:t>Parameter</a:t>
                          </a:r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>
                              <a:solidFill>
                                <a:srgbClr val="002060"/>
                              </a:solidFill>
                              <a:latin typeface="Aptos" panose="020B0004020202020204" pitchFamily="34" charset="0"/>
                            </a:rPr>
                            <a:t>Orde polynomial (n)</a:t>
                          </a:r>
                          <a:endParaRPr lang="en-ID" b="1" dirty="0">
                            <a:solidFill>
                              <a:srgbClr val="002060"/>
                            </a:solidFill>
                            <a:latin typeface="Aptos" panose="020B00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>
                              <a:solidFill>
                                <a:srgbClr val="0070C0"/>
                              </a:solidFill>
                              <a:latin typeface="Aptos" panose="020B0004020202020204" pitchFamily="34" charset="0"/>
                            </a:rPr>
                            <a:t>Hinge </a:t>
                          </a:r>
                          <a:r>
                            <a:rPr lang="en-US" b="1" dirty="0">
                              <a:solidFill>
                                <a:srgbClr val="0070C0"/>
                              </a:solidFill>
                              <a:latin typeface="Aptos" panose="020B0004020202020204" pitchFamily="34" charset="0"/>
                            </a:rPr>
                            <a:t>thickness (t)</a:t>
                          </a:r>
                          <a:endParaRPr lang="en-ID" b="1" dirty="0">
                            <a:solidFill>
                              <a:srgbClr val="0070C0"/>
                            </a:solidFill>
                            <a:latin typeface="Aptos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>
                              <a:solidFill>
                                <a:srgbClr val="7030A0"/>
                              </a:solidFill>
                              <a:latin typeface="Aptos" panose="020B0004020202020204" pitchFamily="34" charset="0"/>
                            </a:rPr>
                            <a:t>Hinge </a:t>
                          </a:r>
                          <a:r>
                            <a:rPr lang="en-US" b="1">
                              <a:latin typeface="Aptos" panose="020B0004020202020204" pitchFamily="34" charset="0"/>
                            </a:rPr>
                            <a:t>length</a:t>
                          </a:r>
                          <a:r>
                            <a:rPr lang="en-US" b="1">
                              <a:solidFill>
                                <a:srgbClr val="7030A0"/>
                              </a:solidFill>
                              <a:latin typeface="Aptos" panose="020B0004020202020204" pitchFamily="34" charset="0"/>
                            </a:rPr>
                            <a:t> (l)</a:t>
                          </a:r>
                          <a:endParaRPr lang="en-ID" b="1" dirty="0">
                            <a:solidFill>
                              <a:srgbClr val="7030A0"/>
                            </a:solidFill>
                            <a:latin typeface="Aptos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0225719"/>
                      </a:ext>
                    </a:extLst>
                  </a:tr>
                  <a:tr h="152446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>
                            <a:solidFill>
                              <a:schemeClr val="accent2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>
                            <a:solidFill>
                              <a:schemeClr val="accent2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>
                              <a:solidFill>
                                <a:schemeClr val="tx2"/>
                              </a:solidFill>
                              <a:latin typeface="Aptos" panose="020B0004020202020204" pitchFamily="34" charset="0"/>
                            </a:rPr>
                            <a:t>Deformation </a:t>
                          </a:r>
                          <a:r>
                            <a:rPr lang="en-US" sz="2000" b="1" dirty="0">
                              <a:solidFill>
                                <a:schemeClr val="tx2"/>
                              </a:solidFill>
                              <a:latin typeface="Aptos" panose="020B0004020202020204" pitchFamily="34" charset="0"/>
                            </a:rPr>
                            <a:t>(</a:t>
                          </a:r>
                          <a:r>
                            <a:rPr lang="en-US" sz="2000" b="1" i="1" dirty="0">
                              <a:solidFill>
                                <a:schemeClr val="tx2"/>
                              </a:solidFill>
                              <a:latin typeface="Aptos" panose="020B0004020202020204" pitchFamily="34" charset="0"/>
                            </a:rPr>
                            <a:t>w</a:t>
                          </a:r>
                          <a:r>
                            <a:rPr lang="en-US" sz="2000" b="1" i="0" dirty="0">
                              <a:solidFill>
                                <a:schemeClr val="tx2"/>
                              </a:solidFill>
                              <a:latin typeface="Aptos" panose="020B0004020202020204" pitchFamily="34" charset="0"/>
                            </a:rPr>
                            <a:t>)</a:t>
                          </a:r>
                          <a:endParaRPr lang="en-ID" sz="2000" b="1" dirty="0">
                            <a:solidFill>
                              <a:schemeClr val="tx2"/>
                            </a:solidFill>
                            <a:latin typeface="Aptos" panose="020B00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D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0157556"/>
                      </a:ext>
                    </a:extLst>
                  </a:tr>
                  <a:tr h="10858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B050"/>
                              </a:solidFill>
                              <a:latin typeface="Aptos" panose="020B0004020202020204" pitchFamily="34" charset="0"/>
                            </a:rPr>
                            <a:t>Stress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oMath>
                          </a14:m>
                          <a:r>
                            <a:rPr lang="en-ID" sz="2000" b="1" dirty="0">
                              <a:solidFill>
                                <a:srgbClr val="00B050"/>
                              </a:solidFill>
                              <a:latin typeface="Aptos" panose="020B0004020202020204" pitchFamily="34" charset="0"/>
                            </a:rPr>
                            <a:t>)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D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798402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8">
                <a:extLst>
                  <a:ext uri="{FF2B5EF4-FFF2-40B4-BE49-F238E27FC236}">
                    <a16:creationId xmlns:a16="http://schemas.microsoft.com/office/drawing/2014/main" id="{8588F88E-A17C-68F9-DD8B-8B93C8A761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120446"/>
                  </p:ext>
                </p:extLst>
              </p:nvPr>
            </p:nvGraphicFramePr>
            <p:xfrm>
              <a:off x="1099060" y="1700836"/>
              <a:ext cx="9993880" cy="3586935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661840">
                      <a:extLst>
                        <a:ext uri="{9D8B030D-6E8A-4147-A177-3AD203B41FA5}">
                          <a16:colId xmlns:a16="http://schemas.microsoft.com/office/drawing/2014/main" val="2379850367"/>
                        </a:ext>
                      </a:extLst>
                    </a:gridCol>
                    <a:gridCol w="2506040">
                      <a:extLst>
                        <a:ext uri="{9D8B030D-6E8A-4147-A177-3AD203B41FA5}">
                          <a16:colId xmlns:a16="http://schemas.microsoft.com/office/drawing/2014/main" val="2909457565"/>
                        </a:ext>
                      </a:extLst>
                    </a:gridCol>
                    <a:gridCol w="2529840">
                      <a:extLst>
                        <a:ext uri="{9D8B030D-6E8A-4147-A177-3AD203B41FA5}">
                          <a16:colId xmlns:a16="http://schemas.microsoft.com/office/drawing/2014/main" val="4232207267"/>
                        </a:ext>
                      </a:extLst>
                    </a:gridCol>
                    <a:gridCol w="2296160">
                      <a:extLst>
                        <a:ext uri="{9D8B030D-6E8A-4147-A177-3AD203B41FA5}">
                          <a16:colId xmlns:a16="http://schemas.microsoft.com/office/drawing/2014/main" val="3838556896"/>
                        </a:ext>
                      </a:extLst>
                    </a:gridCol>
                  </a:tblGrid>
                  <a:tr h="506887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ptos" panose="020B0004020202020204" pitchFamily="34" charset="0"/>
                            </a:rPr>
                            <a:t>Result</a:t>
                          </a:r>
                          <a:endParaRPr lang="en-ID" sz="2400" dirty="0">
                            <a:solidFill>
                              <a:schemeClr val="bg1"/>
                            </a:solidFill>
                            <a:latin typeface="Aptos" panose="020B00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ptos" panose="020B0004020202020204" pitchFamily="34" charset="0"/>
                            </a:rPr>
                            <a:t>Parameter</a:t>
                          </a:r>
                          <a:endParaRPr lang="en-ID" sz="2400" dirty="0">
                            <a:solidFill>
                              <a:schemeClr val="bg1"/>
                            </a:solidFill>
                            <a:latin typeface="Aptos" panose="020B00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9573453"/>
                      </a:ext>
                    </a:extLst>
                  </a:tr>
                  <a:tr h="469732">
                    <a:tc vMerge="1">
                      <a:txBody>
                        <a:bodyPr/>
                        <a:lstStyle/>
                        <a:p>
                          <a:r>
                            <a:rPr lang="en-US"/>
                            <a:t>Parameter</a:t>
                          </a:r>
                          <a:endParaRPr lang="en-ID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>
                              <a:solidFill>
                                <a:srgbClr val="002060"/>
                              </a:solidFill>
                              <a:latin typeface="Aptos" panose="020B0004020202020204" pitchFamily="34" charset="0"/>
                            </a:rPr>
                            <a:t>Orde polynomial (n)</a:t>
                          </a:r>
                          <a:endParaRPr lang="en-ID" b="1" dirty="0">
                            <a:solidFill>
                              <a:srgbClr val="002060"/>
                            </a:solidFill>
                            <a:latin typeface="Aptos" panose="020B00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>
                              <a:solidFill>
                                <a:srgbClr val="0070C0"/>
                              </a:solidFill>
                              <a:latin typeface="Aptos" panose="020B0004020202020204" pitchFamily="34" charset="0"/>
                            </a:rPr>
                            <a:t>Hinge </a:t>
                          </a:r>
                          <a:r>
                            <a:rPr lang="en-US" b="1" dirty="0">
                              <a:solidFill>
                                <a:srgbClr val="0070C0"/>
                              </a:solidFill>
                              <a:latin typeface="Aptos" panose="020B0004020202020204" pitchFamily="34" charset="0"/>
                            </a:rPr>
                            <a:t>thickness (t)</a:t>
                          </a:r>
                          <a:endParaRPr lang="en-ID" b="1" dirty="0">
                            <a:solidFill>
                              <a:srgbClr val="0070C0"/>
                            </a:solidFill>
                            <a:latin typeface="Aptos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>
                              <a:solidFill>
                                <a:srgbClr val="7030A0"/>
                              </a:solidFill>
                              <a:latin typeface="Aptos" panose="020B0004020202020204" pitchFamily="34" charset="0"/>
                            </a:rPr>
                            <a:t>Hinge </a:t>
                          </a:r>
                          <a:r>
                            <a:rPr lang="en-US" b="1">
                              <a:latin typeface="Aptos" panose="020B0004020202020204" pitchFamily="34" charset="0"/>
                            </a:rPr>
                            <a:t>length</a:t>
                          </a:r>
                          <a:r>
                            <a:rPr lang="en-US" b="1">
                              <a:solidFill>
                                <a:srgbClr val="7030A0"/>
                              </a:solidFill>
                              <a:latin typeface="Aptos" panose="020B0004020202020204" pitchFamily="34" charset="0"/>
                            </a:rPr>
                            <a:t> (l)</a:t>
                          </a:r>
                          <a:endParaRPr lang="en-ID" b="1" dirty="0">
                            <a:solidFill>
                              <a:srgbClr val="7030A0"/>
                            </a:solidFill>
                            <a:latin typeface="Aptos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0225719"/>
                      </a:ext>
                    </a:extLst>
                  </a:tr>
                  <a:tr h="152446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>
                            <a:solidFill>
                              <a:schemeClr val="accent2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1">
                            <a:solidFill>
                              <a:schemeClr val="accent2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>
                              <a:solidFill>
                                <a:schemeClr val="tx2"/>
                              </a:solidFill>
                              <a:latin typeface="Aptos" panose="020B0004020202020204" pitchFamily="34" charset="0"/>
                            </a:rPr>
                            <a:t>Deformation </a:t>
                          </a:r>
                          <a:r>
                            <a:rPr lang="en-US" sz="2000" b="1" dirty="0">
                              <a:solidFill>
                                <a:schemeClr val="tx2"/>
                              </a:solidFill>
                              <a:latin typeface="Aptos" panose="020B0004020202020204" pitchFamily="34" charset="0"/>
                            </a:rPr>
                            <a:t>(</a:t>
                          </a:r>
                          <a:r>
                            <a:rPr lang="en-US" sz="2000" b="1" i="1" dirty="0">
                              <a:solidFill>
                                <a:schemeClr val="tx2"/>
                              </a:solidFill>
                              <a:latin typeface="Aptos" panose="020B0004020202020204" pitchFamily="34" charset="0"/>
                            </a:rPr>
                            <a:t>w</a:t>
                          </a:r>
                          <a:r>
                            <a:rPr lang="en-US" sz="2000" b="1" i="0" dirty="0">
                              <a:solidFill>
                                <a:schemeClr val="tx2"/>
                              </a:solidFill>
                              <a:latin typeface="Aptos" panose="020B0004020202020204" pitchFamily="34" charset="0"/>
                            </a:rPr>
                            <a:t>)</a:t>
                          </a:r>
                          <a:endParaRPr lang="en-ID" sz="2000" b="1" dirty="0">
                            <a:solidFill>
                              <a:schemeClr val="tx2"/>
                            </a:solidFill>
                            <a:latin typeface="Aptos" panose="020B00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D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0157556"/>
                      </a:ext>
                    </a:extLst>
                  </a:tr>
                  <a:tr h="1085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233146" r="-275744" b="-1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D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D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798402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Arrow: Right 39">
            <a:extLst>
              <a:ext uri="{FF2B5EF4-FFF2-40B4-BE49-F238E27FC236}">
                <a16:creationId xmlns:a16="http://schemas.microsoft.com/office/drawing/2014/main" id="{9242A587-C789-23E4-F2FC-77E360501874}"/>
              </a:ext>
            </a:extLst>
          </p:cNvPr>
          <p:cNvSpPr/>
          <p:nvPr/>
        </p:nvSpPr>
        <p:spPr>
          <a:xfrm rot="16200000" flipV="1">
            <a:off x="5929886" y="2349359"/>
            <a:ext cx="279225" cy="1968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163BD60-A5CB-381A-BE83-D2557687B855}"/>
              </a:ext>
            </a:extLst>
          </p:cNvPr>
          <p:cNvSpPr/>
          <p:nvPr/>
        </p:nvSpPr>
        <p:spPr>
          <a:xfrm rot="16200000" flipV="1">
            <a:off x="8360938" y="2349359"/>
            <a:ext cx="279225" cy="1968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3C105211-BC1F-EB4F-CBEF-116F90C037FB}"/>
              </a:ext>
            </a:extLst>
          </p:cNvPr>
          <p:cNvSpPr/>
          <p:nvPr/>
        </p:nvSpPr>
        <p:spPr>
          <a:xfrm rot="16200000" flipV="1">
            <a:off x="10504860" y="2349359"/>
            <a:ext cx="279225" cy="1968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Arrow: Right 32">
            <a:extLst>
              <a:ext uri="{FF2B5EF4-FFF2-40B4-BE49-F238E27FC236}">
                <a16:creationId xmlns:a16="http://schemas.microsoft.com/office/drawing/2014/main" id="{58098149-AF4D-BB22-B616-EA0E84741E7B}"/>
              </a:ext>
            </a:extLst>
          </p:cNvPr>
          <p:cNvSpPr/>
          <p:nvPr/>
        </p:nvSpPr>
        <p:spPr>
          <a:xfrm rot="16200000">
            <a:off x="4560150" y="3083208"/>
            <a:ext cx="685076" cy="640155"/>
          </a:xfrm>
          <a:prstGeom prst="rightArrow">
            <a:avLst/>
          </a:prstGeom>
          <a:solidFill>
            <a:srgbClr val="339966"/>
          </a:solidFill>
          <a:ln>
            <a:solidFill>
              <a:srgbClr val="1C57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Arrow: Right 34">
            <a:extLst>
              <a:ext uri="{FF2B5EF4-FFF2-40B4-BE49-F238E27FC236}">
                <a16:creationId xmlns:a16="http://schemas.microsoft.com/office/drawing/2014/main" id="{3BCFE47A-7AA4-6A2E-21F0-12BB604F993F}"/>
              </a:ext>
            </a:extLst>
          </p:cNvPr>
          <p:cNvSpPr/>
          <p:nvPr/>
        </p:nvSpPr>
        <p:spPr>
          <a:xfrm rot="5400000">
            <a:off x="7204553" y="3090714"/>
            <a:ext cx="685078" cy="64015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Arrow: Right 34">
            <a:extLst>
              <a:ext uri="{FF2B5EF4-FFF2-40B4-BE49-F238E27FC236}">
                <a16:creationId xmlns:a16="http://schemas.microsoft.com/office/drawing/2014/main" id="{EED068EF-53C1-C7CE-3299-7CD314A9BED5}"/>
              </a:ext>
            </a:extLst>
          </p:cNvPr>
          <p:cNvSpPr/>
          <p:nvPr/>
        </p:nvSpPr>
        <p:spPr>
          <a:xfrm rot="5400000">
            <a:off x="7206443" y="4463616"/>
            <a:ext cx="685077" cy="643937"/>
          </a:xfrm>
          <a:prstGeom prst="rightArrow">
            <a:avLst/>
          </a:prstGeom>
          <a:solidFill>
            <a:srgbClr val="33996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Kotak Teks 40">
                <a:extLst>
                  <a:ext uri="{FF2B5EF4-FFF2-40B4-BE49-F238E27FC236}">
                    <a16:creationId xmlns:a16="http://schemas.microsoft.com/office/drawing/2014/main" id="{F1904E9C-52D1-9857-B98D-9AE2F2E9B1AA}"/>
                  </a:ext>
                </a:extLst>
              </p:cNvPr>
              <p:cNvSpPr txBox="1"/>
              <p:nvPr/>
            </p:nvSpPr>
            <p:spPr>
              <a:xfrm>
                <a:off x="1677788" y="4573173"/>
                <a:ext cx="1300359" cy="609077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id-ID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id-ID" dirty="0"/>
              </a:p>
            </p:txBody>
          </p:sp>
        </mc:Choice>
        <mc:Fallback>
          <p:sp>
            <p:nvSpPr>
              <p:cNvPr id="32" name="Kotak Teks 40">
                <a:extLst>
                  <a:ext uri="{FF2B5EF4-FFF2-40B4-BE49-F238E27FC236}">
                    <a16:creationId xmlns:a16="http://schemas.microsoft.com/office/drawing/2014/main" id="{F1904E9C-52D1-9857-B98D-9AE2F2E9B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788" y="4573173"/>
                <a:ext cx="1300359" cy="6090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row: Right 34">
            <a:extLst>
              <a:ext uri="{FF2B5EF4-FFF2-40B4-BE49-F238E27FC236}">
                <a16:creationId xmlns:a16="http://schemas.microsoft.com/office/drawing/2014/main" id="{95522CD5-97FB-DCC6-1666-5872C8DC3717}"/>
              </a:ext>
            </a:extLst>
          </p:cNvPr>
          <p:cNvSpPr/>
          <p:nvPr/>
        </p:nvSpPr>
        <p:spPr>
          <a:xfrm rot="16200000">
            <a:off x="4562040" y="4441228"/>
            <a:ext cx="685077" cy="64393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2" name="Arrow: Right 34">
            <a:extLst>
              <a:ext uri="{FF2B5EF4-FFF2-40B4-BE49-F238E27FC236}">
                <a16:creationId xmlns:a16="http://schemas.microsoft.com/office/drawing/2014/main" id="{7BB2E866-FBA0-F01B-4136-8815E5DAE21D}"/>
              </a:ext>
            </a:extLst>
          </p:cNvPr>
          <p:cNvSpPr/>
          <p:nvPr/>
        </p:nvSpPr>
        <p:spPr>
          <a:xfrm rot="16200000">
            <a:off x="9568731" y="4452437"/>
            <a:ext cx="685077" cy="64393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Arrow: Right 34">
            <a:extLst>
              <a:ext uri="{FF2B5EF4-FFF2-40B4-BE49-F238E27FC236}">
                <a16:creationId xmlns:a16="http://schemas.microsoft.com/office/drawing/2014/main" id="{280FE326-A2CE-5708-75A8-0810AACBC46F}"/>
              </a:ext>
            </a:extLst>
          </p:cNvPr>
          <p:cNvSpPr/>
          <p:nvPr/>
        </p:nvSpPr>
        <p:spPr>
          <a:xfrm rot="16200000">
            <a:off x="9566840" y="3028322"/>
            <a:ext cx="685078" cy="640157"/>
          </a:xfrm>
          <a:prstGeom prst="rightArrow">
            <a:avLst/>
          </a:prstGeom>
          <a:solidFill>
            <a:srgbClr val="33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534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/>
      <p:bldP spid="37" grpId="0" animBg="1"/>
      <p:bldP spid="42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E40FDAA-9565-9A0F-3228-A26AC7F19DBA}"/>
              </a:ext>
            </a:extLst>
          </p:cNvPr>
          <p:cNvGrpSpPr/>
          <p:nvPr/>
        </p:nvGrpSpPr>
        <p:grpSpPr>
          <a:xfrm>
            <a:off x="10110871" y="46655"/>
            <a:ext cx="2025143" cy="698769"/>
            <a:chOff x="4656972" y="726762"/>
            <a:chExt cx="2025143" cy="698769"/>
          </a:xfrm>
        </p:grpSpPr>
        <p:sp>
          <p:nvSpPr>
            <p:cNvPr id="7" name="Persegi: Sudut Diagonal Terpotong 1">
              <a:extLst>
                <a:ext uri="{FF2B5EF4-FFF2-40B4-BE49-F238E27FC236}">
                  <a16:creationId xmlns:a16="http://schemas.microsoft.com/office/drawing/2014/main" id="{014233A8-63F3-FD11-F69A-A893FA348768}"/>
                </a:ext>
              </a:extLst>
            </p:cNvPr>
            <p:cNvSpPr/>
            <p:nvPr/>
          </p:nvSpPr>
          <p:spPr>
            <a:xfrm flipV="1">
              <a:off x="4656972" y="726762"/>
              <a:ext cx="2025143" cy="698769"/>
            </a:xfrm>
            <a:prstGeom prst="snip2DiagRect">
              <a:avLst>
                <a:gd name="adj1" fmla="val 0"/>
                <a:gd name="adj2" fmla="val 20920"/>
              </a:avLst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77B414EA-404C-77A8-F594-120FF773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56" y="777136"/>
              <a:ext cx="1720177" cy="61625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728C4B-F7D7-2965-6E8D-3433815AD77C}"/>
              </a:ext>
            </a:extLst>
          </p:cNvPr>
          <p:cNvGrpSpPr/>
          <p:nvPr/>
        </p:nvGrpSpPr>
        <p:grpSpPr>
          <a:xfrm>
            <a:off x="-2804" y="0"/>
            <a:ext cx="12194804" cy="6888867"/>
            <a:chOff x="-12135" y="-43987"/>
            <a:chExt cx="12194804" cy="6888867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8055F2-C544-4CEA-37B3-2A1DE79029A8}"/>
                </a:ext>
              </a:extLst>
            </p:cNvPr>
            <p:cNvSpPr/>
            <p:nvPr/>
          </p:nvSpPr>
          <p:spPr>
            <a:xfrm>
              <a:off x="1957719" y="6439244"/>
              <a:ext cx="10224950" cy="40009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A7F0A8-BA94-0ED6-1853-A50AFF825977}"/>
                </a:ext>
              </a:extLst>
            </p:cNvPr>
            <p:cNvGrpSpPr/>
            <p:nvPr/>
          </p:nvGrpSpPr>
          <p:grpSpPr>
            <a:xfrm>
              <a:off x="-12135" y="-43987"/>
              <a:ext cx="2021381" cy="6888867"/>
              <a:chOff x="-12135" y="-43987"/>
              <a:chExt cx="2021381" cy="6888867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625C49-0613-A1EE-29B4-39AA4964DA32}"/>
                  </a:ext>
                </a:extLst>
              </p:cNvPr>
              <p:cNvSpPr/>
              <p:nvPr/>
            </p:nvSpPr>
            <p:spPr>
              <a:xfrm rot="10800000">
                <a:off x="0" y="6418924"/>
                <a:ext cx="494522" cy="41875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398761-C6AB-6707-E629-E89350EA0A73}"/>
                  </a:ext>
                </a:extLst>
              </p:cNvPr>
              <p:cNvSpPr/>
              <p:nvPr/>
            </p:nvSpPr>
            <p:spPr>
              <a:xfrm rot="10800000">
                <a:off x="12924" y="4957777"/>
                <a:ext cx="234337" cy="97971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BE3A32-37B6-4FC1-9D88-4C646C1E628F}"/>
                  </a:ext>
                </a:extLst>
              </p:cNvPr>
              <p:cNvSpPr/>
              <p:nvPr/>
            </p:nvSpPr>
            <p:spPr>
              <a:xfrm>
                <a:off x="1344027" y="6429083"/>
                <a:ext cx="665219" cy="4094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4AAB0-D965-EF09-DFAD-CECE367189FA}"/>
                  </a:ext>
                </a:extLst>
              </p:cNvPr>
              <p:cNvSpPr/>
              <p:nvPr/>
            </p:nvSpPr>
            <p:spPr>
              <a:xfrm rot="10800000">
                <a:off x="486661" y="6343986"/>
                <a:ext cx="968674" cy="4968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D6B06F-FF3B-DBCD-8753-4D3EEB46D2C3}"/>
                  </a:ext>
                </a:extLst>
              </p:cNvPr>
              <p:cNvSpPr/>
              <p:nvPr/>
            </p:nvSpPr>
            <p:spPr>
              <a:xfrm rot="10800000">
                <a:off x="-12135" y="6004695"/>
                <a:ext cx="763832" cy="84018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268316C-DBC9-10DD-736F-25B5F67F4DB9}"/>
                  </a:ext>
                </a:extLst>
              </p:cNvPr>
              <p:cNvSpPr/>
              <p:nvPr/>
            </p:nvSpPr>
            <p:spPr>
              <a:xfrm rot="10800000">
                <a:off x="-10013" y="-43987"/>
                <a:ext cx="276698" cy="662269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162AE2-FDB0-5B4A-E99B-F310E1F4F5B3}"/>
              </a:ext>
            </a:extLst>
          </p:cNvPr>
          <p:cNvGrpSpPr/>
          <p:nvPr/>
        </p:nvGrpSpPr>
        <p:grpSpPr>
          <a:xfrm>
            <a:off x="70565" y="5211877"/>
            <a:ext cx="1756283" cy="1498985"/>
            <a:chOff x="117771" y="5144462"/>
            <a:chExt cx="1756283" cy="1498985"/>
          </a:xfrm>
          <a:solidFill>
            <a:schemeClr val="accent4"/>
          </a:solidFill>
        </p:grpSpPr>
        <p:sp>
          <p:nvSpPr>
            <p:cNvPr id="36" name="Rectangle: Diagonal Corners Snipped 35">
              <a:extLst>
                <a:ext uri="{FF2B5EF4-FFF2-40B4-BE49-F238E27FC236}">
                  <a16:creationId xmlns:a16="http://schemas.microsoft.com/office/drawing/2014/main" id="{A3F9BF9D-BD3B-0149-D63C-836EA4E3E09E}"/>
                </a:ext>
              </a:extLst>
            </p:cNvPr>
            <p:cNvSpPr/>
            <p:nvPr/>
          </p:nvSpPr>
          <p:spPr>
            <a:xfrm>
              <a:off x="117771" y="5144462"/>
              <a:ext cx="607881" cy="71213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0F308063-5386-5CA7-EAF9-A23E023D6FF4}"/>
                </a:ext>
              </a:extLst>
            </p:cNvPr>
            <p:cNvSpPr/>
            <p:nvPr/>
          </p:nvSpPr>
          <p:spPr>
            <a:xfrm>
              <a:off x="606234" y="5387773"/>
              <a:ext cx="607881" cy="687079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Rectangle: Diagonal Corners Snipped 38">
              <a:extLst>
                <a:ext uri="{FF2B5EF4-FFF2-40B4-BE49-F238E27FC236}">
                  <a16:creationId xmlns:a16="http://schemas.microsoft.com/office/drawing/2014/main" id="{4491F9F3-CD50-4451-C947-7ADB398620EA}"/>
                </a:ext>
              </a:extLst>
            </p:cNvPr>
            <p:cNvSpPr/>
            <p:nvPr/>
          </p:nvSpPr>
          <p:spPr>
            <a:xfrm>
              <a:off x="845071" y="5804807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Rectangle: Diagonal Corners Snipped 39">
              <a:extLst>
                <a:ext uri="{FF2B5EF4-FFF2-40B4-BE49-F238E27FC236}">
                  <a16:creationId xmlns:a16="http://schemas.microsoft.com/office/drawing/2014/main" id="{870BC204-1588-282D-FF41-A640247BF017}"/>
                </a:ext>
              </a:extLst>
            </p:cNvPr>
            <p:cNvSpPr/>
            <p:nvPr/>
          </p:nvSpPr>
          <p:spPr>
            <a:xfrm>
              <a:off x="1266173" y="5982152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9BEE72-A487-A522-EDD2-4B6B1000DEA1}"/>
                </a:ext>
              </a:extLst>
            </p:cNvPr>
            <p:cNvSpPr/>
            <p:nvPr/>
          </p:nvSpPr>
          <p:spPr>
            <a:xfrm>
              <a:off x="117771" y="5663735"/>
              <a:ext cx="945689" cy="97971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8">
            <a:extLst>
              <a:ext uri="{FF2B5EF4-FFF2-40B4-BE49-F238E27FC236}">
                <a16:creationId xmlns:a16="http://schemas.microsoft.com/office/drawing/2014/main" id="{6DC7509A-DCEF-608C-01D1-387DEB16A4DB}"/>
              </a:ext>
            </a:extLst>
          </p:cNvPr>
          <p:cNvSpPr txBox="1"/>
          <p:nvPr/>
        </p:nvSpPr>
        <p:spPr>
          <a:xfrm>
            <a:off x="7560805" y="5985420"/>
            <a:ext cx="2623322" cy="523220"/>
          </a:xfrm>
          <a:prstGeom prst="rect">
            <a:avLst/>
          </a:prstGeom>
          <a:solidFill>
            <a:srgbClr val="8CAAA5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Introduction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A56481A2-1A39-88BC-060E-C794CE0B9B6A}"/>
              </a:ext>
            </a:extLst>
          </p:cNvPr>
          <p:cNvSpPr>
            <a:spLocks/>
          </p:cNvSpPr>
          <p:nvPr/>
        </p:nvSpPr>
        <p:spPr>
          <a:xfrm>
            <a:off x="7537732" y="597161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1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A7B9B8D2-4B44-4243-98CE-D45C263923C4}"/>
              </a:ext>
            </a:extLst>
          </p:cNvPr>
          <p:cNvSpPr>
            <a:spLocks/>
          </p:cNvSpPr>
          <p:nvPr/>
        </p:nvSpPr>
        <p:spPr>
          <a:xfrm>
            <a:off x="10151123" y="5948856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E732F78F-336A-C52F-98F5-647C42C905D6}"/>
              </a:ext>
            </a:extLst>
          </p:cNvPr>
          <p:cNvSpPr>
            <a:spLocks/>
          </p:cNvSpPr>
          <p:nvPr/>
        </p:nvSpPr>
        <p:spPr>
          <a:xfrm>
            <a:off x="10761419" y="5936042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3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51FD3852-83A9-844D-174E-A83308337E50}"/>
              </a:ext>
            </a:extLst>
          </p:cNvPr>
          <p:cNvSpPr>
            <a:spLocks/>
          </p:cNvSpPr>
          <p:nvPr/>
        </p:nvSpPr>
        <p:spPr>
          <a:xfrm>
            <a:off x="11371715" y="593604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40878A-DA0A-02B2-A09F-8E02FBB7A35F}"/>
              </a:ext>
            </a:extLst>
          </p:cNvPr>
          <p:cNvSpPr txBox="1"/>
          <p:nvPr/>
        </p:nvSpPr>
        <p:spPr>
          <a:xfrm>
            <a:off x="346913" y="112767"/>
            <a:ext cx="76155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Aptos" panose="020B0004020202020204" pitchFamily="34" charset="0"/>
              </a:rPr>
              <a:t>Grey Relational Analysis Results</a:t>
            </a:r>
            <a:endParaRPr lang="en-US" sz="3200" b="1" dirty="0">
              <a:latin typeface="Aptos" panose="020B0004020202020204" pitchFamily="34" charset="0"/>
            </a:endParaRPr>
          </a:p>
        </p:txBody>
      </p:sp>
      <p:cxnSp>
        <p:nvCxnSpPr>
          <p:cNvPr id="14" name="Konektor Panah Lurus 10">
            <a:extLst>
              <a:ext uri="{FF2B5EF4-FFF2-40B4-BE49-F238E27FC236}">
                <a16:creationId xmlns:a16="http://schemas.microsoft.com/office/drawing/2014/main" id="{72B752EB-065F-9B09-637D-4D655EF255EB}"/>
              </a:ext>
            </a:extLst>
          </p:cNvPr>
          <p:cNvCxnSpPr>
            <a:cxnSpLocks/>
          </p:cNvCxnSpPr>
          <p:nvPr/>
        </p:nvCxnSpPr>
        <p:spPr>
          <a:xfrm flipV="1">
            <a:off x="1559909" y="2833121"/>
            <a:ext cx="0" cy="21334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7">
            <a:extLst>
              <a:ext uri="{FF2B5EF4-FFF2-40B4-BE49-F238E27FC236}">
                <a16:creationId xmlns:a16="http://schemas.microsoft.com/office/drawing/2014/main" id="{191E4BAA-795D-2536-70EC-5B9716DCFB5E}"/>
              </a:ext>
            </a:extLst>
          </p:cNvPr>
          <p:cNvSpPr/>
          <p:nvPr/>
        </p:nvSpPr>
        <p:spPr>
          <a:xfrm rot="16200000">
            <a:off x="207269" y="3792727"/>
            <a:ext cx="2112430" cy="284525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>
                <a:latin typeface="Aptos" panose="020B0004020202020204" pitchFamily="34" charset="0"/>
              </a:rPr>
              <a:t>Optimal design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172DEB90-8941-C45D-C659-EC93323E00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9718045"/>
                  </p:ext>
                </p:extLst>
              </p:nvPr>
            </p:nvGraphicFramePr>
            <p:xfrm>
              <a:off x="1836522" y="1785537"/>
              <a:ext cx="9586081" cy="32717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325">
                      <a:extLst>
                        <a:ext uri="{9D8B030D-6E8A-4147-A177-3AD203B41FA5}">
                          <a16:colId xmlns:a16="http://schemas.microsoft.com/office/drawing/2014/main" val="1827844379"/>
                        </a:ext>
                      </a:extLst>
                    </a:gridCol>
                    <a:gridCol w="480729">
                      <a:extLst>
                        <a:ext uri="{9D8B030D-6E8A-4147-A177-3AD203B41FA5}">
                          <a16:colId xmlns:a16="http://schemas.microsoft.com/office/drawing/2014/main" val="3197446753"/>
                        </a:ext>
                      </a:extLst>
                    </a:gridCol>
                    <a:gridCol w="484289">
                      <a:extLst>
                        <a:ext uri="{9D8B030D-6E8A-4147-A177-3AD203B41FA5}">
                          <a16:colId xmlns:a16="http://schemas.microsoft.com/office/drawing/2014/main" val="2553735289"/>
                        </a:ext>
                      </a:extLst>
                    </a:gridCol>
                    <a:gridCol w="484289">
                      <a:extLst>
                        <a:ext uri="{9D8B030D-6E8A-4147-A177-3AD203B41FA5}">
                          <a16:colId xmlns:a16="http://schemas.microsoft.com/office/drawing/2014/main" val="753907262"/>
                        </a:ext>
                      </a:extLst>
                    </a:gridCol>
                    <a:gridCol w="848397">
                      <a:extLst>
                        <a:ext uri="{9D8B030D-6E8A-4147-A177-3AD203B41FA5}">
                          <a16:colId xmlns:a16="http://schemas.microsoft.com/office/drawing/2014/main" val="3474034448"/>
                        </a:ext>
                      </a:extLst>
                    </a:gridCol>
                    <a:gridCol w="848397">
                      <a:extLst>
                        <a:ext uri="{9D8B030D-6E8A-4147-A177-3AD203B41FA5}">
                          <a16:colId xmlns:a16="http://schemas.microsoft.com/office/drawing/2014/main" val="4097517465"/>
                        </a:ext>
                      </a:extLst>
                    </a:gridCol>
                    <a:gridCol w="681055">
                      <a:extLst>
                        <a:ext uri="{9D8B030D-6E8A-4147-A177-3AD203B41FA5}">
                          <a16:colId xmlns:a16="http://schemas.microsoft.com/office/drawing/2014/main" val="4121480879"/>
                        </a:ext>
                      </a:extLst>
                    </a:gridCol>
                    <a:gridCol w="772703">
                      <a:extLst>
                        <a:ext uri="{9D8B030D-6E8A-4147-A177-3AD203B41FA5}">
                          <a16:colId xmlns:a16="http://schemas.microsoft.com/office/drawing/2014/main" val="8636577"/>
                        </a:ext>
                      </a:extLst>
                    </a:gridCol>
                    <a:gridCol w="849287">
                      <a:extLst>
                        <a:ext uri="{9D8B030D-6E8A-4147-A177-3AD203B41FA5}">
                          <a16:colId xmlns:a16="http://schemas.microsoft.com/office/drawing/2014/main" val="2792101312"/>
                        </a:ext>
                      </a:extLst>
                    </a:gridCol>
                    <a:gridCol w="848397">
                      <a:extLst>
                        <a:ext uri="{9D8B030D-6E8A-4147-A177-3AD203B41FA5}">
                          <a16:colId xmlns:a16="http://schemas.microsoft.com/office/drawing/2014/main" val="1823473268"/>
                        </a:ext>
                      </a:extLst>
                    </a:gridCol>
                    <a:gridCol w="726434">
                      <a:extLst>
                        <a:ext uri="{9D8B030D-6E8A-4147-A177-3AD203B41FA5}">
                          <a16:colId xmlns:a16="http://schemas.microsoft.com/office/drawing/2014/main" val="953498300"/>
                        </a:ext>
                      </a:extLst>
                    </a:gridCol>
                    <a:gridCol w="849287">
                      <a:extLst>
                        <a:ext uri="{9D8B030D-6E8A-4147-A177-3AD203B41FA5}">
                          <a16:colId xmlns:a16="http://schemas.microsoft.com/office/drawing/2014/main" val="3542297660"/>
                        </a:ext>
                      </a:extLst>
                    </a:gridCol>
                    <a:gridCol w="985492">
                      <a:extLst>
                        <a:ext uri="{9D8B030D-6E8A-4147-A177-3AD203B41FA5}">
                          <a16:colId xmlns:a16="http://schemas.microsoft.com/office/drawing/2014/main" val="1997521476"/>
                        </a:ext>
                      </a:extLst>
                    </a:gridCol>
                  </a:tblGrid>
                  <a:tr h="6749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Rank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n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h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l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sz="12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id-ID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d-ID" sz="1200" kern="1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d-ID" sz="1200" kern="100">
                                  <a:effectLst/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id-ID" sz="1200" kern="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sz="12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id-ID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d-ID" sz="1200" kern="1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d-ID" sz="1200" kern="100">
                                  <a:effectLst/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id-ID" sz="1200" kern="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sz="12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id-ID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sz="12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id-ID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sz="12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b>
                                  <m:r>
                                    <a:rPr lang="id-ID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D" sz="12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d-ID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</m:oMath>
                          </a14:m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D" sz="12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d-ID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b>
                                  <m:r>
                                    <a:rPr lang="id-ID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D" sz="12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d-ID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</m:oMath>
                          </a14:m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12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d-ID" sz="12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𝜸</m:t>
                                    </m:r>
                                  </m:e>
                                  <m:sub>
                                    <m:r>
                                      <a:rPr lang="id-ID" sz="12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Stress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(MPa)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Deformasi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(µm)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5330430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0,053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0,996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0,947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0,004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0,346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0,992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0,669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39,123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1,479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7546593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6,5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0,333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0,667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37,978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0,278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3517830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7,5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0,333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0,667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308,300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5,928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7595423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5,5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0,092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0,988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0,908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0,012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0,355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0,977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0,666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41,173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0,718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1928006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5,5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0,059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0,990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0,941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0,010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0,347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0,981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0,664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40,620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0,528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9363380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0,056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0,990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0,944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0,010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0,346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0,981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0,664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40,562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0,512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7703430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7,5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0,066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0,988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0,934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0,012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0,349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0,977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0,663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41,217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0,569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5376446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2,5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5,5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0,062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0,987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0,938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0,013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0,348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0,975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0,662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41,383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0,543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235521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9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6,5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0,042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0,986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0,958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0,014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0,343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0,972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0,658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41,838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0,432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3837290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5,5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0,073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0,980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0,927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0,020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0,350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0,962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0,656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43,270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0,606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993157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172DEB90-8941-C45D-C659-EC93323E00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9718045"/>
                  </p:ext>
                </p:extLst>
              </p:nvPr>
            </p:nvGraphicFramePr>
            <p:xfrm>
              <a:off x="1836522" y="1785537"/>
              <a:ext cx="9586081" cy="32717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27325">
                      <a:extLst>
                        <a:ext uri="{9D8B030D-6E8A-4147-A177-3AD203B41FA5}">
                          <a16:colId xmlns:a16="http://schemas.microsoft.com/office/drawing/2014/main" val="1827844379"/>
                        </a:ext>
                      </a:extLst>
                    </a:gridCol>
                    <a:gridCol w="480729">
                      <a:extLst>
                        <a:ext uri="{9D8B030D-6E8A-4147-A177-3AD203B41FA5}">
                          <a16:colId xmlns:a16="http://schemas.microsoft.com/office/drawing/2014/main" val="3197446753"/>
                        </a:ext>
                      </a:extLst>
                    </a:gridCol>
                    <a:gridCol w="484289">
                      <a:extLst>
                        <a:ext uri="{9D8B030D-6E8A-4147-A177-3AD203B41FA5}">
                          <a16:colId xmlns:a16="http://schemas.microsoft.com/office/drawing/2014/main" val="2553735289"/>
                        </a:ext>
                      </a:extLst>
                    </a:gridCol>
                    <a:gridCol w="484289">
                      <a:extLst>
                        <a:ext uri="{9D8B030D-6E8A-4147-A177-3AD203B41FA5}">
                          <a16:colId xmlns:a16="http://schemas.microsoft.com/office/drawing/2014/main" val="753907262"/>
                        </a:ext>
                      </a:extLst>
                    </a:gridCol>
                    <a:gridCol w="848397">
                      <a:extLst>
                        <a:ext uri="{9D8B030D-6E8A-4147-A177-3AD203B41FA5}">
                          <a16:colId xmlns:a16="http://schemas.microsoft.com/office/drawing/2014/main" val="3474034448"/>
                        </a:ext>
                      </a:extLst>
                    </a:gridCol>
                    <a:gridCol w="848397">
                      <a:extLst>
                        <a:ext uri="{9D8B030D-6E8A-4147-A177-3AD203B41FA5}">
                          <a16:colId xmlns:a16="http://schemas.microsoft.com/office/drawing/2014/main" val="4097517465"/>
                        </a:ext>
                      </a:extLst>
                    </a:gridCol>
                    <a:gridCol w="681055">
                      <a:extLst>
                        <a:ext uri="{9D8B030D-6E8A-4147-A177-3AD203B41FA5}">
                          <a16:colId xmlns:a16="http://schemas.microsoft.com/office/drawing/2014/main" val="4121480879"/>
                        </a:ext>
                      </a:extLst>
                    </a:gridCol>
                    <a:gridCol w="772703">
                      <a:extLst>
                        <a:ext uri="{9D8B030D-6E8A-4147-A177-3AD203B41FA5}">
                          <a16:colId xmlns:a16="http://schemas.microsoft.com/office/drawing/2014/main" val="8636577"/>
                        </a:ext>
                      </a:extLst>
                    </a:gridCol>
                    <a:gridCol w="849287">
                      <a:extLst>
                        <a:ext uri="{9D8B030D-6E8A-4147-A177-3AD203B41FA5}">
                          <a16:colId xmlns:a16="http://schemas.microsoft.com/office/drawing/2014/main" val="2792101312"/>
                        </a:ext>
                      </a:extLst>
                    </a:gridCol>
                    <a:gridCol w="848397">
                      <a:extLst>
                        <a:ext uri="{9D8B030D-6E8A-4147-A177-3AD203B41FA5}">
                          <a16:colId xmlns:a16="http://schemas.microsoft.com/office/drawing/2014/main" val="1823473268"/>
                        </a:ext>
                      </a:extLst>
                    </a:gridCol>
                    <a:gridCol w="726434">
                      <a:extLst>
                        <a:ext uri="{9D8B030D-6E8A-4147-A177-3AD203B41FA5}">
                          <a16:colId xmlns:a16="http://schemas.microsoft.com/office/drawing/2014/main" val="953498300"/>
                        </a:ext>
                      </a:extLst>
                    </a:gridCol>
                    <a:gridCol w="849287">
                      <a:extLst>
                        <a:ext uri="{9D8B030D-6E8A-4147-A177-3AD203B41FA5}">
                          <a16:colId xmlns:a16="http://schemas.microsoft.com/office/drawing/2014/main" val="3542297660"/>
                        </a:ext>
                      </a:extLst>
                    </a:gridCol>
                    <a:gridCol w="985492">
                      <a:extLst>
                        <a:ext uri="{9D8B030D-6E8A-4147-A177-3AD203B41FA5}">
                          <a16:colId xmlns:a16="http://schemas.microsoft.com/office/drawing/2014/main" val="1997521476"/>
                        </a:ext>
                      </a:extLst>
                    </a:gridCol>
                  </a:tblGrid>
                  <a:tr h="6749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Rank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n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h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l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312" marR="84312" marT="0" marB="0" anchor="ctr">
                        <a:blipFill>
                          <a:blip r:embed="rId4"/>
                          <a:stretch>
                            <a:fillRect l="-257554" t="-5405" r="-777698" b="-398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312" marR="84312" marT="0" marB="0" anchor="ctr">
                        <a:blipFill>
                          <a:blip r:embed="rId4"/>
                          <a:stretch>
                            <a:fillRect l="-355000" t="-5405" r="-672143" b="-398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312" marR="84312" marT="0" marB="0" anchor="ctr">
                        <a:blipFill>
                          <a:blip r:embed="rId4"/>
                          <a:stretch>
                            <a:fillRect l="-573874" t="-5405" r="-747748" b="-398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312" marR="84312" marT="0" marB="0" anchor="ctr">
                        <a:blipFill>
                          <a:blip r:embed="rId4"/>
                          <a:stretch>
                            <a:fillRect l="-588976" t="-5405" r="-553543" b="-398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312" marR="84312" marT="0" marB="0" anchor="ctr">
                        <a:blipFill>
                          <a:blip r:embed="rId4"/>
                          <a:stretch>
                            <a:fillRect l="-625000" t="-5405" r="-402143" b="-398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312" marR="84312" marT="0" marB="0" anchor="ctr">
                        <a:blipFill>
                          <a:blip r:embed="rId4"/>
                          <a:stretch>
                            <a:fillRect l="-730216" t="-5405" r="-305036" b="-398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4312" marR="84312" marT="0" marB="0" anchor="ctr">
                        <a:blipFill>
                          <a:blip r:embed="rId4"/>
                          <a:stretch>
                            <a:fillRect l="-969748" t="-5405" r="-256303" b="-398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Stress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(MPa)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Deformasi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(µm)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5330430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0,053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0,996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0,947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0,004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0,346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0,992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0,669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39,123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1,479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7546593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6,5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0,333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0,667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37,978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0,278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3517830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7,5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1,000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0,333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0,667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308,300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5,928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7595423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5,5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0,092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0,988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0,908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0,012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0,355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0,977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0,666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41,173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0,718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1928006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5,5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0,059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0,990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0,941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0,010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0,347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0,981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0,664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40,620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0,528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9363380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0,056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0,990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0,944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0,010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0,346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0,981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0,664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40,562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0,512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7703430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7,5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0,066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0,988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0,934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0,012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0,349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0,977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0,663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41,217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0,569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5376446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2,5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5,5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0,062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0,987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0,938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0,013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0,348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0,975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0,662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41,383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0,543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235521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9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6,5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0,042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0,986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0,958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0,014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0,343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0,972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0,658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41,838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0,432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rgbClr val="9BB3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3837290"/>
                      </a:ext>
                    </a:extLst>
                  </a:tr>
                  <a:tr h="2596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10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5,5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0,073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0,980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0,927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0,020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0,350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0,962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0,656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43,270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id-ID" sz="1200" kern="100">
                              <a:effectLst/>
                              <a:latin typeface="Aptos" panose="020B0004020202020204" pitchFamily="34" charset="0"/>
                            </a:rPr>
                            <a:t>0,606</a:t>
                          </a:r>
                          <a:endParaRPr lang="en-ID" sz="14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4312" marR="84312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99315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2016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E40FDAA-9565-9A0F-3228-A26AC7F19DBA}"/>
              </a:ext>
            </a:extLst>
          </p:cNvPr>
          <p:cNvGrpSpPr/>
          <p:nvPr/>
        </p:nvGrpSpPr>
        <p:grpSpPr>
          <a:xfrm>
            <a:off x="10110871" y="46655"/>
            <a:ext cx="2025143" cy="698769"/>
            <a:chOff x="4656972" y="726762"/>
            <a:chExt cx="2025143" cy="698769"/>
          </a:xfrm>
        </p:grpSpPr>
        <p:sp>
          <p:nvSpPr>
            <p:cNvPr id="7" name="Persegi: Sudut Diagonal Terpotong 1">
              <a:extLst>
                <a:ext uri="{FF2B5EF4-FFF2-40B4-BE49-F238E27FC236}">
                  <a16:creationId xmlns:a16="http://schemas.microsoft.com/office/drawing/2014/main" id="{014233A8-63F3-FD11-F69A-A893FA348768}"/>
                </a:ext>
              </a:extLst>
            </p:cNvPr>
            <p:cNvSpPr/>
            <p:nvPr/>
          </p:nvSpPr>
          <p:spPr>
            <a:xfrm flipV="1">
              <a:off x="4656972" y="726762"/>
              <a:ext cx="2025143" cy="698769"/>
            </a:xfrm>
            <a:prstGeom prst="snip2DiagRect">
              <a:avLst>
                <a:gd name="adj1" fmla="val 0"/>
                <a:gd name="adj2" fmla="val 20920"/>
              </a:avLst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77B414EA-404C-77A8-F594-120FF773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56" y="777136"/>
              <a:ext cx="1720177" cy="61625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728C4B-F7D7-2965-6E8D-3433815AD77C}"/>
              </a:ext>
            </a:extLst>
          </p:cNvPr>
          <p:cNvGrpSpPr/>
          <p:nvPr/>
        </p:nvGrpSpPr>
        <p:grpSpPr>
          <a:xfrm>
            <a:off x="-2804" y="0"/>
            <a:ext cx="12194804" cy="6888867"/>
            <a:chOff x="-12135" y="-43987"/>
            <a:chExt cx="12194804" cy="6888867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8055F2-C544-4CEA-37B3-2A1DE79029A8}"/>
                </a:ext>
              </a:extLst>
            </p:cNvPr>
            <p:cNvSpPr/>
            <p:nvPr/>
          </p:nvSpPr>
          <p:spPr>
            <a:xfrm>
              <a:off x="1957719" y="6439244"/>
              <a:ext cx="10224950" cy="40009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A7F0A8-BA94-0ED6-1853-A50AFF825977}"/>
                </a:ext>
              </a:extLst>
            </p:cNvPr>
            <p:cNvGrpSpPr/>
            <p:nvPr/>
          </p:nvGrpSpPr>
          <p:grpSpPr>
            <a:xfrm>
              <a:off x="-12135" y="-43987"/>
              <a:ext cx="2021381" cy="6888867"/>
              <a:chOff x="-12135" y="-43987"/>
              <a:chExt cx="2021381" cy="6888867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625C49-0613-A1EE-29B4-39AA4964DA32}"/>
                  </a:ext>
                </a:extLst>
              </p:cNvPr>
              <p:cNvSpPr/>
              <p:nvPr/>
            </p:nvSpPr>
            <p:spPr>
              <a:xfrm rot="10800000">
                <a:off x="0" y="6418924"/>
                <a:ext cx="494522" cy="41875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398761-C6AB-6707-E629-E89350EA0A73}"/>
                  </a:ext>
                </a:extLst>
              </p:cNvPr>
              <p:cNvSpPr/>
              <p:nvPr/>
            </p:nvSpPr>
            <p:spPr>
              <a:xfrm rot="10800000">
                <a:off x="12924" y="4957777"/>
                <a:ext cx="234337" cy="97971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BE3A32-37B6-4FC1-9D88-4C646C1E628F}"/>
                  </a:ext>
                </a:extLst>
              </p:cNvPr>
              <p:cNvSpPr/>
              <p:nvPr/>
            </p:nvSpPr>
            <p:spPr>
              <a:xfrm>
                <a:off x="1344027" y="6429083"/>
                <a:ext cx="665219" cy="4094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4AAB0-D965-EF09-DFAD-CECE367189FA}"/>
                  </a:ext>
                </a:extLst>
              </p:cNvPr>
              <p:cNvSpPr/>
              <p:nvPr/>
            </p:nvSpPr>
            <p:spPr>
              <a:xfrm rot="10800000">
                <a:off x="486661" y="6343986"/>
                <a:ext cx="968674" cy="4968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D6B06F-FF3B-DBCD-8753-4D3EEB46D2C3}"/>
                  </a:ext>
                </a:extLst>
              </p:cNvPr>
              <p:cNvSpPr/>
              <p:nvPr/>
            </p:nvSpPr>
            <p:spPr>
              <a:xfrm rot="10800000">
                <a:off x="-12135" y="6004695"/>
                <a:ext cx="763832" cy="84018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268316C-DBC9-10DD-736F-25B5F67F4DB9}"/>
                  </a:ext>
                </a:extLst>
              </p:cNvPr>
              <p:cNvSpPr/>
              <p:nvPr/>
            </p:nvSpPr>
            <p:spPr>
              <a:xfrm rot="10800000">
                <a:off x="-10013" y="-43987"/>
                <a:ext cx="276698" cy="662269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162AE2-FDB0-5B4A-E99B-F310E1F4F5B3}"/>
              </a:ext>
            </a:extLst>
          </p:cNvPr>
          <p:cNvGrpSpPr/>
          <p:nvPr/>
        </p:nvGrpSpPr>
        <p:grpSpPr>
          <a:xfrm>
            <a:off x="70565" y="5211877"/>
            <a:ext cx="1756283" cy="1498985"/>
            <a:chOff x="117771" y="5144462"/>
            <a:chExt cx="1756283" cy="1498985"/>
          </a:xfrm>
          <a:solidFill>
            <a:schemeClr val="accent4"/>
          </a:solidFill>
        </p:grpSpPr>
        <p:sp>
          <p:nvSpPr>
            <p:cNvPr id="36" name="Rectangle: Diagonal Corners Snipped 35">
              <a:extLst>
                <a:ext uri="{FF2B5EF4-FFF2-40B4-BE49-F238E27FC236}">
                  <a16:creationId xmlns:a16="http://schemas.microsoft.com/office/drawing/2014/main" id="{A3F9BF9D-BD3B-0149-D63C-836EA4E3E09E}"/>
                </a:ext>
              </a:extLst>
            </p:cNvPr>
            <p:cNvSpPr/>
            <p:nvPr/>
          </p:nvSpPr>
          <p:spPr>
            <a:xfrm>
              <a:off x="117771" y="5144462"/>
              <a:ext cx="607881" cy="71213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0F308063-5386-5CA7-EAF9-A23E023D6FF4}"/>
                </a:ext>
              </a:extLst>
            </p:cNvPr>
            <p:cNvSpPr/>
            <p:nvPr/>
          </p:nvSpPr>
          <p:spPr>
            <a:xfrm>
              <a:off x="606234" y="5387773"/>
              <a:ext cx="607881" cy="687079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Rectangle: Diagonal Corners Snipped 38">
              <a:extLst>
                <a:ext uri="{FF2B5EF4-FFF2-40B4-BE49-F238E27FC236}">
                  <a16:creationId xmlns:a16="http://schemas.microsoft.com/office/drawing/2014/main" id="{4491F9F3-CD50-4451-C947-7ADB398620EA}"/>
                </a:ext>
              </a:extLst>
            </p:cNvPr>
            <p:cNvSpPr/>
            <p:nvPr/>
          </p:nvSpPr>
          <p:spPr>
            <a:xfrm>
              <a:off x="845071" y="5804807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Rectangle: Diagonal Corners Snipped 39">
              <a:extLst>
                <a:ext uri="{FF2B5EF4-FFF2-40B4-BE49-F238E27FC236}">
                  <a16:creationId xmlns:a16="http://schemas.microsoft.com/office/drawing/2014/main" id="{870BC204-1588-282D-FF41-A640247BF017}"/>
                </a:ext>
              </a:extLst>
            </p:cNvPr>
            <p:cNvSpPr/>
            <p:nvPr/>
          </p:nvSpPr>
          <p:spPr>
            <a:xfrm>
              <a:off x="1266173" y="5982152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9BEE72-A487-A522-EDD2-4B6B1000DEA1}"/>
                </a:ext>
              </a:extLst>
            </p:cNvPr>
            <p:cNvSpPr/>
            <p:nvPr/>
          </p:nvSpPr>
          <p:spPr>
            <a:xfrm>
              <a:off x="117771" y="5663735"/>
              <a:ext cx="945689" cy="97971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8">
            <a:extLst>
              <a:ext uri="{FF2B5EF4-FFF2-40B4-BE49-F238E27FC236}">
                <a16:creationId xmlns:a16="http://schemas.microsoft.com/office/drawing/2014/main" id="{6DC7509A-DCEF-608C-01D1-387DEB16A4DB}"/>
              </a:ext>
            </a:extLst>
          </p:cNvPr>
          <p:cNvSpPr txBox="1"/>
          <p:nvPr/>
        </p:nvSpPr>
        <p:spPr>
          <a:xfrm>
            <a:off x="7560805" y="5985420"/>
            <a:ext cx="2623322" cy="523220"/>
          </a:xfrm>
          <a:prstGeom prst="rect">
            <a:avLst/>
          </a:prstGeom>
          <a:solidFill>
            <a:srgbClr val="8CAAA5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Introduction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A56481A2-1A39-88BC-060E-C794CE0B9B6A}"/>
              </a:ext>
            </a:extLst>
          </p:cNvPr>
          <p:cNvSpPr>
            <a:spLocks/>
          </p:cNvSpPr>
          <p:nvPr/>
        </p:nvSpPr>
        <p:spPr>
          <a:xfrm>
            <a:off x="7537732" y="597161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1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A7B9B8D2-4B44-4243-98CE-D45C263923C4}"/>
              </a:ext>
            </a:extLst>
          </p:cNvPr>
          <p:cNvSpPr>
            <a:spLocks/>
          </p:cNvSpPr>
          <p:nvPr/>
        </p:nvSpPr>
        <p:spPr>
          <a:xfrm>
            <a:off x="10151123" y="5948856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E732F78F-336A-C52F-98F5-647C42C905D6}"/>
              </a:ext>
            </a:extLst>
          </p:cNvPr>
          <p:cNvSpPr>
            <a:spLocks/>
          </p:cNvSpPr>
          <p:nvPr/>
        </p:nvSpPr>
        <p:spPr>
          <a:xfrm>
            <a:off x="10761419" y="5936042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3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51FD3852-83A9-844D-174E-A83308337E50}"/>
              </a:ext>
            </a:extLst>
          </p:cNvPr>
          <p:cNvSpPr>
            <a:spLocks/>
          </p:cNvSpPr>
          <p:nvPr/>
        </p:nvSpPr>
        <p:spPr>
          <a:xfrm>
            <a:off x="11371715" y="593604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EBDBF-E64E-7CDD-C1C5-C996ECF0F1A0}"/>
              </a:ext>
            </a:extLst>
          </p:cNvPr>
          <p:cNvSpPr txBox="1"/>
          <p:nvPr/>
        </p:nvSpPr>
        <p:spPr>
          <a:xfrm>
            <a:off x="374505" y="46655"/>
            <a:ext cx="76155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ptos" panose="020B0004020202020204" pitchFamily="34" charset="0"/>
              </a:rPr>
              <a:t>Optimization Results &amp; With </a:t>
            </a:r>
            <a:r>
              <a:rPr lang="en-US" sz="2800" b="1">
                <a:solidFill>
                  <a:srgbClr val="FF0000"/>
                </a:solidFill>
                <a:latin typeface="Aptos" panose="020B0004020202020204" pitchFamily="34" charset="0"/>
              </a:rPr>
              <a:t>vs</a:t>
            </a:r>
            <a:r>
              <a:rPr lang="en-US" sz="2800" b="1">
                <a:latin typeface="Aptos" panose="020B0004020202020204" pitchFamily="34" charset="0"/>
              </a:rPr>
              <a:t> Without Flexure Hinge </a:t>
            </a:r>
            <a:endParaRPr lang="en-US" sz="2800" b="1" dirty="0">
              <a:latin typeface="Aptos" panose="020B00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6386E6-BA6A-821C-3CBA-5ACF97677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702" y="1211092"/>
            <a:ext cx="8345551" cy="33279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31980B-9874-E64A-6226-D50490BEE114}"/>
              </a:ext>
            </a:extLst>
          </p:cNvPr>
          <p:cNvSpPr txBox="1"/>
          <p:nvPr/>
        </p:nvSpPr>
        <p:spPr>
          <a:xfrm>
            <a:off x="1826848" y="4793641"/>
            <a:ext cx="70932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Aptos" panose="020B0004020202020204" pitchFamily="34" charset="0"/>
              </a:rPr>
              <a:t>The addition of a flexure hinge results in a deformation increase that is </a:t>
            </a:r>
            <a:r>
              <a:rPr lang="en-US" b="1">
                <a:solidFill>
                  <a:srgbClr val="339966"/>
                </a:solidFill>
                <a:latin typeface="Aptos" panose="020B0004020202020204" pitchFamily="34" charset="0"/>
              </a:rPr>
              <a:t>9 times greater </a:t>
            </a:r>
            <a:r>
              <a:rPr lang="en-US" b="1">
                <a:latin typeface="Aptos" panose="020B0004020202020204" pitchFamily="34" charset="0"/>
              </a:rPr>
              <a:t>compared to the condition without a flexure hinge.</a:t>
            </a:r>
            <a:endParaRPr lang="en-ID" b="1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E40FDAA-9565-9A0F-3228-A26AC7F19DBA}"/>
              </a:ext>
            </a:extLst>
          </p:cNvPr>
          <p:cNvGrpSpPr/>
          <p:nvPr/>
        </p:nvGrpSpPr>
        <p:grpSpPr>
          <a:xfrm>
            <a:off x="10110871" y="46655"/>
            <a:ext cx="2025143" cy="698769"/>
            <a:chOff x="4656972" y="726762"/>
            <a:chExt cx="2025143" cy="698769"/>
          </a:xfrm>
        </p:grpSpPr>
        <p:sp>
          <p:nvSpPr>
            <p:cNvPr id="7" name="Persegi: Sudut Diagonal Terpotong 1">
              <a:extLst>
                <a:ext uri="{FF2B5EF4-FFF2-40B4-BE49-F238E27FC236}">
                  <a16:creationId xmlns:a16="http://schemas.microsoft.com/office/drawing/2014/main" id="{014233A8-63F3-FD11-F69A-A893FA348768}"/>
                </a:ext>
              </a:extLst>
            </p:cNvPr>
            <p:cNvSpPr/>
            <p:nvPr/>
          </p:nvSpPr>
          <p:spPr>
            <a:xfrm flipV="1">
              <a:off x="4656972" y="726762"/>
              <a:ext cx="2025143" cy="698769"/>
            </a:xfrm>
            <a:prstGeom prst="snip2DiagRect">
              <a:avLst>
                <a:gd name="adj1" fmla="val 0"/>
                <a:gd name="adj2" fmla="val 20920"/>
              </a:avLst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77B414EA-404C-77A8-F594-120FF773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56" y="777136"/>
              <a:ext cx="1720177" cy="61625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728C4B-F7D7-2965-6E8D-3433815AD77C}"/>
              </a:ext>
            </a:extLst>
          </p:cNvPr>
          <p:cNvGrpSpPr/>
          <p:nvPr/>
        </p:nvGrpSpPr>
        <p:grpSpPr>
          <a:xfrm>
            <a:off x="-2804" y="0"/>
            <a:ext cx="12194804" cy="6888867"/>
            <a:chOff x="-12135" y="-43987"/>
            <a:chExt cx="12194804" cy="6888867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8055F2-C544-4CEA-37B3-2A1DE79029A8}"/>
                </a:ext>
              </a:extLst>
            </p:cNvPr>
            <p:cNvSpPr/>
            <p:nvPr/>
          </p:nvSpPr>
          <p:spPr>
            <a:xfrm>
              <a:off x="1957719" y="6439244"/>
              <a:ext cx="10224950" cy="40009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A7F0A8-BA94-0ED6-1853-A50AFF825977}"/>
                </a:ext>
              </a:extLst>
            </p:cNvPr>
            <p:cNvGrpSpPr/>
            <p:nvPr/>
          </p:nvGrpSpPr>
          <p:grpSpPr>
            <a:xfrm>
              <a:off x="-12135" y="-43987"/>
              <a:ext cx="2021381" cy="6888867"/>
              <a:chOff x="-12135" y="-43987"/>
              <a:chExt cx="2021381" cy="6888867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625C49-0613-A1EE-29B4-39AA4964DA32}"/>
                  </a:ext>
                </a:extLst>
              </p:cNvPr>
              <p:cNvSpPr/>
              <p:nvPr/>
            </p:nvSpPr>
            <p:spPr>
              <a:xfrm rot="10800000">
                <a:off x="0" y="6418924"/>
                <a:ext cx="494522" cy="41875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398761-C6AB-6707-E629-E89350EA0A73}"/>
                  </a:ext>
                </a:extLst>
              </p:cNvPr>
              <p:cNvSpPr/>
              <p:nvPr/>
            </p:nvSpPr>
            <p:spPr>
              <a:xfrm rot="10800000">
                <a:off x="12924" y="4957777"/>
                <a:ext cx="234337" cy="97971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BE3A32-37B6-4FC1-9D88-4C646C1E628F}"/>
                  </a:ext>
                </a:extLst>
              </p:cNvPr>
              <p:cNvSpPr/>
              <p:nvPr/>
            </p:nvSpPr>
            <p:spPr>
              <a:xfrm>
                <a:off x="1344027" y="6429083"/>
                <a:ext cx="665219" cy="4094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4AAB0-D965-EF09-DFAD-CECE367189FA}"/>
                  </a:ext>
                </a:extLst>
              </p:cNvPr>
              <p:cNvSpPr/>
              <p:nvPr/>
            </p:nvSpPr>
            <p:spPr>
              <a:xfrm rot="10800000">
                <a:off x="486661" y="6343986"/>
                <a:ext cx="968674" cy="4968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D6B06F-FF3B-DBCD-8753-4D3EEB46D2C3}"/>
                  </a:ext>
                </a:extLst>
              </p:cNvPr>
              <p:cNvSpPr/>
              <p:nvPr/>
            </p:nvSpPr>
            <p:spPr>
              <a:xfrm rot="10800000">
                <a:off x="-12135" y="6004695"/>
                <a:ext cx="763832" cy="84018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268316C-DBC9-10DD-736F-25B5F67F4DB9}"/>
                  </a:ext>
                </a:extLst>
              </p:cNvPr>
              <p:cNvSpPr/>
              <p:nvPr/>
            </p:nvSpPr>
            <p:spPr>
              <a:xfrm rot="10800000">
                <a:off x="-10013" y="-43987"/>
                <a:ext cx="276698" cy="662269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162AE2-FDB0-5B4A-E99B-F310E1F4F5B3}"/>
              </a:ext>
            </a:extLst>
          </p:cNvPr>
          <p:cNvGrpSpPr/>
          <p:nvPr/>
        </p:nvGrpSpPr>
        <p:grpSpPr>
          <a:xfrm>
            <a:off x="70565" y="5211877"/>
            <a:ext cx="1756283" cy="1498985"/>
            <a:chOff x="117771" y="5144462"/>
            <a:chExt cx="1756283" cy="1498985"/>
          </a:xfrm>
          <a:solidFill>
            <a:schemeClr val="accent4"/>
          </a:solidFill>
        </p:grpSpPr>
        <p:sp>
          <p:nvSpPr>
            <p:cNvPr id="36" name="Rectangle: Diagonal Corners Snipped 35">
              <a:extLst>
                <a:ext uri="{FF2B5EF4-FFF2-40B4-BE49-F238E27FC236}">
                  <a16:creationId xmlns:a16="http://schemas.microsoft.com/office/drawing/2014/main" id="{A3F9BF9D-BD3B-0149-D63C-836EA4E3E09E}"/>
                </a:ext>
              </a:extLst>
            </p:cNvPr>
            <p:cNvSpPr/>
            <p:nvPr/>
          </p:nvSpPr>
          <p:spPr>
            <a:xfrm>
              <a:off x="117771" y="5144462"/>
              <a:ext cx="607881" cy="71213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0F308063-5386-5CA7-EAF9-A23E023D6FF4}"/>
                </a:ext>
              </a:extLst>
            </p:cNvPr>
            <p:cNvSpPr/>
            <p:nvPr/>
          </p:nvSpPr>
          <p:spPr>
            <a:xfrm>
              <a:off x="606234" y="5387773"/>
              <a:ext cx="607881" cy="687079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Rectangle: Diagonal Corners Snipped 38">
              <a:extLst>
                <a:ext uri="{FF2B5EF4-FFF2-40B4-BE49-F238E27FC236}">
                  <a16:creationId xmlns:a16="http://schemas.microsoft.com/office/drawing/2014/main" id="{4491F9F3-CD50-4451-C947-7ADB398620EA}"/>
                </a:ext>
              </a:extLst>
            </p:cNvPr>
            <p:cNvSpPr/>
            <p:nvPr/>
          </p:nvSpPr>
          <p:spPr>
            <a:xfrm>
              <a:off x="845071" y="5804807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Rectangle: Diagonal Corners Snipped 39">
              <a:extLst>
                <a:ext uri="{FF2B5EF4-FFF2-40B4-BE49-F238E27FC236}">
                  <a16:creationId xmlns:a16="http://schemas.microsoft.com/office/drawing/2014/main" id="{870BC204-1588-282D-FF41-A640247BF017}"/>
                </a:ext>
              </a:extLst>
            </p:cNvPr>
            <p:cNvSpPr/>
            <p:nvPr/>
          </p:nvSpPr>
          <p:spPr>
            <a:xfrm>
              <a:off x="1266173" y="5982152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9BEE72-A487-A522-EDD2-4B6B1000DEA1}"/>
                </a:ext>
              </a:extLst>
            </p:cNvPr>
            <p:cNvSpPr/>
            <p:nvPr/>
          </p:nvSpPr>
          <p:spPr>
            <a:xfrm>
              <a:off x="117771" y="5663735"/>
              <a:ext cx="945689" cy="97971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8">
            <a:extLst>
              <a:ext uri="{FF2B5EF4-FFF2-40B4-BE49-F238E27FC236}">
                <a16:creationId xmlns:a16="http://schemas.microsoft.com/office/drawing/2014/main" id="{6DC7509A-DCEF-608C-01D1-387DEB16A4DB}"/>
              </a:ext>
            </a:extLst>
          </p:cNvPr>
          <p:cNvSpPr txBox="1"/>
          <p:nvPr/>
        </p:nvSpPr>
        <p:spPr>
          <a:xfrm>
            <a:off x="7560805" y="5985420"/>
            <a:ext cx="2623322" cy="523220"/>
          </a:xfrm>
          <a:prstGeom prst="rect">
            <a:avLst/>
          </a:prstGeom>
          <a:solidFill>
            <a:srgbClr val="8CAAA5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Introduction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A56481A2-1A39-88BC-060E-C794CE0B9B6A}"/>
              </a:ext>
            </a:extLst>
          </p:cNvPr>
          <p:cNvSpPr>
            <a:spLocks/>
          </p:cNvSpPr>
          <p:nvPr/>
        </p:nvSpPr>
        <p:spPr>
          <a:xfrm>
            <a:off x="7537732" y="597161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1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A7B9B8D2-4B44-4243-98CE-D45C263923C4}"/>
              </a:ext>
            </a:extLst>
          </p:cNvPr>
          <p:cNvSpPr>
            <a:spLocks/>
          </p:cNvSpPr>
          <p:nvPr/>
        </p:nvSpPr>
        <p:spPr>
          <a:xfrm>
            <a:off x="10151123" y="5948856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E732F78F-336A-C52F-98F5-647C42C905D6}"/>
              </a:ext>
            </a:extLst>
          </p:cNvPr>
          <p:cNvSpPr>
            <a:spLocks/>
          </p:cNvSpPr>
          <p:nvPr/>
        </p:nvSpPr>
        <p:spPr>
          <a:xfrm>
            <a:off x="10761419" y="5936042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3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51FD3852-83A9-844D-174E-A83308337E50}"/>
              </a:ext>
            </a:extLst>
          </p:cNvPr>
          <p:cNvSpPr>
            <a:spLocks/>
          </p:cNvSpPr>
          <p:nvPr/>
        </p:nvSpPr>
        <p:spPr>
          <a:xfrm>
            <a:off x="11371715" y="593604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D09600-AB88-30AD-F155-55EE08B7EB95}"/>
              </a:ext>
            </a:extLst>
          </p:cNvPr>
          <p:cNvSpPr txBox="1"/>
          <p:nvPr/>
        </p:nvSpPr>
        <p:spPr>
          <a:xfrm>
            <a:off x="624223" y="367514"/>
            <a:ext cx="2545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Aptos" panose="020B0004020202020204" pitchFamily="34" charset="0"/>
              </a:rPr>
              <a:t>Conclusion</a:t>
            </a:r>
            <a:endParaRPr lang="en-US" sz="3200" b="1" dirty="0"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D8445-7490-AB9B-E389-65BF38DB6DBF}"/>
              </a:ext>
            </a:extLst>
          </p:cNvPr>
          <p:cNvSpPr txBox="1"/>
          <p:nvPr/>
        </p:nvSpPr>
        <p:spPr>
          <a:xfrm>
            <a:off x="1353358" y="1061847"/>
            <a:ext cx="90988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>
                <a:latin typeface="Aptos" panose="020B0004020202020204" pitchFamily="34" charset="0"/>
              </a:rPr>
              <a:t>The optimal parameter combination for maximizing deformation (w) and minimizing stress (σ) is achieved with a model featuring a polynomial order n=2, hinge thickness of 4 mm, and hinge length of 6 mm. This model results in a deformation of 1.479 µm, which is significantly greater compared to the maximum deformation of 0.161 µm observed without a flexure hinge. The resulting stress is also relatively low at 39.1 MPa</a:t>
            </a:r>
            <a:endParaRPr lang="en-ID">
              <a:latin typeface="Aptos" panose="020B0004020202020204" pitchFamily="34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D0549523-955A-785C-A8F4-02756F174A17}"/>
              </a:ext>
            </a:extLst>
          </p:cNvPr>
          <p:cNvSpPr txBox="1"/>
          <p:nvPr/>
        </p:nvSpPr>
        <p:spPr>
          <a:xfrm>
            <a:off x="624223" y="2711712"/>
            <a:ext cx="332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ptos" panose="020B0004020202020204" pitchFamily="34" charset="0"/>
              </a:rPr>
              <a:t>Main Contributions</a:t>
            </a:r>
            <a:endParaRPr lang="en-ID" sz="2800" b="1">
              <a:latin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5F2750-255D-12E3-3844-1BC6CD079857}"/>
              </a:ext>
            </a:extLst>
          </p:cNvPr>
          <p:cNvSpPr txBox="1"/>
          <p:nvPr/>
        </p:nvSpPr>
        <p:spPr>
          <a:xfrm>
            <a:off x="1166909" y="3491314"/>
            <a:ext cx="9193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latin typeface="Aptos" panose="020B0004020202020204" pitchFamily="34" charset="0"/>
              </a:rPr>
              <a:t>This study is among the first to investigate the impact of polynomial hinges on deflection in Vibration Assisted Machining.</a:t>
            </a:r>
            <a:endParaRPr lang="en-ID" sz="2000" dirty="0">
              <a:latin typeface="Aptos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58CEE7-C18F-5D18-C02C-5D5B70941C96}"/>
              </a:ext>
            </a:extLst>
          </p:cNvPr>
          <p:cNvSpPr txBox="1"/>
          <p:nvPr/>
        </p:nvSpPr>
        <p:spPr>
          <a:xfrm>
            <a:off x="1166909" y="4269970"/>
            <a:ext cx="9193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latin typeface="Aptos" panose="020B0004020202020204" pitchFamily="34" charset="0"/>
              </a:rPr>
              <a:t>We successfully investigated the effect of changing the polynomial design parameters on deflection and stress using the finite element method.</a:t>
            </a:r>
            <a:endParaRPr lang="en-ID" sz="2000" dirty="0">
              <a:latin typeface="Aptos" panose="020B0004020202020204" pitchFamily="3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27C23748-4F2B-F4FF-0564-157A93210284}"/>
              </a:ext>
            </a:extLst>
          </p:cNvPr>
          <p:cNvSpPr txBox="1"/>
          <p:nvPr/>
        </p:nvSpPr>
        <p:spPr>
          <a:xfrm>
            <a:off x="1218967" y="5047416"/>
            <a:ext cx="1006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latin typeface="Aptos" panose="020B0004020202020204" pitchFamily="34" charset="0"/>
              </a:rPr>
              <a:t>We propose the optimal combination for developing UVAM vibration modul</a:t>
            </a:r>
            <a:endParaRPr lang="en-ID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E40FDAA-9565-9A0F-3228-A26AC7F19DBA}"/>
              </a:ext>
            </a:extLst>
          </p:cNvPr>
          <p:cNvGrpSpPr/>
          <p:nvPr/>
        </p:nvGrpSpPr>
        <p:grpSpPr>
          <a:xfrm>
            <a:off x="10110871" y="46655"/>
            <a:ext cx="2025143" cy="698769"/>
            <a:chOff x="4656972" y="726762"/>
            <a:chExt cx="2025143" cy="698769"/>
          </a:xfrm>
        </p:grpSpPr>
        <p:sp>
          <p:nvSpPr>
            <p:cNvPr id="7" name="Persegi: Sudut Diagonal Terpotong 1">
              <a:extLst>
                <a:ext uri="{FF2B5EF4-FFF2-40B4-BE49-F238E27FC236}">
                  <a16:creationId xmlns:a16="http://schemas.microsoft.com/office/drawing/2014/main" id="{014233A8-63F3-FD11-F69A-A893FA348768}"/>
                </a:ext>
              </a:extLst>
            </p:cNvPr>
            <p:cNvSpPr/>
            <p:nvPr/>
          </p:nvSpPr>
          <p:spPr>
            <a:xfrm flipV="1">
              <a:off x="4656972" y="726762"/>
              <a:ext cx="2025143" cy="698769"/>
            </a:xfrm>
            <a:prstGeom prst="snip2DiagRect">
              <a:avLst>
                <a:gd name="adj1" fmla="val 0"/>
                <a:gd name="adj2" fmla="val 20920"/>
              </a:avLst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77B414EA-404C-77A8-F594-120FF773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56" y="777136"/>
              <a:ext cx="1720177" cy="61625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728C4B-F7D7-2965-6E8D-3433815AD77C}"/>
              </a:ext>
            </a:extLst>
          </p:cNvPr>
          <p:cNvGrpSpPr/>
          <p:nvPr/>
        </p:nvGrpSpPr>
        <p:grpSpPr>
          <a:xfrm>
            <a:off x="-2804" y="0"/>
            <a:ext cx="12194804" cy="6888867"/>
            <a:chOff x="-12135" y="-43987"/>
            <a:chExt cx="12194804" cy="6888867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8055F2-C544-4CEA-37B3-2A1DE79029A8}"/>
                </a:ext>
              </a:extLst>
            </p:cNvPr>
            <p:cNvSpPr/>
            <p:nvPr/>
          </p:nvSpPr>
          <p:spPr>
            <a:xfrm>
              <a:off x="1957719" y="6439244"/>
              <a:ext cx="10224950" cy="40009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A7F0A8-BA94-0ED6-1853-A50AFF825977}"/>
                </a:ext>
              </a:extLst>
            </p:cNvPr>
            <p:cNvGrpSpPr/>
            <p:nvPr/>
          </p:nvGrpSpPr>
          <p:grpSpPr>
            <a:xfrm>
              <a:off x="-12135" y="-43987"/>
              <a:ext cx="2021381" cy="6888867"/>
              <a:chOff x="-12135" y="-43987"/>
              <a:chExt cx="2021381" cy="6888867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625C49-0613-A1EE-29B4-39AA4964DA32}"/>
                  </a:ext>
                </a:extLst>
              </p:cNvPr>
              <p:cNvSpPr/>
              <p:nvPr/>
            </p:nvSpPr>
            <p:spPr>
              <a:xfrm rot="10800000">
                <a:off x="0" y="6418924"/>
                <a:ext cx="494522" cy="41875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398761-C6AB-6707-E629-E89350EA0A73}"/>
                  </a:ext>
                </a:extLst>
              </p:cNvPr>
              <p:cNvSpPr/>
              <p:nvPr/>
            </p:nvSpPr>
            <p:spPr>
              <a:xfrm rot="10800000">
                <a:off x="12924" y="4957777"/>
                <a:ext cx="234337" cy="97971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BE3A32-37B6-4FC1-9D88-4C646C1E628F}"/>
                  </a:ext>
                </a:extLst>
              </p:cNvPr>
              <p:cNvSpPr/>
              <p:nvPr/>
            </p:nvSpPr>
            <p:spPr>
              <a:xfrm>
                <a:off x="1344027" y="6429083"/>
                <a:ext cx="665219" cy="4094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4AAB0-D965-EF09-DFAD-CECE367189FA}"/>
                  </a:ext>
                </a:extLst>
              </p:cNvPr>
              <p:cNvSpPr/>
              <p:nvPr/>
            </p:nvSpPr>
            <p:spPr>
              <a:xfrm rot="10800000">
                <a:off x="486661" y="6343986"/>
                <a:ext cx="968674" cy="4968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D6B06F-FF3B-DBCD-8753-4D3EEB46D2C3}"/>
                  </a:ext>
                </a:extLst>
              </p:cNvPr>
              <p:cNvSpPr/>
              <p:nvPr/>
            </p:nvSpPr>
            <p:spPr>
              <a:xfrm rot="10800000">
                <a:off x="-12135" y="6004695"/>
                <a:ext cx="763832" cy="84018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268316C-DBC9-10DD-736F-25B5F67F4DB9}"/>
                  </a:ext>
                </a:extLst>
              </p:cNvPr>
              <p:cNvSpPr/>
              <p:nvPr/>
            </p:nvSpPr>
            <p:spPr>
              <a:xfrm rot="10800000">
                <a:off x="-10013" y="-43987"/>
                <a:ext cx="276698" cy="662269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162AE2-FDB0-5B4A-E99B-F310E1F4F5B3}"/>
              </a:ext>
            </a:extLst>
          </p:cNvPr>
          <p:cNvGrpSpPr/>
          <p:nvPr/>
        </p:nvGrpSpPr>
        <p:grpSpPr>
          <a:xfrm>
            <a:off x="70565" y="5211877"/>
            <a:ext cx="1756283" cy="1498985"/>
            <a:chOff x="117771" y="5144462"/>
            <a:chExt cx="1756283" cy="1498985"/>
          </a:xfrm>
          <a:solidFill>
            <a:schemeClr val="accent4"/>
          </a:solidFill>
        </p:grpSpPr>
        <p:sp>
          <p:nvSpPr>
            <p:cNvPr id="36" name="Rectangle: Diagonal Corners Snipped 35">
              <a:extLst>
                <a:ext uri="{FF2B5EF4-FFF2-40B4-BE49-F238E27FC236}">
                  <a16:creationId xmlns:a16="http://schemas.microsoft.com/office/drawing/2014/main" id="{A3F9BF9D-BD3B-0149-D63C-836EA4E3E09E}"/>
                </a:ext>
              </a:extLst>
            </p:cNvPr>
            <p:cNvSpPr/>
            <p:nvPr/>
          </p:nvSpPr>
          <p:spPr>
            <a:xfrm>
              <a:off x="117771" y="5144462"/>
              <a:ext cx="607881" cy="71213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0F308063-5386-5CA7-EAF9-A23E023D6FF4}"/>
                </a:ext>
              </a:extLst>
            </p:cNvPr>
            <p:cNvSpPr/>
            <p:nvPr/>
          </p:nvSpPr>
          <p:spPr>
            <a:xfrm>
              <a:off x="606234" y="5387773"/>
              <a:ext cx="607881" cy="687079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Rectangle: Diagonal Corners Snipped 38">
              <a:extLst>
                <a:ext uri="{FF2B5EF4-FFF2-40B4-BE49-F238E27FC236}">
                  <a16:creationId xmlns:a16="http://schemas.microsoft.com/office/drawing/2014/main" id="{4491F9F3-CD50-4451-C947-7ADB398620EA}"/>
                </a:ext>
              </a:extLst>
            </p:cNvPr>
            <p:cNvSpPr/>
            <p:nvPr/>
          </p:nvSpPr>
          <p:spPr>
            <a:xfrm>
              <a:off x="845071" y="5804807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Rectangle: Diagonal Corners Snipped 39">
              <a:extLst>
                <a:ext uri="{FF2B5EF4-FFF2-40B4-BE49-F238E27FC236}">
                  <a16:creationId xmlns:a16="http://schemas.microsoft.com/office/drawing/2014/main" id="{870BC204-1588-282D-FF41-A640247BF017}"/>
                </a:ext>
              </a:extLst>
            </p:cNvPr>
            <p:cNvSpPr/>
            <p:nvPr/>
          </p:nvSpPr>
          <p:spPr>
            <a:xfrm>
              <a:off x="1266173" y="5982152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9BEE72-A487-A522-EDD2-4B6B1000DEA1}"/>
                </a:ext>
              </a:extLst>
            </p:cNvPr>
            <p:cNvSpPr/>
            <p:nvPr/>
          </p:nvSpPr>
          <p:spPr>
            <a:xfrm>
              <a:off x="117771" y="5663735"/>
              <a:ext cx="945689" cy="97971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8">
            <a:extLst>
              <a:ext uri="{FF2B5EF4-FFF2-40B4-BE49-F238E27FC236}">
                <a16:creationId xmlns:a16="http://schemas.microsoft.com/office/drawing/2014/main" id="{6DC7509A-DCEF-608C-01D1-387DEB16A4DB}"/>
              </a:ext>
            </a:extLst>
          </p:cNvPr>
          <p:cNvSpPr txBox="1"/>
          <p:nvPr/>
        </p:nvSpPr>
        <p:spPr>
          <a:xfrm>
            <a:off x="7560805" y="5985420"/>
            <a:ext cx="2623322" cy="523220"/>
          </a:xfrm>
          <a:prstGeom prst="rect">
            <a:avLst/>
          </a:prstGeom>
          <a:solidFill>
            <a:srgbClr val="8CAAA5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Introduction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A56481A2-1A39-88BC-060E-C794CE0B9B6A}"/>
              </a:ext>
            </a:extLst>
          </p:cNvPr>
          <p:cNvSpPr>
            <a:spLocks/>
          </p:cNvSpPr>
          <p:nvPr/>
        </p:nvSpPr>
        <p:spPr>
          <a:xfrm>
            <a:off x="7537732" y="597161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1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A7B9B8D2-4B44-4243-98CE-D45C263923C4}"/>
              </a:ext>
            </a:extLst>
          </p:cNvPr>
          <p:cNvSpPr>
            <a:spLocks/>
          </p:cNvSpPr>
          <p:nvPr/>
        </p:nvSpPr>
        <p:spPr>
          <a:xfrm>
            <a:off x="10151123" y="5948856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E732F78F-336A-C52F-98F5-647C42C905D6}"/>
              </a:ext>
            </a:extLst>
          </p:cNvPr>
          <p:cNvSpPr>
            <a:spLocks/>
          </p:cNvSpPr>
          <p:nvPr/>
        </p:nvSpPr>
        <p:spPr>
          <a:xfrm>
            <a:off x="10761419" y="5936042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3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51FD3852-83A9-844D-174E-A83308337E50}"/>
              </a:ext>
            </a:extLst>
          </p:cNvPr>
          <p:cNvSpPr>
            <a:spLocks/>
          </p:cNvSpPr>
          <p:nvPr/>
        </p:nvSpPr>
        <p:spPr>
          <a:xfrm>
            <a:off x="11371715" y="593604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9" name="Google Shape;564;p52">
            <a:extLst>
              <a:ext uri="{FF2B5EF4-FFF2-40B4-BE49-F238E27FC236}">
                <a16:creationId xmlns:a16="http://schemas.microsoft.com/office/drawing/2014/main" id="{7830F693-4EC3-C0A6-4A0C-CE508679DEDF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rcRect l="24769" r="24769"/>
          <a:stretch/>
        </p:blipFill>
        <p:spPr>
          <a:xfrm>
            <a:off x="1218967" y="1148464"/>
            <a:ext cx="3072600" cy="406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28FDAF-7E31-ADAB-90AA-D7E869ADEE9E}"/>
              </a:ext>
            </a:extLst>
          </p:cNvPr>
          <p:cNvSpPr txBox="1"/>
          <p:nvPr/>
        </p:nvSpPr>
        <p:spPr>
          <a:xfrm>
            <a:off x="5187933" y="231787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latin typeface="Abadi" panose="020B0604020104020204" pitchFamily="34" charset="0"/>
              </a:rPr>
              <a:t>Thank You</a:t>
            </a:r>
            <a:endParaRPr lang="en-US" sz="96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E40FDAA-9565-9A0F-3228-A26AC7F19DBA}"/>
              </a:ext>
            </a:extLst>
          </p:cNvPr>
          <p:cNvGrpSpPr/>
          <p:nvPr/>
        </p:nvGrpSpPr>
        <p:grpSpPr>
          <a:xfrm>
            <a:off x="10110871" y="46655"/>
            <a:ext cx="2025143" cy="698769"/>
            <a:chOff x="4656972" y="726762"/>
            <a:chExt cx="2025143" cy="698769"/>
          </a:xfrm>
        </p:grpSpPr>
        <p:sp>
          <p:nvSpPr>
            <p:cNvPr id="7" name="Persegi: Sudut Diagonal Terpotong 1">
              <a:extLst>
                <a:ext uri="{FF2B5EF4-FFF2-40B4-BE49-F238E27FC236}">
                  <a16:creationId xmlns:a16="http://schemas.microsoft.com/office/drawing/2014/main" id="{014233A8-63F3-FD11-F69A-A893FA348768}"/>
                </a:ext>
              </a:extLst>
            </p:cNvPr>
            <p:cNvSpPr/>
            <p:nvPr/>
          </p:nvSpPr>
          <p:spPr>
            <a:xfrm flipV="1">
              <a:off x="4656972" y="726762"/>
              <a:ext cx="2025143" cy="698769"/>
            </a:xfrm>
            <a:prstGeom prst="snip2DiagRect">
              <a:avLst>
                <a:gd name="adj1" fmla="val 0"/>
                <a:gd name="adj2" fmla="val 20920"/>
              </a:avLst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77B414EA-404C-77A8-F594-120FF773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56" y="777136"/>
              <a:ext cx="1720177" cy="61625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728C4B-F7D7-2965-6E8D-3433815AD77C}"/>
              </a:ext>
            </a:extLst>
          </p:cNvPr>
          <p:cNvGrpSpPr/>
          <p:nvPr/>
        </p:nvGrpSpPr>
        <p:grpSpPr>
          <a:xfrm>
            <a:off x="-2804" y="0"/>
            <a:ext cx="12194804" cy="6888867"/>
            <a:chOff x="-12135" y="-43987"/>
            <a:chExt cx="12194804" cy="6888867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8055F2-C544-4CEA-37B3-2A1DE79029A8}"/>
                </a:ext>
              </a:extLst>
            </p:cNvPr>
            <p:cNvSpPr/>
            <p:nvPr/>
          </p:nvSpPr>
          <p:spPr>
            <a:xfrm>
              <a:off x="1957719" y="6439244"/>
              <a:ext cx="10224950" cy="40009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A7F0A8-BA94-0ED6-1853-A50AFF825977}"/>
                </a:ext>
              </a:extLst>
            </p:cNvPr>
            <p:cNvGrpSpPr/>
            <p:nvPr/>
          </p:nvGrpSpPr>
          <p:grpSpPr>
            <a:xfrm>
              <a:off x="-12135" y="-43987"/>
              <a:ext cx="2021381" cy="6888867"/>
              <a:chOff x="-12135" y="-43987"/>
              <a:chExt cx="2021381" cy="6888867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625C49-0613-A1EE-29B4-39AA4964DA32}"/>
                  </a:ext>
                </a:extLst>
              </p:cNvPr>
              <p:cNvSpPr/>
              <p:nvPr/>
            </p:nvSpPr>
            <p:spPr>
              <a:xfrm rot="10800000">
                <a:off x="0" y="6418924"/>
                <a:ext cx="494522" cy="41875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398761-C6AB-6707-E629-E89350EA0A73}"/>
                  </a:ext>
                </a:extLst>
              </p:cNvPr>
              <p:cNvSpPr/>
              <p:nvPr/>
            </p:nvSpPr>
            <p:spPr>
              <a:xfrm rot="10800000">
                <a:off x="12924" y="4957777"/>
                <a:ext cx="234337" cy="97971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BE3A32-37B6-4FC1-9D88-4C646C1E628F}"/>
                  </a:ext>
                </a:extLst>
              </p:cNvPr>
              <p:cNvSpPr/>
              <p:nvPr/>
            </p:nvSpPr>
            <p:spPr>
              <a:xfrm>
                <a:off x="1344027" y="6429083"/>
                <a:ext cx="665219" cy="4094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4AAB0-D965-EF09-DFAD-CECE367189FA}"/>
                  </a:ext>
                </a:extLst>
              </p:cNvPr>
              <p:cNvSpPr/>
              <p:nvPr/>
            </p:nvSpPr>
            <p:spPr>
              <a:xfrm rot="10800000">
                <a:off x="486661" y="6343986"/>
                <a:ext cx="968674" cy="4968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D6B06F-FF3B-DBCD-8753-4D3EEB46D2C3}"/>
                  </a:ext>
                </a:extLst>
              </p:cNvPr>
              <p:cNvSpPr/>
              <p:nvPr/>
            </p:nvSpPr>
            <p:spPr>
              <a:xfrm rot="10800000">
                <a:off x="-12135" y="6004695"/>
                <a:ext cx="763832" cy="84018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268316C-DBC9-10DD-736F-25B5F67F4DB9}"/>
                  </a:ext>
                </a:extLst>
              </p:cNvPr>
              <p:cNvSpPr/>
              <p:nvPr/>
            </p:nvSpPr>
            <p:spPr>
              <a:xfrm rot="10800000">
                <a:off x="-10013" y="-43987"/>
                <a:ext cx="276698" cy="662269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162AE2-FDB0-5B4A-E99B-F310E1F4F5B3}"/>
              </a:ext>
            </a:extLst>
          </p:cNvPr>
          <p:cNvGrpSpPr/>
          <p:nvPr/>
        </p:nvGrpSpPr>
        <p:grpSpPr>
          <a:xfrm>
            <a:off x="70565" y="5211877"/>
            <a:ext cx="1756283" cy="1498985"/>
            <a:chOff x="117771" y="5144462"/>
            <a:chExt cx="1756283" cy="1498985"/>
          </a:xfrm>
          <a:solidFill>
            <a:schemeClr val="accent4"/>
          </a:solidFill>
        </p:grpSpPr>
        <p:sp>
          <p:nvSpPr>
            <p:cNvPr id="36" name="Rectangle: Diagonal Corners Snipped 35">
              <a:extLst>
                <a:ext uri="{FF2B5EF4-FFF2-40B4-BE49-F238E27FC236}">
                  <a16:creationId xmlns:a16="http://schemas.microsoft.com/office/drawing/2014/main" id="{A3F9BF9D-BD3B-0149-D63C-836EA4E3E09E}"/>
                </a:ext>
              </a:extLst>
            </p:cNvPr>
            <p:cNvSpPr/>
            <p:nvPr/>
          </p:nvSpPr>
          <p:spPr>
            <a:xfrm>
              <a:off x="117771" y="5144462"/>
              <a:ext cx="607881" cy="71213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0F308063-5386-5CA7-EAF9-A23E023D6FF4}"/>
                </a:ext>
              </a:extLst>
            </p:cNvPr>
            <p:cNvSpPr/>
            <p:nvPr/>
          </p:nvSpPr>
          <p:spPr>
            <a:xfrm>
              <a:off x="606234" y="5387773"/>
              <a:ext cx="607881" cy="687079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Rectangle: Diagonal Corners Snipped 38">
              <a:extLst>
                <a:ext uri="{FF2B5EF4-FFF2-40B4-BE49-F238E27FC236}">
                  <a16:creationId xmlns:a16="http://schemas.microsoft.com/office/drawing/2014/main" id="{4491F9F3-CD50-4451-C947-7ADB398620EA}"/>
                </a:ext>
              </a:extLst>
            </p:cNvPr>
            <p:cNvSpPr/>
            <p:nvPr/>
          </p:nvSpPr>
          <p:spPr>
            <a:xfrm>
              <a:off x="845071" y="5804807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Rectangle: Diagonal Corners Snipped 39">
              <a:extLst>
                <a:ext uri="{FF2B5EF4-FFF2-40B4-BE49-F238E27FC236}">
                  <a16:creationId xmlns:a16="http://schemas.microsoft.com/office/drawing/2014/main" id="{870BC204-1588-282D-FF41-A640247BF017}"/>
                </a:ext>
              </a:extLst>
            </p:cNvPr>
            <p:cNvSpPr/>
            <p:nvPr/>
          </p:nvSpPr>
          <p:spPr>
            <a:xfrm>
              <a:off x="1266173" y="5982152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9BEE72-A487-A522-EDD2-4B6B1000DEA1}"/>
                </a:ext>
              </a:extLst>
            </p:cNvPr>
            <p:cNvSpPr/>
            <p:nvPr/>
          </p:nvSpPr>
          <p:spPr>
            <a:xfrm>
              <a:off x="117771" y="5663735"/>
              <a:ext cx="945689" cy="97971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8">
            <a:extLst>
              <a:ext uri="{FF2B5EF4-FFF2-40B4-BE49-F238E27FC236}">
                <a16:creationId xmlns:a16="http://schemas.microsoft.com/office/drawing/2014/main" id="{6DC7509A-DCEF-608C-01D1-387DEB16A4DB}"/>
              </a:ext>
            </a:extLst>
          </p:cNvPr>
          <p:cNvSpPr txBox="1"/>
          <p:nvPr/>
        </p:nvSpPr>
        <p:spPr>
          <a:xfrm>
            <a:off x="7560805" y="5985420"/>
            <a:ext cx="2623322" cy="523220"/>
          </a:xfrm>
          <a:prstGeom prst="rect">
            <a:avLst/>
          </a:prstGeom>
          <a:solidFill>
            <a:srgbClr val="8CAAA5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Introduction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A56481A2-1A39-88BC-060E-C794CE0B9B6A}"/>
              </a:ext>
            </a:extLst>
          </p:cNvPr>
          <p:cNvSpPr>
            <a:spLocks/>
          </p:cNvSpPr>
          <p:nvPr/>
        </p:nvSpPr>
        <p:spPr>
          <a:xfrm>
            <a:off x="7537732" y="597161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1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A7B9B8D2-4B44-4243-98CE-D45C263923C4}"/>
              </a:ext>
            </a:extLst>
          </p:cNvPr>
          <p:cNvSpPr>
            <a:spLocks/>
          </p:cNvSpPr>
          <p:nvPr/>
        </p:nvSpPr>
        <p:spPr>
          <a:xfrm>
            <a:off x="10151123" y="5948856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E732F78F-336A-C52F-98F5-647C42C905D6}"/>
              </a:ext>
            </a:extLst>
          </p:cNvPr>
          <p:cNvSpPr>
            <a:spLocks/>
          </p:cNvSpPr>
          <p:nvPr/>
        </p:nvSpPr>
        <p:spPr>
          <a:xfrm>
            <a:off x="10761419" y="5936042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3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51FD3852-83A9-844D-174E-A83308337E50}"/>
              </a:ext>
            </a:extLst>
          </p:cNvPr>
          <p:cNvSpPr>
            <a:spLocks/>
          </p:cNvSpPr>
          <p:nvPr/>
        </p:nvSpPr>
        <p:spPr>
          <a:xfrm>
            <a:off x="11371715" y="593604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8C6D1492-AA17-A1F7-3BAD-09EC12502FC3}"/>
              </a:ext>
            </a:extLst>
          </p:cNvPr>
          <p:cNvSpPr txBox="1"/>
          <p:nvPr/>
        </p:nvSpPr>
        <p:spPr>
          <a:xfrm>
            <a:off x="2346162" y="1411084"/>
            <a:ext cx="2701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Aptos" panose="020B0004020202020204" pitchFamily="34" charset="0"/>
              </a:rPr>
              <a:t>W </a:t>
            </a:r>
            <a:r>
              <a:rPr lang="en-US" sz="2000" b="1" i="1">
                <a:solidFill>
                  <a:schemeClr val="bg1"/>
                </a:solidFill>
                <a:latin typeface="Aptos" panose="020B0004020202020204" pitchFamily="34" charset="0"/>
              </a:rPr>
              <a:t>= deformation </a:t>
            </a:r>
            <a:r>
              <a:rPr lang="en-US" sz="2000" b="1" i="1" dirty="0">
                <a:solidFill>
                  <a:schemeClr val="bg1"/>
                </a:solidFill>
                <a:latin typeface="Aptos" panose="020B0004020202020204" pitchFamily="34" charset="0"/>
              </a:rPr>
              <a:t>(µm)</a:t>
            </a:r>
            <a:endParaRPr lang="en-ID" sz="2000" b="1" i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cxnSp>
        <p:nvCxnSpPr>
          <p:cNvPr id="19" name="Straight Arrow Connector 24">
            <a:extLst>
              <a:ext uri="{FF2B5EF4-FFF2-40B4-BE49-F238E27FC236}">
                <a16:creationId xmlns:a16="http://schemas.microsoft.com/office/drawing/2014/main" id="{AC11A227-1345-E3DC-A871-60E8D0DAC26F}"/>
              </a:ext>
            </a:extLst>
          </p:cNvPr>
          <p:cNvCxnSpPr>
            <a:cxnSpLocks/>
          </p:cNvCxnSpPr>
          <p:nvPr/>
        </p:nvCxnSpPr>
        <p:spPr>
          <a:xfrm flipV="1">
            <a:off x="6752606" y="3506008"/>
            <a:ext cx="87086" cy="500743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2">
            <a:extLst>
              <a:ext uri="{FF2B5EF4-FFF2-40B4-BE49-F238E27FC236}">
                <a16:creationId xmlns:a16="http://schemas.microsoft.com/office/drawing/2014/main" id="{CF8A7174-15D3-8C33-9A7F-1F182394104C}"/>
              </a:ext>
            </a:extLst>
          </p:cNvPr>
          <p:cNvSpPr txBox="1"/>
          <p:nvPr/>
        </p:nvSpPr>
        <p:spPr>
          <a:xfrm>
            <a:off x="6839692" y="3606641"/>
            <a:ext cx="2059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Aptos" panose="020B0004020202020204" pitchFamily="34" charset="0"/>
              </a:rPr>
              <a:t>Feed direction</a:t>
            </a:r>
            <a:endParaRPr lang="en-ID" sz="2000" b="1" i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cxnSp>
        <p:nvCxnSpPr>
          <p:cNvPr id="26" name="Straight Arrow Connector 26">
            <a:extLst>
              <a:ext uri="{FF2B5EF4-FFF2-40B4-BE49-F238E27FC236}">
                <a16:creationId xmlns:a16="http://schemas.microsoft.com/office/drawing/2014/main" id="{D268D6FD-B542-53F6-9E27-4FFAB9D0DE67}"/>
              </a:ext>
            </a:extLst>
          </p:cNvPr>
          <p:cNvCxnSpPr>
            <a:cxnSpLocks/>
          </p:cNvCxnSpPr>
          <p:nvPr/>
        </p:nvCxnSpPr>
        <p:spPr>
          <a:xfrm>
            <a:off x="5422901" y="4301369"/>
            <a:ext cx="609600" cy="0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1">
            <a:extLst>
              <a:ext uri="{FF2B5EF4-FFF2-40B4-BE49-F238E27FC236}">
                <a16:creationId xmlns:a16="http://schemas.microsoft.com/office/drawing/2014/main" id="{C9988A76-FD47-B328-640F-C6FE45A76ED5}"/>
              </a:ext>
            </a:extLst>
          </p:cNvPr>
          <p:cNvSpPr txBox="1"/>
          <p:nvPr/>
        </p:nvSpPr>
        <p:spPr>
          <a:xfrm>
            <a:off x="319913" y="169019"/>
            <a:ext cx="9049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ptos" panose="020B0004020202020204" pitchFamily="34" charset="0"/>
              </a:rPr>
              <a:t>Why Ultrasonic </a:t>
            </a:r>
            <a:r>
              <a:rPr lang="en-US" sz="2800" b="1" dirty="0">
                <a:latin typeface="Aptos" panose="020B0004020202020204" pitchFamily="34" charset="0"/>
              </a:rPr>
              <a:t>Vibration-Assisted Machining (</a:t>
            </a:r>
            <a:r>
              <a:rPr lang="en-US" sz="2800" b="1">
                <a:latin typeface="Aptos" panose="020B0004020202020204" pitchFamily="34" charset="0"/>
              </a:rPr>
              <a:t>UVAM) ?</a:t>
            </a:r>
            <a:endParaRPr lang="en-ID" sz="2800" b="1" dirty="0">
              <a:latin typeface="Aptos" panose="020B0004020202020204" pitchFamily="34" charset="0"/>
            </a:endParaRPr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id="{60667008-E2E8-D0C4-9251-744A6E836103}"/>
              </a:ext>
            </a:extLst>
          </p:cNvPr>
          <p:cNvSpPr txBox="1"/>
          <p:nvPr/>
        </p:nvSpPr>
        <p:spPr>
          <a:xfrm>
            <a:off x="1745534" y="1162414"/>
            <a:ext cx="2769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W </a:t>
            </a:r>
            <a:r>
              <a:rPr lang="en-US" sz="2000" b="1" i="1">
                <a:solidFill>
                  <a:schemeClr val="bg1"/>
                </a:solidFill>
              </a:rPr>
              <a:t>= deformation </a:t>
            </a:r>
            <a:r>
              <a:rPr lang="en-US" sz="2000" b="1" i="1" dirty="0">
                <a:solidFill>
                  <a:schemeClr val="bg1"/>
                </a:solidFill>
              </a:rPr>
              <a:t>(µm)</a:t>
            </a:r>
            <a:endParaRPr lang="en-ID" sz="2000" b="1" i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24">
            <a:extLst>
              <a:ext uri="{FF2B5EF4-FFF2-40B4-BE49-F238E27FC236}">
                <a16:creationId xmlns:a16="http://schemas.microsoft.com/office/drawing/2014/main" id="{19D39AA8-4CEB-BB05-4F13-C70167442061}"/>
              </a:ext>
            </a:extLst>
          </p:cNvPr>
          <p:cNvCxnSpPr>
            <a:cxnSpLocks/>
          </p:cNvCxnSpPr>
          <p:nvPr/>
        </p:nvCxnSpPr>
        <p:spPr>
          <a:xfrm flipV="1">
            <a:off x="6584366" y="3530455"/>
            <a:ext cx="87086" cy="500743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Vernier Calipers">
            <a:extLst>
              <a:ext uri="{FF2B5EF4-FFF2-40B4-BE49-F238E27FC236}">
                <a16:creationId xmlns:a16="http://schemas.microsoft.com/office/drawing/2014/main" id="{60427903-FC87-67E2-A0B8-ED6571907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859" y="1504365"/>
            <a:ext cx="3294124" cy="2178827"/>
          </a:xfrm>
          <a:prstGeom prst="rect">
            <a:avLst/>
          </a:prstGeom>
          <a:ln w="38100" cap="sq">
            <a:solidFill>
              <a:srgbClr val="3399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F5154405-F35E-5C22-413B-22F90D865F62}"/>
              </a:ext>
            </a:extLst>
          </p:cNvPr>
          <p:cNvSpPr/>
          <p:nvPr/>
        </p:nvSpPr>
        <p:spPr>
          <a:xfrm>
            <a:off x="8557986" y="3736789"/>
            <a:ext cx="2949792" cy="4442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ptos" panose="020B0004020202020204" pitchFamily="34" charset="0"/>
              </a:rPr>
              <a:t>Precision results</a:t>
            </a:r>
          </a:p>
        </p:txBody>
      </p:sp>
      <p:pic>
        <p:nvPicPr>
          <p:cNvPr id="22" name="Picture 4" descr="Bilah Turbin Mesin Jet Pesawat Foto Stok - Unduh Gambar Sekarang ...">
            <a:extLst>
              <a:ext uri="{FF2B5EF4-FFF2-40B4-BE49-F238E27FC236}">
                <a16:creationId xmlns:a16="http://schemas.microsoft.com/office/drawing/2014/main" id="{6782CFE4-6191-215D-4DDE-887FB5367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4" y="1089239"/>
            <a:ext cx="2706999" cy="1802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7 Komponen Mesin Mobil Ini Mendukung Kenyamanan Berkendara">
            <a:extLst>
              <a:ext uri="{FF2B5EF4-FFF2-40B4-BE49-F238E27FC236}">
                <a16:creationId xmlns:a16="http://schemas.microsoft.com/office/drawing/2014/main" id="{AC5F9043-5E25-F465-E279-3FC5EDB6B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t="4999" r="4813" b="4226"/>
          <a:stretch/>
        </p:blipFill>
        <p:spPr bwMode="auto">
          <a:xfrm>
            <a:off x="378183" y="3030113"/>
            <a:ext cx="2696347" cy="2076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bagian mesin mobil">
            <a:extLst>
              <a:ext uri="{FF2B5EF4-FFF2-40B4-BE49-F238E27FC236}">
                <a16:creationId xmlns:a16="http://schemas.microsoft.com/office/drawing/2014/main" id="{4FDC20FC-9C7F-43A1-664C-1E59CD2C8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47" y="1723398"/>
            <a:ext cx="3350705" cy="1883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14269D-68D3-B0CB-3C00-A38CF559DBC1}"/>
              </a:ext>
            </a:extLst>
          </p:cNvPr>
          <p:cNvSpPr txBox="1"/>
          <p:nvPr/>
        </p:nvSpPr>
        <p:spPr>
          <a:xfrm>
            <a:off x="3357541" y="4714351"/>
            <a:ext cx="7304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Aptos" panose="020B0004020202020204" pitchFamily="34" charset="0"/>
              </a:rPr>
              <a:t>Ultrasonic Vibration-Assisted Machining (UVAM) employs a vibrating tool that </a:t>
            </a:r>
            <a:r>
              <a:rPr lang="en-US" b="1">
                <a:solidFill>
                  <a:srgbClr val="FF0000"/>
                </a:solidFill>
                <a:latin typeface="Aptos" panose="020B0004020202020204" pitchFamily="34" charset="0"/>
              </a:rPr>
              <a:t>operates at frequencies exceeding 20,000 Hz</a:t>
            </a:r>
            <a:r>
              <a:rPr lang="en-US" b="1">
                <a:latin typeface="Aptos" panose="020B0004020202020204" pitchFamily="34" charset="0"/>
              </a:rPr>
              <a:t>, resulting in improved cutting quality.</a:t>
            </a:r>
            <a:endParaRPr lang="en-US" sz="18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E40FDAA-9565-9A0F-3228-A26AC7F19DBA}"/>
              </a:ext>
            </a:extLst>
          </p:cNvPr>
          <p:cNvGrpSpPr/>
          <p:nvPr/>
        </p:nvGrpSpPr>
        <p:grpSpPr>
          <a:xfrm>
            <a:off x="10110871" y="46655"/>
            <a:ext cx="2025143" cy="698769"/>
            <a:chOff x="4656972" y="726762"/>
            <a:chExt cx="2025143" cy="698769"/>
          </a:xfrm>
        </p:grpSpPr>
        <p:sp>
          <p:nvSpPr>
            <p:cNvPr id="7" name="Persegi: Sudut Diagonal Terpotong 1">
              <a:extLst>
                <a:ext uri="{FF2B5EF4-FFF2-40B4-BE49-F238E27FC236}">
                  <a16:creationId xmlns:a16="http://schemas.microsoft.com/office/drawing/2014/main" id="{014233A8-63F3-FD11-F69A-A893FA348768}"/>
                </a:ext>
              </a:extLst>
            </p:cNvPr>
            <p:cNvSpPr/>
            <p:nvPr/>
          </p:nvSpPr>
          <p:spPr>
            <a:xfrm flipV="1">
              <a:off x="4656972" y="726762"/>
              <a:ext cx="2025143" cy="698769"/>
            </a:xfrm>
            <a:prstGeom prst="snip2DiagRect">
              <a:avLst>
                <a:gd name="adj1" fmla="val 0"/>
                <a:gd name="adj2" fmla="val 20920"/>
              </a:avLst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77B414EA-404C-77A8-F594-120FF773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56" y="777136"/>
              <a:ext cx="1720177" cy="61625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728C4B-F7D7-2965-6E8D-3433815AD77C}"/>
              </a:ext>
            </a:extLst>
          </p:cNvPr>
          <p:cNvGrpSpPr/>
          <p:nvPr/>
        </p:nvGrpSpPr>
        <p:grpSpPr>
          <a:xfrm>
            <a:off x="-2804" y="0"/>
            <a:ext cx="12194804" cy="6888867"/>
            <a:chOff x="-12135" y="-43987"/>
            <a:chExt cx="12194804" cy="6888867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8055F2-C544-4CEA-37B3-2A1DE79029A8}"/>
                </a:ext>
              </a:extLst>
            </p:cNvPr>
            <p:cNvSpPr/>
            <p:nvPr/>
          </p:nvSpPr>
          <p:spPr>
            <a:xfrm>
              <a:off x="1957719" y="6439244"/>
              <a:ext cx="10224950" cy="40009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A7F0A8-BA94-0ED6-1853-A50AFF825977}"/>
                </a:ext>
              </a:extLst>
            </p:cNvPr>
            <p:cNvGrpSpPr/>
            <p:nvPr/>
          </p:nvGrpSpPr>
          <p:grpSpPr>
            <a:xfrm>
              <a:off x="-12135" y="-43987"/>
              <a:ext cx="2021381" cy="6888867"/>
              <a:chOff x="-12135" y="-43987"/>
              <a:chExt cx="2021381" cy="6888867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625C49-0613-A1EE-29B4-39AA4964DA32}"/>
                  </a:ext>
                </a:extLst>
              </p:cNvPr>
              <p:cNvSpPr/>
              <p:nvPr/>
            </p:nvSpPr>
            <p:spPr>
              <a:xfrm rot="10800000">
                <a:off x="0" y="6418924"/>
                <a:ext cx="494522" cy="41875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398761-C6AB-6707-E629-E89350EA0A73}"/>
                  </a:ext>
                </a:extLst>
              </p:cNvPr>
              <p:cNvSpPr/>
              <p:nvPr/>
            </p:nvSpPr>
            <p:spPr>
              <a:xfrm rot="10800000">
                <a:off x="12924" y="4957777"/>
                <a:ext cx="234337" cy="97971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BE3A32-37B6-4FC1-9D88-4C646C1E628F}"/>
                  </a:ext>
                </a:extLst>
              </p:cNvPr>
              <p:cNvSpPr/>
              <p:nvPr/>
            </p:nvSpPr>
            <p:spPr>
              <a:xfrm>
                <a:off x="1344027" y="6429083"/>
                <a:ext cx="665219" cy="4094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4AAB0-D965-EF09-DFAD-CECE367189FA}"/>
                  </a:ext>
                </a:extLst>
              </p:cNvPr>
              <p:cNvSpPr/>
              <p:nvPr/>
            </p:nvSpPr>
            <p:spPr>
              <a:xfrm rot="10800000">
                <a:off x="486661" y="6343986"/>
                <a:ext cx="968674" cy="4968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D6B06F-FF3B-DBCD-8753-4D3EEB46D2C3}"/>
                  </a:ext>
                </a:extLst>
              </p:cNvPr>
              <p:cNvSpPr/>
              <p:nvPr/>
            </p:nvSpPr>
            <p:spPr>
              <a:xfrm rot="10800000">
                <a:off x="-12135" y="6004695"/>
                <a:ext cx="763832" cy="84018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268316C-DBC9-10DD-736F-25B5F67F4DB9}"/>
                  </a:ext>
                </a:extLst>
              </p:cNvPr>
              <p:cNvSpPr/>
              <p:nvPr/>
            </p:nvSpPr>
            <p:spPr>
              <a:xfrm rot="10800000">
                <a:off x="-10013" y="-43987"/>
                <a:ext cx="276698" cy="662269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162AE2-FDB0-5B4A-E99B-F310E1F4F5B3}"/>
              </a:ext>
            </a:extLst>
          </p:cNvPr>
          <p:cNvGrpSpPr/>
          <p:nvPr/>
        </p:nvGrpSpPr>
        <p:grpSpPr>
          <a:xfrm>
            <a:off x="70565" y="5211877"/>
            <a:ext cx="1756283" cy="1498985"/>
            <a:chOff x="117771" y="5144462"/>
            <a:chExt cx="1756283" cy="1498985"/>
          </a:xfrm>
          <a:solidFill>
            <a:schemeClr val="accent4"/>
          </a:solidFill>
        </p:grpSpPr>
        <p:sp>
          <p:nvSpPr>
            <p:cNvPr id="36" name="Rectangle: Diagonal Corners Snipped 35">
              <a:extLst>
                <a:ext uri="{FF2B5EF4-FFF2-40B4-BE49-F238E27FC236}">
                  <a16:creationId xmlns:a16="http://schemas.microsoft.com/office/drawing/2014/main" id="{A3F9BF9D-BD3B-0149-D63C-836EA4E3E09E}"/>
                </a:ext>
              </a:extLst>
            </p:cNvPr>
            <p:cNvSpPr/>
            <p:nvPr/>
          </p:nvSpPr>
          <p:spPr>
            <a:xfrm>
              <a:off x="117771" y="5144462"/>
              <a:ext cx="607881" cy="71213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0F308063-5386-5CA7-EAF9-A23E023D6FF4}"/>
                </a:ext>
              </a:extLst>
            </p:cNvPr>
            <p:cNvSpPr/>
            <p:nvPr/>
          </p:nvSpPr>
          <p:spPr>
            <a:xfrm>
              <a:off x="606234" y="5387773"/>
              <a:ext cx="607881" cy="687079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Rectangle: Diagonal Corners Snipped 38">
              <a:extLst>
                <a:ext uri="{FF2B5EF4-FFF2-40B4-BE49-F238E27FC236}">
                  <a16:creationId xmlns:a16="http://schemas.microsoft.com/office/drawing/2014/main" id="{4491F9F3-CD50-4451-C947-7ADB398620EA}"/>
                </a:ext>
              </a:extLst>
            </p:cNvPr>
            <p:cNvSpPr/>
            <p:nvPr/>
          </p:nvSpPr>
          <p:spPr>
            <a:xfrm>
              <a:off x="845071" y="5804807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Rectangle: Diagonal Corners Snipped 39">
              <a:extLst>
                <a:ext uri="{FF2B5EF4-FFF2-40B4-BE49-F238E27FC236}">
                  <a16:creationId xmlns:a16="http://schemas.microsoft.com/office/drawing/2014/main" id="{870BC204-1588-282D-FF41-A640247BF017}"/>
                </a:ext>
              </a:extLst>
            </p:cNvPr>
            <p:cNvSpPr/>
            <p:nvPr/>
          </p:nvSpPr>
          <p:spPr>
            <a:xfrm>
              <a:off x="1266173" y="5982152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9BEE72-A487-A522-EDD2-4B6B1000DEA1}"/>
                </a:ext>
              </a:extLst>
            </p:cNvPr>
            <p:cNvSpPr/>
            <p:nvPr/>
          </p:nvSpPr>
          <p:spPr>
            <a:xfrm>
              <a:off x="117771" y="5663735"/>
              <a:ext cx="945689" cy="97971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8">
            <a:extLst>
              <a:ext uri="{FF2B5EF4-FFF2-40B4-BE49-F238E27FC236}">
                <a16:creationId xmlns:a16="http://schemas.microsoft.com/office/drawing/2014/main" id="{6DC7509A-DCEF-608C-01D1-387DEB16A4DB}"/>
              </a:ext>
            </a:extLst>
          </p:cNvPr>
          <p:cNvSpPr txBox="1"/>
          <p:nvPr/>
        </p:nvSpPr>
        <p:spPr>
          <a:xfrm>
            <a:off x="7560805" y="5985420"/>
            <a:ext cx="2623322" cy="523220"/>
          </a:xfrm>
          <a:prstGeom prst="rect">
            <a:avLst/>
          </a:prstGeom>
          <a:solidFill>
            <a:srgbClr val="8CAAA5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Introduction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A56481A2-1A39-88BC-060E-C794CE0B9B6A}"/>
              </a:ext>
            </a:extLst>
          </p:cNvPr>
          <p:cNvSpPr>
            <a:spLocks/>
          </p:cNvSpPr>
          <p:nvPr/>
        </p:nvSpPr>
        <p:spPr>
          <a:xfrm>
            <a:off x="7537732" y="597161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1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A7B9B8D2-4B44-4243-98CE-D45C263923C4}"/>
              </a:ext>
            </a:extLst>
          </p:cNvPr>
          <p:cNvSpPr>
            <a:spLocks/>
          </p:cNvSpPr>
          <p:nvPr/>
        </p:nvSpPr>
        <p:spPr>
          <a:xfrm>
            <a:off x="10151123" y="5948856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E732F78F-336A-C52F-98F5-647C42C905D6}"/>
              </a:ext>
            </a:extLst>
          </p:cNvPr>
          <p:cNvSpPr>
            <a:spLocks/>
          </p:cNvSpPr>
          <p:nvPr/>
        </p:nvSpPr>
        <p:spPr>
          <a:xfrm>
            <a:off x="10761419" y="5936042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3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51FD3852-83A9-844D-174E-A83308337E50}"/>
              </a:ext>
            </a:extLst>
          </p:cNvPr>
          <p:cNvSpPr>
            <a:spLocks/>
          </p:cNvSpPr>
          <p:nvPr/>
        </p:nvSpPr>
        <p:spPr>
          <a:xfrm>
            <a:off x="11371715" y="593604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8C6D1492-AA17-A1F7-3BAD-09EC12502FC3}"/>
              </a:ext>
            </a:extLst>
          </p:cNvPr>
          <p:cNvSpPr txBox="1"/>
          <p:nvPr/>
        </p:nvSpPr>
        <p:spPr>
          <a:xfrm>
            <a:off x="2346162" y="1411084"/>
            <a:ext cx="2701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Aptos" panose="020B0004020202020204" pitchFamily="34" charset="0"/>
              </a:rPr>
              <a:t>W </a:t>
            </a:r>
            <a:r>
              <a:rPr lang="en-US" sz="2000" b="1" i="1">
                <a:solidFill>
                  <a:schemeClr val="bg1"/>
                </a:solidFill>
                <a:latin typeface="Aptos" panose="020B0004020202020204" pitchFamily="34" charset="0"/>
              </a:rPr>
              <a:t>= deformation </a:t>
            </a:r>
            <a:r>
              <a:rPr lang="en-US" sz="2000" b="1" i="1" dirty="0">
                <a:solidFill>
                  <a:schemeClr val="bg1"/>
                </a:solidFill>
                <a:latin typeface="Aptos" panose="020B0004020202020204" pitchFamily="34" charset="0"/>
              </a:rPr>
              <a:t>(µm)</a:t>
            </a:r>
            <a:endParaRPr lang="en-ID" sz="2000" b="1" i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C9988A76-FD47-B328-640F-C6FE45A76ED5}"/>
              </a:ext>
            </a:extLst>
          </p:cNvPr>
          <p:cNvSpPr txBox="1"/>
          <p:nvPr/>
        </p:nvSpPr>
        <p:spPr>
          <a:xfrm>
            <a:off x="319913" y="169019"/>
            <a:ext cx="9049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ptos" panose="020B0004020202020204" pitchFamily="34" charset="0"/>
              </a:rPr>
              <a:t>Why Ultrasonic </a:t>
            </a:r>
            <a:r>
              <a:rPr lang="en-US" sz="2800" b="1" dirty="0">
                <a:latin typeface="Aptos" panose="020B0004020202020204" pitchFamily="34" charset="0"/>
              </a:rPr>
              <a:t>Vibration-Assisted Machining (</a:t>
            </a:r>
            <a:r>
              <a:rPr lang="en-US" sz="2800" b="1">
                <a:latin typeface="Aptos" panose="020B0004020202020204" pitchFamily="34" charset="0"/>
              </a:rPr>
              <a:t>UVAM) ?</a:t>
            </a:r>
            <a:endParaRPr lang="en-ID" sz="2800" b="1" dirty="0">
              <a:latin typeface="Aptos" panose="020B0004020202020204" pitchFamily="34" charset="0"/>
            </a:endParaRPr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id="{60667008-E2E8-D0C4-9251-744A6E836103}"/>
              </a:ext>
            </a:extLst>
          </p:cNvPr>
          <p:cNvSpPr txBox="1"/>
          <p:nvPr/>
        </p:nvSpPr>
        <p:spPr>
          <a:xfrm>
            <a:off x="1745534" y="1162414"/>
            <a:ext cx="2769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W </a:t>
            </a:r>
            <a:r>
              <a:rPr lang="en-US" sz="2000" b="1" i="1">
                <a:solidFill>
                  <a:schemeClr val="bg1"/>
                </a:solidFill>
              </a:rPr>
              <a:t>= deformation </a:t>
            </a:r>
            <a:r>
              <a:rPr lang="en-US" sz="2000" b="1" i="1" dirty="0">
                <a:solidFill>
                  <a:schemeClr val="bg1"/>
                </a:solidFill>
              </a:rPr>
              <a:t>(µm)</a:t>
            </a:r>
            <a:endParaRPr lang="en-ID" sz="20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2E82EA-1BB2-631A-AA86-E52165E6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823" t="5431"/>
          <a:stretch/>
        </p:blipFill>
        <p:spPr>
          <a:xfrm>
            <a:off x="543409" y="1592833"/>
            <a:ext cx="3453135" cy="2551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Kotak Teks 16">
            <a:extLst>
              <a:ext uri="{FF2B5EF4-FFF2-40B4-BE49-F238E27FC236}">
                <a16:creationId xmlns:a16="http://schemas.microsoft.com/office/drawing/2014/main" id="{8A58E85E-5034-F108-746A-25E750B1E5DD}"/>
              </a:ext>
            </a:extLst>
          </p:cNvPr>
          <p:cNvSpPr txBox="1"/>
          <p:nvPr/>
        </p:nvSpPr>
        <p:spPr>
          <a:xfrm>
            <a:off x="678446" y="4315577"/>
            <a:ext cx="36919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600" kern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kern="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Modified</a:t>
            </a:r>
            <a:r>
              <a:rPr lang="id-ID" sz="1600" kern="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kern="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from</a:t>
            </a:r>
            <a:r>
              <a:rPr lang="id-ID" sz="1600" kern="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1600" kern="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Rachmat</a:t>
            </a:r>
            <a:r>
              <a:rPr lang="en-US" sz="1600" kern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al, </a:t>
            </a:r>
            <a:r>
              <a:rPr lang="id-ID" sz="1600" kern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</a:t>
            </a:r>
            <a:r>
              <a:rPr lang="en-US" sz="1600" kern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id-ID" sz="1600" kern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id-ID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Kotak Teks 22">
            <a:extLst>
              <a:ext uri="{FF2B5EF4-FFF2-40B4-BE49-F238E27FC236}">
                <a16:creationId xmlns:a16="http://schemas.microsoft.com/office/drawing/2014/main" id="{7EB1303F-AF51-5BD7-560B-296EDE4A722D}"/>
              </a:ext>
            </a:extLst>
          </p:cNvPr>
          <p:cNvSpPr txBox="1"/>
          <p:nvPr/>
        </p:nvSpPr>
        <p:spPr>
          <a:xfrm>
            <a:off x="6998868" y="4295544"/>
            <a:ext cx="36747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800" kern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d-ID" kern="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Sui </a:t>
            </a:r>
            <a:r>
              <a:rPr lang="en-US" kern="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id-ID" kern="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2017</a:t>
            </a:r>
            <a:r>
              <a:rPr lang="id-ID" sz="1800" kern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id-ID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2" name="Gambar 25">
            <a:extLst>
              <a:ext uri="{FF2B5EF4-FFF2-40B4-BE49-F238E27FC236}">
                <a16:creationId xmlns:a16="http://schemas.microsoft.com/office/drawing/2014/main" id="{113B06E3-5A03-23F5-5B57-9002D8458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1468" y="1594077"/>
            <a:ext cx="5362465" cy="2550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421AE2E-969C-C8CF-B238-82E487EAE373}"/>
              </a:ext>
            </a:extLst>
          </p:cNvPr>
          <p:cNvSpPr txBox="1"/>
          <p:nvPr/>
        </p:nvSpPr>
        <p:spPr>
          <a:xfrm>
            <a:off x="1104036" y="5066222"/>
            <a:ext cx="7153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ptos" panose="020B0004020202020204" pitchFamily="34" charset="0"/>
              </a:rPr>
              <a:t>Without a flexure hinge</a:t>
            </a:r>
            <a:r>
              <a:rPr lang="en-US" b="1">
                <a:latin typeface="Aptos" panose="020B0004020202020204" pitchFamily="34" charset="0"/>
              </a:rPr>
              <a:t>, the vibration tool actuated by piezoelectric actuators has an amplitude of </a:t>
            </a:r>
            <a:r>
              <a:rPr lang="en-US" b="1">
                <a:solidFill>
                  <a:srgbClr val="FF0000"/>
                </a:solidFill>
                <a:latin typeface="Aptos" panose="020B0004020202020204" pitchFamily="34" charset="0"/>
              </a:rPr>
              <a:t>only about 0.001 µm</a:t>
            </a:r>
            <a:endParaRPr lang="en-ID" b="1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C82596-2AA5-1094-A89D-A3FB9A8EDC0C}"/>
              </a:ext>
            </a:extLst>
          </p:cNvPr>
          <p:cNvSpPr txBox="1"/>
          <p:nvPr/>
        </p:nvSpPr>
        <p:spPr>
          <a:xfrm>
            <a:off x="3853584" y="5702885"/>
            <a:ext cx="1700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 et al., 2019)</a:t>
            </a:r>
            <a:endParaRPr lang="en-ID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E40FDAA-9565-9A0F-3228-A26AC7F19DBA}"/>
              </a:ext>
            </a:extLst>
          </p:cNvPr>
          <p:cNvGrpSpPr/>
          <p:nvPr/>
        </p:nvGrpSpPr>
        <p:grpSpPr>
          <a:xfrm>
            <a:off x="10110871" y="46655"/>
            <a:ext cx="2025143" cy="698769"/>
            <a:chOff x="4656972" y="726762"/>
            <a:chExt cx="2025143" cy="698769"/>
          </a:xfrm>
        </p:grpSpPr>
        <p:sp>
          <p:nvSpPr>
            <p:cNvPr id="7" name="Persegi: Sudut Diagonal Terpotong 1">
              <a:extLst>
                <a:ext uri="{FF2B5EF4-FFF2-40B4-BE49-F238E27FC236}">
                  <a16:creationId xmlns:a16="http://schemas.microsoft.com/office/drawing/2014/main" id="{014233A8-63F3-FD11-F69A-A893FA348768}"/>
                </a:ext>
              </a:extLst>
            </p:cNvPr>
            <p:cNvSpPr/>
            <p:nvPr/>
          </p:nvSpPr>
          <p:spPr>
            <a:xfrm flipV="1">
              <a:off x="4656972" y="726762"/>
              <a:ext cx="2025143" cy="698769"/>
            </a:xfrm>
            <a:prstGeom prst="snip2DiagRect">
              <a:avLst>
                <a:gd name="adj1" fmla="val 0"/>
                <a:gd name="adj2" fmla="val 20920"/>
              </a:avLst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77B414EA-404C-77A8-F594-120FF773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56" y="777136"/>
              <a:ext cx="1720177" cy="61625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728C4B-F7D7-2965-6E8D-3433815AD77C}"/>
              </a:ext>
            </a:extLst>
          </p:cNvPr>
          <p:cNvGrpSpPr/>
          <p:nvPr/>
        </p:nvGrpSpPr>
        <p:grpSpPr>
          <a:xfrm>
            <a:off x="-2804" y="0"/>
            <a:ext cx="12194804" cy="6888867"/>
            <a:chOff x="-12135" y="-43987"/>
            <a:chExt cx="12194804" cy="6888867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8055F2-C544-4CEA-37B3-2A1DE79029A8}"/>
                </a:ext>
              </a:extLst>
            </p:cNvPr>
            <p:cNvSpPr/>
            <p:nvPr/>
          </p:nvSpPr>
          <p:spPr>
            <a:xfrm>
              <a:off x="1957719" y="6439244"/>
              <a:ext cx="10224950" cy="40009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A7F0A8-BA94-0ED6-1853-A50AFF825977}"/>
                </a:ext>
              </a:extLst>
            </p:cNvPr>
            <p:cNvGrpSpPr/>
            <p:nvPr/>
          </p:nvGrpSpPr>
          <p:grpSpPr>
            <a:xfrm>
              <a:off x="-12135" y="-43987"/>
              <a:ext cx="2021381" cy="6888867"/>
              <a:chOff x="-12135" y="-43987"/>
              <a:chExt cx="2021381" cy="6888867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625C49-0613-A1EE-29B4-39AA4964DA32}"/>
                  </a:ext>
                </a:extLst>
              </p:cNvPr>
              <p:cNvSpPr/>
              <p:nvPr/>
            </p:nvSpPr>
            <p:spPr>
              <a:xfrm rot="10800000">
                <a:off x="0" y="6418924"/>
                <a:ext cx="494522" cy="41875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398761-C6AB-6707-E629-E89350EA0A73}"/>
                  </a:ext>
                </a:extLst>
              </p:cNvPr>
              <p:cNvSpPr/>
              <p:nvPr/>
            </p:nvSpPr>
            <p:spPr>
              <a:xfrm rot="10800000">
                <a:off x="12924" y="4957777"/>
                <a:ext cx="234337" cy="97971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BE3A32-37B6-4FC1-9D88-4C646C1E628F}"/>
                  </a:ext>
                </a:extLst>
              </p:cNvPr>
              <p:cNvSpPr/>
              <p:nvPr/>
            </p:nvSpPr>
            <p:spPr>
              <a:xfrm>
                <a:off x="1344027" y="6429083"/>
                <a:ext cx="665219" cy="4094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4AAB0-D965-EF09-DFAD-CECE367189FA}"/>
                  </a:ext>
                </a:extLst>
              </p:cNvPr>
              <p:cNvSpPr/>
              <p:nvPr/>
            </p:nvSpPr>
            <p:spPr>
              <a:xfrm rot="10800000">
                <a:off x="486661" y="6343986"/>
                <a:ext cx="968674" cy="4968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D6B06F-FF3B-DBCD-8753-4D3EEB46D2C3}"/>
                  </a:ext>
                </a:extLst>
              </p:cNvPr>
              <p:cNvSpPr/>
              <p:nvPr/>
            </p:nvSpPr>
            <p:spPr>
              <a:xfrm rot="10800000">
                <a:off x="-12135" y="6004695"/>
                <a:ext cx="763832" cy="84018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268316C-DBC9-10DD-736F-25B5F67F4DB9}"/>
                  </a:ext>
                </a:extLst>
              </p:cNvPr>
              <p:cNvSpPr/>
              <p:nvPr/>
            </p:nvSpPr>
            <p:spPr>
              <a:xfrm rot="10800000">
                <a:off x="-10013" y="-43987"/>
                <a:ext cx="276698" cy="662269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162AE2-FDB0-5B4A-E99B-F310E1F4F5B3}"/>
              </a:ext>
            </a:extLst>
          </p:cNvPr>
          <p:cNvGrpSpPr/>
          <p:nvPr/>
        </p:nvGrpSpPr>
        <p:grpSpPr>
          <a:xfrm>
            <a:off x="70565" y="5211877"/>
            <a:ext cx="1756283" cy="1498985"/>
            <a:chOff x="117771" y="5144462"/>
            <a:chExt cx="1756283" cy="1498985"/>
          </a:xfrm>
          <a:solidFill>
            <a:schemeClr val="accent4"/>
          </a:solidFill>
        </p:grpSpPr>
        <p:sp>
          <p:nvSpPr>
            <p:cNvPr id="36" name="Rectangle: Diagonal Corners Snipped 35">
              <a:extLst>
                <a:ext uri="{FF2B5EF4-FFF2-40B4-BE49-F238E27FC236}">
                  <a16:creationId xmlns:a16="http://schemas.microsoft.com/office/drawing/2014/main" id="{A3F9BF9D-BD3B-0149-D63C-836EA4E3E09E}"/>
                </a:ext>
              </a:extLst>
            </p:cNvPr>
            <p:cNvSpPr/>
            <p:nvPr/>
          </p:nvSpPr>
          <p:spPr>
            <a:xfrm>
              <a:off x="117771" y="5144462"/>
              <a:ext cx="607881" cy="71213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0F308063-5386-5CA7-EAF9-A23E023D6FF4}"/>
                </a:ext>
              </a:extLst>
            </p:cNvPr>
            <p:cNvSpPr/>
            <p:nvPr/>
          </p:nvSpPr>
          <p:spPr>
            <a:xfrm>
              <a:off x="606234" y="5387773"/>
              <a:ext cx="607881" cy="687079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Rectangle: Diagonal Corners Snipped 38">
              <a:extLst>
                <a:ext uri="{FF2B5EF4-FFF2-40B4-BE49-F238E27FC236}">
                  <a16:creationId xmlns:a16="http://schemas.microsoft.com/office/drawing/2014/main" id="{4491F9F3-CD50-4451-C947-7ADB398620EA}"/>
                </a:ext>
              </a:extLst>
            </p:cNvPr>
            <p:cNvSpPr/>
            <p:nvPr/>
          </p:nvSpPr>
          <p:spPr>
            <a:xfrm>
              <a:off x="845071" y="5804807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Rectangle: Diagonal Corners Snipped 39">
              <a:extLst>
                <a:ext uri="{FF2B5EF4-FFF2-40B4-BE49-F238E27FC236}">
                  <a16:creationId xmlns:a16="http://schemas.microsoft.com/office/drawing/2014/main" id="{870BC204-1588-282D-FF41-A640247BF017}"/>
                </a:ext>
              </a:extLst>
            </p:cNvPr>
            <p:cNvSpPr/>
            <p:nvPr/>
          </p:nvSpPr>
          <p:spPr>
            <a:xfrm>
              <a:off x="1266173" y="5982152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9BEE72-A487-A522-EDD2-4B6B1000DEA1}"/>
                </a:ext>
              </a:extLst>
            </p:cNvPr>
            <p:cNvSpPr/>
            <p:nvPr/>
          </p:nvSpPr>
          <p:spPr>
            <a:xfrm>
              <a:off x="117771" y="5663735"/>
              <a:ext cx="945689" cy="97971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8">
            <a:extLst>
              <a:ext uri="{FF2B5EF4-FFF2-40B4-BE49-F238E27FC236}">
                <a16:creationId xmlns:a16="http://schemas.microsoft.com/office/drawing/2014/main" id="{6DC7509A-DCEF-608C-01D1-387DEB16A4DB}"/>
              </a:ext>
            </a:extLst>
          </p:cNvPr>
          <p:cNvSpPr txBox="1"/>
          <p:nvPr/>
        </p:nvSpPr>
        <p:spPr>
          <a:xfrm>
            <a:off x="7560805" y="5985420"/>
            <a:ext cx="2623322" cy="523220"/>
          </a:xfrm>
          <a:prstGeom prst="rect">
            <a:avLst/>
          </a:prstGeom>
          <a:solidFill>
            <a:srgbClr val="8CAAA5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Introduction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A56481A2-1A39-88BC-060E-C794CE0B9B6A}"/>
              </a:ext>
            </a:extLst>
          </p:cNvPr>
          <p:cNvSpPr>
            <a:spLocks/>
          </p:cNvSpPr>
          <p:nvPr/>
        </p:nvSpPr>
        <p:spPr>
          <a:xfrm>
            <a:off x="7537732" y="597161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1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A7B9B8D2-4B44-4243-98CE-D45C263923C4}"/>
              </a:ext>
            </a:extLst>
          </p:cNvPr>
          <p:cNvSpPr>
            <a:spLocks/>
          </p:cNvSpPr>
          <p:nvPr/>
        </p:nvSpPr>
        <p:spPr>
          <a:xfrm>
            <a:off x="10151123" y="5948856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E732F78F-336A-C52F-98F5-647C42C905D6}"/>
              </a:ext>
            </a:extLst>
          </p:cNvPr>
          <p:cNvSpPr>
            <a:spLocks/>
          </p:cNvSpPr>
          <p:nvPr/>
        </p:nvSpPr>
        <p:spPr>
          <a:xfrm>
            <a:off x="10761419" y="5936042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3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51FD3852-83A9-844D-174E-A83308337E50}"/>
              </a:ext>
            </a:extLst>
          </p:cNvPr>
          <p:cNvSpPr>
            <a:spLocks/>
          </p:cNvSpPr>
          <p:nvPr/>
        </p:nvSpPr>
        <p:spPr>
          <a:xfrm>
            <a:off x="11371715" y="593604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AE334F61-8A60-60C5-584A-E10E7B58C720}"/>
              </a:ext>
            </a:extLst>
          </p:cNvPr>
          <p:cNvSpPr txBox="1"/>
          <p:nvPr/>
        </p:nvSpPr>
        <p:spPr>
          <a:xfrm>
            <a:off x="675586" y="115396"/>
            <a:ext cx="7691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Aptos" panose="020B0004020202020204" pitchFamily="34" charset="0"/>
              </a:rPr>
              <a:t>Deformation in flexure hinges and its effect on surface roughness</a:t>
            </a:r>
            <a:endParaRPr lang="en-ID" sz="2800" b="1" dirty="0">
              <a:latin typeface="Aptos" panose="020B00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A461E2-E828-621F-E5C9-A277AFDD1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86" y="1450385"/>
            <a:ext cx="4972409" cy="2255573"/>
          </a:xfrm>
          <a:prstGeom prst="rect">
            <a:avLst/>
          </a:prstGeom>
        </p:spPr>
      </p:pic>
      <p:sp>
        <p:nvSpPr>
          <p:cNvPr id="17" name="Kotak Teks 18">
            <a:extLst>
              <a:ext uri="{FF2B5EF4-FFF2-40B4-BE49-F238E27FC236}">
                <a16:creationId xmlns:a16="http://schemas.microsoft.com/office/drawing/2014/main" id="{5C261EB0-601C-8320-2CAD-22E811984C7A}"/>
              </a:ext>
            </a:extLst>
          </p:cNvPr>
          <p:cNvSpPr txBox="1"/>
          <p:nvPr/>
        </p:nvSpPr>
        <p:spPr>
          <a:xfrm>
            <a:off x="1818272" y="3814548"/>
            <a:ext cx="49421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600" kern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(Dimodifikasi, dari Wang dkk., (2021), © </a:t>
            </a:r>
            <a:r>
              <a:rPr lang="id-ID" sz="1600" kern="0" dirty="0" err="1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Author</a:t>
            </a:r>
            <a:r>
              <a:rPr lang="id-ID" sz="1600" kern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id-ID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9" name="Gambar 4">
            <a:extLst>
              <a:ext uri="{FF2B5EF4-FFF2-40B4-BE49-F238E27FC236}">
                <a16:creationId xmlns:a16="http://schemas.microsoft.com/office/drawing/2014/main" id="{A885BFB4-A022-50D1-7864-8A8828612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961" y="1375526"/>
            <a:ext cx="2918610" cy="3254588"/>
          </a:xfrm>
          <a:prstGeom prst="rect">
            <a:avLst/>
          </a:prstGeom>
        </p:spPr>
      </p:pic>
      <p:sp>
        <p:nvSpPr>
          <p:cNvPr id="21" name="Kotak Teks 14">
            <a:extLst>
              <a:ext uri="{FF2B5EF4-FFF2-40B4-BE49-F238E27FC236}">
                <a16:creationId xmlns:a16="http://schemas.microsoft.com/office/drawing/2014/main" id="{DBB9C525-3D0B-EDE4-7F02-91135F818489}"/>
              </a:ext>
            </a:extLst>
          </p:cNvPr>
          <p:cNvSpPr txBox="1"/>
          <p:nvPr/>
        </p:nvSpPr>
        <p:spPr>
          <a:xfrm>
            <a:off x="7698421" y="4683744"/>
            <a:ext cx="4195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600" kern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(Diambil, dari </a:t>
            </a:r>
            <a:r>
              <a:rPr lang="id-ID" sz="1600" kern="0" dirty="0" err="1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Gao</a:t>
            </a:r>
            <a:r>
              <a:rPr lang="id-ID" sz="1600" kern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1600" kern="0" dirty="0" err="1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dkk</a:t>
            </a:r>
            <a:r>
              <a:rPr lang="id-ID" sz="1600" kern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(2015), </a:t>
            </a:r>
            <a:r>
              <a:rPr lang="id-ID" sz="1600" kern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© </a:t>
            </a:r>
            <a:r>
              <a:rPr lang="id-ID" sz="1600" kern="0" dirty="0" err="1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Authors</a:t>
            </a:r>
            <a:r>
              <a:rPr lang="id-ID" sz="1600" kern="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id-ID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761BC3-4FC7-C35D-9BE2-71945D269364}"/>
              </a:ext>
            </a:extLst>
          </p:cNvPr>
          <p:cNvCxnSpPr>
            <a:cxnSpLocks/>
          </p:cNvCxnSpPr>
          <p:nvPr/>
        </p:nvCxnSpPr>
        <p:spPr>
          <a:xfrm>
            <a:off x="6191463" y="2884110"/>
            <a:ext cx="757083" cy="0"/>
          </a:xfrm>
          <a:prstGeom prst="straightConnector1">
            <a:avLst/>
          </a:prstGeom>
          <a:ln w="762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949F0CE-CB50-8AF4-357F-6D6F06DF33A2}"/>
              </a:ext>
            </a:extLst>
          </p:cNvPr>
          <p:cNvSpPr txBox="1"/>
          <p:nvPr/>
        </p:nvSpPr>
        <p:spPr>
          <a:xfrm>
            <a:off x="559028" y="4740230"/>
            <a:ext cx="6591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Aptos" panose="020B0004020202020204" pitchFamily="34" charset="0"/>
              </a:rPr>
              <a:t>UVAM has been shown to significantly </a:t>
            </a:r>
            <a:r>
              <a:rPr lang="en-US" b="1">
                <a:solidFill>
                  <a:srgbClr val="339966"/>
                </a:solidFill>
                <a:latin typeface="Aptos" panose="020B0004020202020204" pitchFamily="34" charset="0"/>
              </a:rPr>
              <a:t>enhance surface roughness</a:t>
            </a:r>
            <a:r>
              <a:rPr lang="en-US" b="1">
                <a:latin typeface="Aptos" panose="020B0004020202020204" pitchFamily="34" charset="0"/>
              </a:rPr>
              <a:t> quality compared to conventional methods.</a:t>
            </a:r>
            <a:endParaRPr lang="en-ID" b="1">
              <a:latin typeface="Aptos" panose="020B00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C9889F-5AB6-86D2-0548-DC051F11CF46}"/>
              </a:ext>
            </a:extLst>
          </p:cNvPr>
          <p:cNvSpPr txBox="1"/>
          <p:nvPr/>
        </p:nvSpPr>
        <p:spPr>
          <a:xfrm>
            <a:off x="2223723" y="5433094"/>
            <a:ext cx="2171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800" ker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(Gao</a:t>
            </a:r>
            <a:r>
              <a:rPr lang="en-US" sz="1800" ker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al, </a:t>
            </a:r>
            <a:r>
              <a:rPr lang="id-ID" sz="1800" ker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2015</a:t>
            </a:r>
            <a:r>
              <a:rPr lang="id-ID" sz="1800" ker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id-ID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7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E40FDAA-9565-9A0F-3228-A26AC7F19DBA}"/>
              </a:ext>
            </a:extLst>
          </p:cNvPr>
          <p:cNvGrpSpPr/>
          <p:nvPr/>
        </p:nvGrpSpPr>
        <p:grpSpPr>
          <a:xfrm>
            <a:off x="10110871" y="46655"/>
            <a:ext cx="2025143" cy="698769"/>
            <a:chOff x="4656972" y="726762"/>
            <a:chExt cx="2025143" cy="698769"/>
          </a:xfrm>
        </p:grpSpPr>
        <p:sp>
          <p:nvSpPr>
            <p:cNvPr id="7" name="Persegi: Sudut Diagonal Terpotong 1">
              <a:extLst>
                <a:ext uri="{FF2B5EF4-FFF2-40B4-BE49-F238E27FC236}">
                  <a16:creationId xmlns:a16="http://schemas.microsoft.com/office/drawing/2014/main" id="{014233A8-63F3-FD11-F69A-A893FA348768}"/>
                </a:ext>
              </a:extLst>
            </p:cNvPr>
            <p:cNvSpPr/>
            <p:nvPr/>
          </p:nvSpPr>
          <p:spPr>
            <a:xfrm flipV="1">
              <a:off x="4656972" y="726762"/>
              <a:ext cx="2025143" cy="698769"/>
            </a:xfrm>
            <a:prstGeom prst="snip2DiagRect">
              <a:avLst>
                <a:gd name="adj1" fmla="val 0"/>
                <a:gd name="adj2" fmla="val 20920"/>
              </a:avLst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77B414EA-404C-77A8-F594-120FF773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56" y="777136"/>
              <a:ext cx="1720177" cy="61625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728C4B-F7D7-2965-6E8D-3433815AD77C}"/>
              </a:ext>
            </a:extLst>
          </p:cNvPr>
          <p:cNvGrpSpPr/>
          <p:nvPr/>
        </p:nvGrpSpPr>
        <p:grpSpPr>
          <a:xfrm>
            <a:off x="-2804" y="0"/>
            <a:ext cx="12194804" cy="6888867"/>
            <a:chOff x="-12135" y="-43987"/>
            <a:chExt cx="12194804" cy="6888867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8055F2-C544-4CEA-37B3-2A1DE79029A8}"/>
                </a:ext>
              </a:extLst>
            </p:cNvPr>
            <p:cNvSpPr/>
            <p:nvPr/>
          </p:nvSpPr>
          <p:spPr>
            <a:xfrm>
              <a:off x="1957719" y="6439244"/>
              <a:ext cx="10224950" cy="40009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A7F0A8-BA94-0ED6-1853-A50AFF825977}"/>
                </a:ext>
              </a:extLst>
            </p:cNvPr>
            <p:cNvGrpSpPr/>
            <p:nvPr/>
          </p:nvGrpSpPr>
          <p:grpSpPr>
            <a:xfrm>
              <a:off x="-12135" y="-43987"/>
              <a:ext cx="2021381" cy="6888867"/>
              <a:chOff x="-12135" y="-43987"/>
              <a:chExt cx="2021381" cy="6888867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625C49-0613-A1EE-29B4-39AA4964DA32}"/>
                  </a:ext>
                </a:extLst>
              </p:cNvPr>
              <p:cNvSpPr/>
              <p:nvPr/>
            </p:nvSpPr>
            <p:spPr>
              <a:xfrm rot="10800000">
                <a:off x="0" y="6418924"/>
                <a:ext cx="494522" cy="41875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398761-C6AB-6707-E629-E89350EA0A73}"/>
                  </a:ext>
                </a:extLst>
              </p:cNvPr>
              <p:cNvSpPr/>
              <p:nvPr/>
            </p:nvSpPr>
            <p:spPr>
              <a:xfrm rot="10800000">
                <a:off x="12924" y="4957777"/>
                <a:ext cx="234337" cy="97971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BE3A32-37B6-4FC1-9D88-4C646C1E628F}"/>
                  </a:ext>
                </a:extLst>
              </p:cNvPr>
              <p:cNvSpPr/>
              <p:nvPr/>
            </p:nvSpPr>
            <p:spPr>
              <a:xfrm>
                <a:off x="1344027" y="6429083"/>
                <a:ext cx="665219" cy="4094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4AAB0-D965-EF09-DFAD-CECE367189FA}"/>
                  </a:ext>
                </a:extLst>
              </p:cNvPr>
              <p:cNvSpPr/>
              <p:nvPr/>
            </p:nvSpPr>
            <p:spPr>
              <a:xfrm rot="10800000">
                <a:off x="486661" y="6343986"/>
                <a:ext cx="968674" cy="4968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D6B06F-FF3B-DBCD-8753-4D3EEB46D2C3}"/>
                  </a:ext>
                </a:extLst>
              </p:cNvPr>
              <p:cNvSpPr/>
              <p:nvPr/>
            </p:nvSpPr>
            <p:spPr>
              <a:xfrm rot="10800000">
                <a:off x="-12135" y="6004695"/>
                <a:ext cx="763832" cy="84018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268316C-DBC9-10DD-736F-25B5F67F4DB9}"/>
                  </a:ext>
                </a:extLst>
              </p:cNvPr>
              <p:cNvSpPr/>
              <p:nvPr/>
            </p:nvSpPr>
            <p:spPr>
              <a:xfrm rot="10800000">
                <a:off x="-10013" y="-43987"/>
                <a:ext cx="276698" cy="662269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162AE2-FDB0-5B4A-E99B-F310E1F4F5B3}"/>
              </a:ext>
            </a:extLst>
          </p:cNvPr>
          <p:cNvGrpSpPr/>
          <p:nvPr/>
        </p:nvGrpSpPr>
        <p:grpSpPr>
          <a:xfrm>
            <a:off x="70565" y="5211877"/>
            <a:ext cx="1756283" cy="1498985"/>
            <a:chOff x="117771" y="5144462"/>
            <a:chExt cx="1756283" cy="1498985"/>
          </a:xfrm>
          <a:solidFill>
            <a:schemeClr val="accent4"/>
          </a:solidFill>
        </p:grpSpPr>
        <p:sp>
          <p:nvSpPr>
            <p:cNvPr id="36" name="Rectangle: Diagonal Corners Snipped 35">
              <a:extLst>
                <a:ext uri="{FF2B5EF4-FFF2-40B4-BE49-F238E27FC236}">
                  <a16:creationId xmlns:a16="http://schemas.microsoft.com/office/drawing/2014/main" id="{A3F9BF9D-BD3B-0149-D63C-836EA4E3E09E}"/>
                </a:ext>
              </a:extLst>
            </p:cNvPr>
            <p:cNvSpPr/>
            <p:nvPr/>
          </p:nvSpPr>
          <p:spPr>
            <a:xfrm>
              <a:off x="117771" y="5144462"/>
              <a:ext cx="607881" cy="71213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0F308063-5386-5CA7-EAF9-A23E023D6FF4}"/>
                </a:ext>
              </a:extLst>
            </p:cNvPr>
            <p:cNvSpPr/>
            <p:nvPr/>
          </p:nvSpPr>
          <p:spPr>
            <a:xfrm>
              <a:off x="606234" y="5387773"/>
              <a:ext cx="607881" cy="687079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Rectangle: Diagonal Corners Snipped 38">
              <a:extLst>
                <a:ext uri="{FF2B5EF4-FFF2-40B4-BE49-F238E27FC236}">
                  <a16:creationId xmlns:a16="http://schemas.microsoft.com/office/drawing/2014/main" id="{4491F9F3-CD50-4451-C947-7ADB398620EA}"/>
                </a:ext>
              </a:extLst>
            </p:cNvPr>
            <p:cNvSpPr/>
            <p:nvPr/>
          </p:nvSpPr>
          <p:spPr>
            <a:xfrm>
              <a:off x="845071" y="5804807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Rectangle: Diagonal Corners Snipped 39">
              <a:extLst>
                <a:ext uri="{FF2B5EF4-FFF2-40B4-BE49-F238E27FC236}">
                  <a16:creationId xmlns:a16="http://schemas.microsoft.com/office/drawing/2014/main" id="{870BC204-1588-282D-FF41-A640247BF017}"/>
                </a:ext>
              </a:extLst>
            </p:cNvPr>
            <p:cNvSpPr/>
            <p:nvPr/>
          </p:nvSpPr>
          <p:spPr>
            <a:xfrm>
              <a:off x="1266173" y="5982152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9BEE72-A487-A522-EDD2-4B6B1000DEA1}"/>
                </a:ext>
              </a:extLst>
            </p:cNvPr>
            <p:cNvSpPr/>
            <p:nvPr/>
          </p:nvSpPr>
          <p:spPr>
            <a:xfrm>
              <a:off x="117771" y="5663735"/>
              <a:ext cx="945689" cy="97971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8">
            <a:extLst>
              <a:ext uri="{FF2B5EF4-FFF2-40B4-BE49-F238E27FC236}">
                <a16:creationId xmlns:a16="http://schemas.microsoft.com/office/drawing/2014/main" id="{6DC7509A-DCEF-608C-01D1-387DEB16A4DB}"/>
              </a:ext>
            </a:extLst>
          </p:cNvPr>
          <p:cNvSpPr txBox="1"/>
          <p:nvPr/>
        </p:nvSpPr>
        <p:spPr>
          <a:xfrm>
            <a:off x="7560805" y="5985420"/>
            <a:ext cx="2623322" cy="523220"/>
          </a:xfrm>
          <a:prstGeom prst="rect">
            <a:avLst/>
          </a:prstGeom>
          <a:solidFill>
            <a:srgbClr val="8CAAA5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Introduction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A56481A2-1A39-88BC-060E-C794CE0B9B6A}"/>
              </a:ext>
            </a:extLst>
          </p:cNvPr>
          <p:cNvSpPr>
            <a:spLocks/>
          </p:cNvSpPr>
          <p:nvPr/>
        </p:nvSpPr>
        <p:spPr>
          <a:xfrm>
            <a:off x="7537732" y="597161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1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A7B9B8D2-4B44-4243-98CE-D45C263923C4}"/>
              </a:ext>
            </a:extLst>
          </p:cNvPr>
          <p:cNvSpPr>
            <a:spLocks/>
          </p:cNvSpPr>
          <p:nvPr/>
        </p:nvSpPr>
        <p:spPr>
          <a:xfrm>
            <a:off x="10151123" y="5948856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E732F78F-336A-C52F-98F5-647C42C905D6}"/>
              </a:ext>
            </a:extLst>
          </p:cNvPr>
          <p:cNvSpPr>
            <a:spLocks/>
          </p:cNvSpPr>
          <p:nvPr/>
        </p:nvSpPr>
        <p:spPr>
          <a:xfrm>
            <a:off x="10761419" y="5936042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3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51FD3852-83A9-844D-174E-A83308337E50}"/>
              </a:ext>
            </a:extLst>
          </p:cNvPr>
          <p:cNvSpPr>
            <a:spLocks/>
          </p:cNvSpPr>
          <p:nvPr/>
        </p:nvSpPr>
        <p:spPr>
          <a:xfrm>
            <a:off x="11371715" y="593604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4EDB6C5B-A441-1AEF-BD6F-CC3943201BD7}"/>
              </a:ext>
            </a:extLst>
          </p:cNvPr>
          <p:cNvSpPr txBox="1"/>
          <p:nvPr/>
        </p:nvSpPr>
        <p:spPr>
          <a:xfrm>
            <a:off x="543409" y="233662"/>
            <a:ext cx="447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3200" b="1">
                <a:latin typeface="Aptos" panose="020B0004020202020204" pitchFamily="34" charset="0"/>
              </a:rPr>
              <a:t>Types of flexure hinges</a:t>
            </a:r>
            <a:endParaRPr lang="en-ID" sz="3200" b="1" dirty="0">
              <a:latin typeface="Aptos" panose="020B0004020202020204" pitchFamily="34" charset="0"/>
            </a:endParaRPr>
          </a:p>
        </p:txBody>
      </p:sp>
      <p:pic>
        <p:nvPicPr>
          <p:cNvPr id="14" name="Picture 13" descr="A diagram of a diagram of a function&#10;&#10;Description automatically generated with medium confidence">
            <a:extLst>
              <a:ext uri="{FF2B5EF4-FFF2-40B4-BE49-F238E27FC236}">
                <a16:creationId xmlns:a16="http://schemas.microsoft.com/office/drawing/2014/main" id="{8EF4A7AE-7420-40F5-A2DF-F2C6BBA6B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5" y="1831720"/>
            <a:ext cx="4906223" cy="30242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749F68-4FBB-E11C-6276-D9404F3BB350}"/>
              </a:ext>
            </a:extLst>
          </p:cNvPr>
          <p:cNvSpPr txBox="1"/>
          <p:nvPr/>
        </p:nvSpPr>
        <p:spPr>
          <a:xfrm>
            <a:off x="2282498" y="4984483"/>
            <a:ext cx="1936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>
                <a:solidFill>
                  <a:schemeClr val="bg1">
                    <a:lumMod val="75000"/>
                  </a:schemeClr>
                </a:solidFill>
              </a:rPr>
              <a:t>(Linß dkk., 2017)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DE59B3-A0FD-99D5-4504-D65EB94D8ACD}"/>
              </a:ext>
            </a:extLst>
          </p:cNvPr>
          <p:cNvSpPr txBox="1"/>
          <p:nvPr/>
        </p:nvSpPr>
        <p:spPr>
          <a:xfrm>
            <a:off x="6040790" y="3063510"/>
            <a:ext cx="59427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Aptos" panose="020B0004020202020204" pitchFamily="34" charset="0"/>
              </a:rPr>
              <a:t>Commonly used types include semi-circular hinges, elliptical hinges, corner-filleted hinges, and </a:t>
            </a:r>
            <a:r>
              <a:rPr lang="en-US" b="1">
                <a:solidFill>
                  <a:srgbClr val="FF0000"/>
                </a:solidFill>
                <a:latin typeface="Aptos" panose="020B0004020202020204" pitchFamily="34" charset="0"/>
              </a:rPr>
              <a:t>polynomial hinges</a:t>
            </a:r>
            <a:r>
              <a:rPr lang="en-US" b="1">
                <a:latin typeface="Aptos" panose="020B0004020202020204" pitchFamily="34" charset="0"/>
              </a:rPr>
              <a:t>.</a:t>
            </a:r>
            <a:endParaRPr lang="en-ID" b="1">
              <a:latin typeface="Aptos" panose="020B00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9BA4DF-257E-A0FE-233C-5D618AD2CDD2}"/>
              </a:ext>
            </a:extLst>
          </p:cNvPr>
          <p:cNvSpPr txBox="1"/>
          <p:nvPr/>
        </p:nvSpPr>
        <p:spPr>
          <a:xfrm>
            <a:off x="8179695" y="3986840"/>
            <a:ext cx="2077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(Linß et al., 2017)</a:t>
            </a:r>
            <a:endParaRPr lang="en-ID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E40FDAA-9565-9A0F-3228-A26AC7F19DBA}"/>
              </a:ext>
            </a:extLst>
          </p:cNvPr>
          <p:cNvGrpSpPr/>
          <p:nvPr/>
        </p:nvGrpSpPr>
        <p:grpSpPr>
          <a:xfrm>
            <a:off x="10110871" y="46655"/>
            <a:ext cx="2025143" cy="698769"/>
            <a:chOff x="4656972" y="726762"/>
            <a:chExt cx="2025143" cy="698769"/>
          </a:xfrm>
        </p:grpSpPr>
        <p:sp>
          <p:nvSpPr>
            <p:cNvPr id="7" name="Persegi: Sudut Diagonal Terpotong 1">
              <a:extLst>
                <a:ext uri="{FF2B5EF4-FFF2-40B4-BE49-F238E27FC236}">
                  <a16:creationId xmlns:a16="http://schemas.microsoft.com/office/drawing/2014/main" id="{014233A8-63F3-FD11-F69A-A893FA348768}"/>
                </a:ext>
              </a:extLst>
            </p:cNvPr>
            <p:cNvSpPr/>
            <p:nvPr/>
          </p:nvSpPr>
          <p:spPr>
            <a:xfrm flipV="1">
              <a:off x="4656972" y="726762"/>
              <a:ext cx="2025143" cy="698769"/>
            </a:xfrm>
            <a:prstGeom prst="snip2DiagRect">
              <a:avLst>
                <a:gd name="adj1" fmla="val 0"/>
                <a:gd name="adj2" fmla="val 20920"/>
              </a:avLst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77B414EA-404C-77A8-F594-120FF773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56" y="777136"/>
              <a:ext cx="1720177" cy="61625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728C4B-F7D7-2965-6E8D-3433815AD77C}"/>
              </a:ext>
            </a:extLst>
          </p:cNvPr>
          <p:cNvGrpSpPr/>
          <p:nvPr/>
        </p:nvGrpSpPr>
        <p:grpSpPr>
          <a:xfrm>
            <a:off x="-2804" y="0"/>
            <a:ext cx="12194804" cy="6888867"/>
            <a:chOff x="-12135" y="-43987"/>
            <a:chExt cx="12194804" cy="6888867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8055F2-C544-4CEA-37B3-2A1DE79029A8}"/>
                </a:ext>
              </a:extLst>
            </p:cNvPr>
            <p:cNvSpPr/>
            <p:nvPr/>
          </p:nvSpPr>
          <p:spPr>
            <a:xfrm>
              <a:off x="1957719" y="6439244"/>
              <a:ext cx="10224950" cy="40009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A7F0A8-BA94-0ED6-1853-A50AFF825977}"/>
                </a:ext>
              </a:extLst>
            </p:cNvPr>
            <p:cNvGrpSpPr/>
            <p:nvPr/>
          </p:nvGrpSpPr>
          <p:grpSpPr>
            <a:xfrm>
              <a:off x="-12135" y="-43987"/>
              <a:ext cx="2021381" cy="6888867"/>
              <a:chOff x="-12135" y="-43987"/>
              <a:chExt cx="2021381" cy="6888867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625C49-0613-A1EE-29B4-39AA4964DA32}"/>
                  </a:ext>
                </a:extLst>
              </p:cNvPr>
              <p:cNvSpPr/>
              <p:nvPr/>
            </p:nvSpPr>
            <p:spPr>
              <a:xfrm rot="10800000">
                <a:off x="0" y="6418924"/>
                <a:ext cx="494522" cy="41875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398761-C6AB-6707-E629-E89350EA0A73}"/>
                  </a:ext>
                </a:extLst>
              </p:cNvPr>
              <p:cNvSpPr/>
              <p:nvPr/>
            </p:nvSpPr>
            <p:spPr>
              <a:xfrm rot="10800000">
                <a:off x="12924" y="4957777"/>
                <a:ext cx="234337" cy="97971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BE3A32-37B6-4FC1-9D88-4C646C1E628F}"/>
                  </a:ext>
                </a:extLst>
              </p:cNvPr>
              <p:cNvSpPr/>
              <p:nvPr/>
            </p:nvSpPr>
            <p:spPr>
              <a:xfrm>
                <a:off x="1344027" y="6429083"/>
                <a:ext cx="665219" cy="4094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4AAB0-D965-EF09-DFAD-CECE367189FA}"/>
                  </a:ext>
                </a:extLst>
              </p:cNvPr>
              <p:cNvSpPr/>
              <p:nvPr/>
            </p:nvSpPr>
            <p:spPr>
              <a:xfrm rot="10800000">
                <a:off x="486661" y="6343986"/>
                <a:ext cx="968674" cy="4968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D6B06F-FF3B-DBCD-8753-4D3EEB46D2C3}"/>
                  </a:ext>
                </a:extLst>
              </p:cNvPr>
              <p:cNvSpPr/>
              <p:nvPr/>
            </p:nvSpPr>
            <p:spPr>
              <a:xfrm rot="10800000">
                <a:off x="-12135" y="6004695"/>
                <a:ext cx="763832" cy="84018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268316C-DBC9-10DD-736F-25B5F67F4DB9}"/>
                  </a:ext>
                </a:extLst>
              </p:cNvPr>
              <p:cNvSpPr/>
              <p:nvPr/>
            </p:nvSpPr>
            <p:spPr>
              <a:xfrm rot="10800000">
                <a:off x="-10013" y="-43987"/>
                <a:ext cx="276698" cy="662269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162AE2-FDB0-5B4A-E99B-F310E1F4F5B3}"/>
              </a:ext>
            </a:extLst>
          </p:cNvPr>
          <p:cNvGrpSpPr/>
          <p:nvPr/>
        </p:nvGrpSpPr>
        <p:grpSpPr>
          <a:xfrm>
            <a:off x="70565" y="5211877"/>
            <a:ext cx="1756283" cy="1498985"/>
            <a:chOff x="117771" y="5144462"/>
            <a:chExt cx="1756283" cy="1498985"/>
          </a:xfrm>
          <a:solidFill>
            <a:schemeClr val="accent4"/>
          </a:solidFill>
        </p:grpSpPr>
        <p:sp>
          <p:nvSpPr>
            <p:cNvPr id="36" name="Rectangle: Diagonal Corners Snipped 35">
              <a:extLst>
                <a:ext uri="{FF2B5EF4-FFF2-40B4-BE49-F238E27FC236}">
                  <a16:creationId xmlns:a16="http://schemas.microsoft.com/office/drawing/2014/main" id="{A3F9BF9D-BD3B-0149-D63C-836EA4E3E09E}"/>
                </a:ext>
              </a:extLst>
            </p:cNvPr>
            <p:cNvSpPr/>
            <p:nvPr/>
          </p:nvSpPr>
          <p:spPr>
            <a:xfrm>
              <a:off x="117771" y="5144462"/>
              <a:ext cx="607881" cy="71213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0F308063-5386-5CA7-EAF9-A23E023D6FF4}"/>
                </a:ext>
              </a:extLst>
            </p:cNvPr>
            <p:cNvSpPr/>
            <p:nvPr/>
          </p:nvSpPr>
          <p:spPr>
            <a:xfrm>
              <a:off x="606234" y="5387773"/>
              <a:ext cx="607881" cy="687079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Rectangle: Diagonal Corners Snipped 38">
              <a:extLst>
                <a:ext uri="{FF2B5EF4-FFF2-40B4-BE49-F238E27FC236}">
                  <a16:creationId xmlns:a16="http://schemas.microsoft.com/office/drawing/2014/main" id="{4491F9F3-CD50-4451-C947-7ADB398620EA}"/>
                </a:ext>
              </a:extLst>
            </p:cNvPr>
            <p:cNvSpPr/>
            <p:nvPr/>
          </p:nvSpPr>
          <p:spPr>
            <a:xfrm>
              <a:off x="845071" y="5804807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Rectangle: Diagonal Corners Snipped 39">
              <a:extLst>
                <a:ext uri="{FF2B5EF4-FFF2-40B4-BE49-F238E27FC236}">
                  <a16:creationId xmlns:a16="http://schemas.microsoft.com/office/drawing/2014/main" id="{870BC204-1588-282D-FF41-A640247BF017}"/>
                </a:ext>
              </a:extLst>
            </p:cNvPr>
            <p:cNvSpPr/>
            <p:nvPr/>
          </p:nvSpPr>
          <p:spPr>
            <a:xfrm>
              <a:off x="1266173" y="5982152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9BEE72-A487-A522-EDD2-4B6B1000DEA1}"/>
                </a:ext>
              </a:extLst>
            </p:cNvPr>
            <p:cNvSpPr/>
            <p:nvPr/>
          </p:nvSpPr>
          <p:spPr>
            <a:xfrm>
              <a:off x="117771" y="5663735"/>
              <a:ext cx="945689" cy="97971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8">
            <a:extLst>
              <a:ext uri="{FF2B5EF4-FFF2-40B4-BE49-F238E27FC236}">
                <a16:creationId xmlns:a16="http://schemas.microsoft.com/office/drawing/2014/main" id="{6DC7509A-DCEF-608C-01D1-387DEB16A4DB}"/>
              </a:ext>
            </a:extLst>
          </p:cNvPr>
          <p:cNvSpPr txBox="1"/>
          <p:nvPr/>
        </p:nvSpPr>
        <p:spPr>
          <a:xfrm>
            <a:off x="7560805" y="5985420"/>
            <a:ext cx="2623322" cy="523220"/>
          </a:xfrm>
          <a:prstGeom prst="rect">
            <a:avLst/>
          </a:prstGeom>
          <a:solidFill>
            <a:srgbClr val="8CAAA5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Introduction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A56481A2-1A39-88BC-060E-C794CE0B9B6A}"/>
              </a:ext>
            </a:extLst>
          </p:cNvPr>
          <p:cNvSpPr>
            <a:spLocks/>
          </p:cNvSpPr>
          <p:nvPr/>
        </p:nvSpPr>
        <p:spPr>
          <a:xfrm>
            <a:off x="7537732" y="597161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1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A7B9B8D2-4B44-4243-98CE-D45C263923C4}"/>
              </a:ext>
            </a:extLst>
          </p:cNvPr>
          <p:cNvSpPr>
            <a:spLocks/>
          </p:cNvSpPr>
          <p:nvPr/>
        </p:nvSpPr>
        <p:spPr>
          <a:xfrm>
            <a:off x="10151123" y="5948856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E732F78F-336A-C52F-98F5-647C42C905D6}"/>
              </a:ext>
            </a:extLst>
          </p:cNvPr>
          <p:cNvSpPr>
            <a:spLocks/>
          </p:cNvSpPr>
          <p:nvPr/>
        </p:nvSpPr>
        <p:spPr>
          <a:xfrm>
            <a:off x="10761419" y="5936042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3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51FD3852-83A9-844D-174E-A83308337E50}"/>
              </a:ext>
            </a:extLst>
          </p:cNvPr>
          <p:cNvSpPr>
            <a:spLocks/>
          </p:cNvSpPr>
          <p:nvPr/>
        </p:nvSpPr>
        <p:spPr>
          <a:xfrm>
            <a:off x="11371715" y="593604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169E920-FDEA-19C9-DFF2-7D9CB16B2AA2}"/>
              </a:ext>
            </a:extLst>
          </p:cNvPr>
          <p:cNvSpPr txBox="1"/>
          <p:nvPr/>
        </p:nvSpPr>
        <p:spPr>
          <a:xfrm>
            <a:off x="374505" y="91950"/>
            <a:ext cx="8676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Aptos" panose="020B0004020202020204" pitchFamily="34" charset="0"/>
              </a:rPr>
              <a:t>Polynomial Hinge’s structures that affects deformation</a:t>
            </a:r>
            <a:endParaRPr lang="en-ID" sz="2800" b="1" dirty="0">
              <a:latin typeface="Aptos" panose="020B00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88B24D-A20B-AE8B-6E60-2B5EB88E3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763" y="1216115"/>
            <a:ext cx="2843567" cy="26515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2A063-BDD1-9585-5CB5-3ED47970C66A}"/>
              </a:ext>
            </a:extLst>
          </p:cNvPr>
          <p:cNvSpPr txBox="1"/>
          <p:nvPr/>
        </p:nvSpPr>
        <p:spPr>
          <a:xfrm>
            <a:off x="1122546" y="3867621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>
                <a:solidFill>
                  <a:schemeClr val="bg1">
                    <a:lumMod val="75000"/>
                  </a:schemeClr>
                </a:solidFill>
              </a:rPr>
              <a:t>(Diambil, dari Gu dkk., (2018)</a:t>
            </a:r>
            <a:endParaRPr lang="en-ID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BCD7E-A5AC-C41C-02FD-73A3F18AD529}"/>
              </a:ext>
            </a:extLst>
          </p:cNvPr>
          <p:cNvSpPr txBox="1"/>
          <p:nvPr/>
        </p:nvSpPr>
        <p:spPr>
          <a:xfrm>
            <a:off x="1122546" y="4412734"/>
            <a:ext cx="29457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>
                <a:latin typeface="Aptos" panose="020B0004020202020204" pitchFamily="34" charset="0"/>
              </a:rPr>
              <a:t>n</a:t>
            </a:r>
            <a:r>
              <a:rPr lang="en-US" sz="1800" b="1" i="1">
                <a:latin typeface="Aptos" panose="020B0004020202020204" pitchFamily="34" charset="0"/>
              </a:rPr>
              <a:t> = </a:t>
            </a:r>
            <a:r>
              <a:rPr lang="en-US" b="1" i="1">
                <a:latin typeface="Aptos" panose="020B0004020202020204" pitchFamily="34" charset="0"/>
              </a:rPr>
              <a:t>Orde polynomial</a:t>
            </a:r>
            <a:endParaRPr lang="en-US" sz="1800" b="1" i="1">
              <a:latin typeface="Aptos" panose="020B0004020202020204" pitchFamily="34" charset="0"/>
            </a:endParaRPr>
          </a:p>
          <a:p>
            <a:r>
              <a:rPr lang="en-US" sz="1800" b="1" i="1">
                <a:latin typeface="Aptos" panose="020B0004020202020204" pitchFamily="34" charset="0"/>
              </a:rPr>
              <a:t>h= hinge thickness (mm)</a:t>
            </a:r>
          </a:p>
          <a:p>
            <a:r>
              <a:rPr lang="en-US" b="1" i="1">
                <a:latin typeface="Aptos" panose="020B0004020202020204" pitchFamily="34" charset="0"/>
              </a:rPr>
              <a:t>l</a:t>
            </a:r>
            <a:r>
              <a:rPr lang="en-US" sz="1800" b="1" i="1">
                <a:latin typeface="Aptos" panose="020B0004020202020204" pitchFamily="34" charset="0"/>
              </a:rPr>
              <a:t> = length hinge (mm)</a:t>
            </a:r>
            <a:endParaRPr lang="en-US" sz="1800" b="1" i="1" dirty="0">
              <a:latin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80EFB9-2EAC-49F5-074E-4C7A4C98A3E8}"/>
              </a:ext>
            </a:extLst>
          </p:cNvPr>
          <p:cNvSpPr txBox="1"/>
          <p:nvPr/>
        </p:nvSpPr>
        <p:spPr>
          <a:xfrm>
            <a:off x="5039360" y="4545237"/>
            <a:ext cx="68128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Aptos" panose="020B0004020202020204" pitchFamily="34" charset="0"/>
              </a:rPr>
              <a:t>This study </a:t>
            </a:r>
            <a:r>
              <a:rPr lang="en-US" b="1">
                <a:solidFill>
                  <a:srgbClr val="FF0000"/>
                </a:solidFill>
                <a:latin typeface="Aptos" panose="020B0004020202020204" pitchFamily="34" charset="0"/>
              </a:rPr>
              <a:t>investigates</a:t>
            </a:r>
            <a:r>
              <a:rPr lang="en-US" b="1">
                <a:latin typeface="Aptos" panose="020B0004020202020204" pitchFamily="34" charset="0"/>
              </a:rPr>
              <a:t> </a:t>
            </a:r>
            <a:r>
              <a:rPr lang="en-US" b="1">
                <a:solidFill>
                  <a:schemeClr val="tx1"/>
                </a:solidFill>
                <a:latin typeface="Aptos" panose="020B0004020202020204" pitchFamily="34" charset="0"/>
              </a:rPr>
              <a:t>the effect of polynomial </a:t>
            </a:r>
            <a:r>
              <a:rPr lang="en-US" b="1">
                <a:latin typeface="Aptos" panose="020B0004020202020204" pitchFamily="34" charset="0"/>
              </a:rPr>
              <a:t>h</a:t>
            </a:r>
            <a:r>
              <a:rPr lang="en-US" b="1">
                <a:solidFill>
                  <a:schemeClr val="tx1"/>
                </a:solidFill>
                <a:latin typeface="Aptos" panose="020B0004020202020204" pitchFamily="34" charset="0"/>
              </a:rPr>
              <a:t>inge design parameters and optimal combination in maximizing deformation (</a:t>
            </a:r>
            <a:r>
              <a:rPr lang="en-US" b="1" i="1">
                <a:solidFill>
                  <a:schemeClr val="tx1"/>
                </a:solidFill>
                <a:latin typeface="Aptos" panose="020B0004020202020204" pitchFamily="34" charset="0"/>
              </a:rPr>
              <a:t>w</a:t>
            </a:r>
            <a:r>
              <a:rPr lang="en-US" b="1">
                <a:solidFill>
                  <a:schemeClr val="tx1"/>
                </a:solidFill>
                <a:latin typeface="Aptos" panose="020B0004020202020204" pitchFamily="34" charset="0"/>
              </a:rPr>
              <a:t>) and minimizing stress (σ)</a:t>
            </a:r>
            <a:endParaRPr lang="en-US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270111-AE82-4438-0AEB-49824930F864}"/>
              </a:ext>
            </a:extLst>
          </p:cNvPr>
          <p:cNvGrpSpPr/>
          <p:nvPr/>
        </p:nvGrpSpPr>
        <p:grpSpPr>
          <a:xfrm>
            <a:off x="6421611" y="1067406"/>
            <a:ext cx="4048393" cy="3120427"/>
            <a:chOff x="3553391" y="1474046"/>
            <a:chExt cx="3777050" cy="291128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C3E0318-86AD-2F43-7DDD-3DB351FC314F}"/>
                </a:ext>
              </a:extLst>
            </p:cNvPr>
            <p:cNvGrpSpPr/>
            <p:nvPr/>
          </p:nvGrpSpPr>
          <p:grpSpPr>
            <a:xfrm>
              <a:off x="3553391" y="1474046"/>
              <a:ext cx="3777050" cy="2911281"/>
              <a:chOff x="2562790" y="704426"/>
              <a:chExt cx="6071759" cy="4680000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168C8BA-0194-40E3-DFF7-51D43AEF63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4299" r="2344"/>
              <a:stretch/>
            </p:blipFill>
            <p:spPr>
              <a:xfrm>
                <a:off x="2562790" y="704426"/>
                <a:ext cx="6071759" cy="4680000"/>
              </a:xfrm>
              <a:prstGeom prst="rect">
                <a:avLst/>
              </a:prstGeom>
            </p:spPr>
          </p:pic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EB619E0-9F5C-5454-92C8-23A841F87762}"/>
                  </a:ext>
                </a:extLst>
              </p:cNvPr>
              <p:cNvSpPr/>
              <p:nvPr/>
            </p:nvSpPr>
            <p:spPr>
              <a:xfrm>
                <a:off x="3738880" y="3611919"/>
                <a:ext cx="670560" cy="660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BBE4254-27FF-7B6B-1EFB-5FA11D7DE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09440" y="4046278"/>
                <a:ext cx="1097214" cy="22604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B6AAD11-F845-D4D1-B34C-B7C5112DD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4676" y="3219858"/>
              <a:ext cx="1165469" cy="1165469"/>
            </a:xfrm>
            <a:prstGeom prst="ellipse">
              <a:avLst/>
            </a:prstGeom>
            <a:ln w="1905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471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E40FDAA-9565-9A0F-3228-A26AC7F19DBA}"/>
              </a:ext>
            </a:extLst>
          </p:cNvPr>
          <p:cNvGrpSpPr/>
          <p:nvPr/>
        </p:nvGrpSpPr>
        <p:grpSpPr>
          <a:xfrm>
            <a:off x="10110871" y="46655"/>
            <a:ext cx="2025143" cy="698769"/>
            <a:chOff x="4656972" y="726762"/>
            <a:chExt cx="2025143" cy="698769"/>
          </a:xfrm>
        </p:grpSpPr>
        <p:sp>
          <p:nvSpPr>
            <p:cNvPr id="7" name="Persegi: Sudut Diagonal Terpotong 1">
              <a:extLst>
                <a:ext uri="{FF2B5EF4-FFF2-40B4-BE49-F238E27FC236}">
                  <a16:creationId xmlns:a16="http://schemas.microsoft.com/office/drawing/2014/main" id="{014233A8-63F3-FD11-F69A-A893FA348768}"/>
                </a:ext>
              </a:extLst>
            </p:cNvPr>
            <p:cNvSpPr/>
            <p:nvPr/>
          </p:nvSpPr>
          <p:spPr>
            <a:xfrm flipV="1">
              <a:off x="4656972" y="726762"/>
              <a:ext cx="2025143" cy="698769"/>
            </a:xfrm>
            <a:prstGeom prst="snip2DiagRect">
              <a:avLst>
                <a:gd name="adj1" fmla="val 0"/>
                <a:gd name="adj2" fmla="val 20920"/>
              </a:avLst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77B414EA-404C-77A8-F594-120FF773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56" y="777136"/>
              <a:ext cx="1720177" cy="61625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728C4B-F7D7-2965-6E8D-3433815AD77C}"/>
              </a:ext>
            </a:extLst>
          </p:cNvPr>
          <p:cNvGrpSpPr/>
          <p:nvPr/>
        </p:nvGrpSpPr>
        <p:grpSpPr>
          <a:xfrm>
            <a:off x="-2804" y="0"/>
            <a:ext cx="12194804" cy="6888867"/>
            <a:chOff x="-12135" y="-43987"/>
            <a:chExt cx="12194804" cy="6888867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8055F2-C544-4CEA-37B3-2A1DE79029A8}"/>
                </a:ext>
              </a:extLst>
            </p:cNvPr>
            <p:cNvSpPr/>
            <p:nvPr/>
          </p:nvSpPr>
          <p:spPr>
            <a:xfrm>
              <a:off x="1957719" y="6439244"/>
              <a:ext cx="10224950" cy="40009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A7F0A8-BA94-0ED6-1853-A50AFF825977}"/>
                </a:ext>
              </a:extLst>
            </p:cNvPr>
            <p:cNvGrpSpPr/>
            <p:nvPr/>
          </p:nvGrpSpPr>
          <p:grpSpPr>
            <a:xfrm>
              <a:off x="-12135" y="-43987"/>
              <a:ext cx="2021381" cy="6888867"/>
              <a:chOff x="-12135" y="-43987"/>
              <a:chExt cx="2021381" cy="6888867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625C49-0613-A1EE-29B4-39AA4964DA32}"/>
                  </a:ext>
                </a:extLst>
              </p:cNvPr>
              <p:cNvSpPr/>
              <p:nvPr/>
            </p:nvSpPr>
            <p:spPr>
              <a:xfrm rot="10800000">
                <a:off x="0" y="6418924"/>
                <a:ext cx="494522" cy="41875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398761-C6AB-6707-E629-E89350EA0A73}"/>
                  </a:ext>
                </a:extLst>
              </p:cNvPr>
              <p:cNvSpPr/>
              <p:nvPr/>
            </p:nvSpPr>
            <p:spPr>
              <a:xfrm rot="10800000">
                <a:off x="12924" y="4957777"/>
                <a:ext cx="234337" cy="97971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BE3A32-37B6-4FC1-9D88-4C646C1E628F}"/>
                  </a:ext>
                </a:extLst>
              </p:cNvPr>
              <p:cNvSpPr/>
              <p:nvPr/>
            </p:nvSpPr>
            <p:spPr>
              <a:xfrm>
                <a:off x="1344027" y="6429083"/>
                <a:ext cx="665219" cy="4094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4AAB0-D965-EF09-DFAD-CECE367189FA}"/>
                  </a:ext>
                </a:extLst>
              </p:cNvPr>
              <p:cNvSpPr/>
              <p:nvPr/>
            </p:nvSpPr>
            <p:spPr>
              <a:xfrm rot="10800000">
                <a:off x="486661" y="6343986"/>
                <a:ext cx="968674" cy="4968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D6B06F-FF3B-DBCD-8753-4D3EEB46D2C3}"/>
                  </a:ext>
                </a:extLst>
              </p:cNvPr>
              <p:cNvSpPr/>
              <p:nvPr/>
            </p:nvSpPr>
            <p:spPr>
              <a:xfrm rot="10800000">
                <a:off x="-12135" y="6004695"/>
                <a:ext cx="763832" cy="84018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268316C-DBC9-10DD-736F-25B5F67F4DB9}"/>
                  </a:ext>
                </a:extLst>
              </p:cNvPr>
              <p:cNvSpPr/>
              <p:nvPr/>
            </p:nvSpPr>
            <p:spPr>
              <a:xfrm rot="10800000">
                <a:off x="-10013" y="-43987"/>
                <a:ext cx="276698" cy="662269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162AE2-FDB0-5B4A-E99B-F310E1F4F5B3}"/>
              </a:ext>
            </a:extLst>
          </p:cNvPr>
          <p:cNvGrpSpPr/>
          <p:nvPr/>
        </p:nvGrpSpPr>
        <p:grpSpPr>
          <a:xfrm>
            <a:off x="70565" y="5211877"/>
            <a:ext cx="1756283" cy="1498985"/>
            <a:chOff x="117771" y="5144462"/>
            <a:chExt cx="1756283" cy="1498985"/>
          </a:xfrm>
          <a:solidFill>
            <a:schemeClr val="accent4"/>
          </a:solidFill>
        </p:grpSpPr>
        <p:sp>
          <p:nvSpPr>
            <p:cNvPr id="36" name="Rectangle: Diagonal Corners Snipped 35">
              <a:extLst>
                <a:ext uri="{FF2B5EF4-FFF2-40B4-BE49-F238E27FC236}">
                  <a16:creationId xmlns:a16="http://schemas.microsoft.com/office/drawing/2014/main" id="{A3F9BF9D-BD3B-0149-D63C-836EA4E3E09E}"/>
                </a:ext>
              </a:extLst>
            </p:cNvPr>
            <p:cNvSpPr/>
            <p:nvPr/>
          </p:nvSpPr>
          <p:spPr>
            <a:xfrm>
              <a:off x="117771" y="5144462"/>
              <a:ext cx="607881" cy="71213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0F308063-5386-5CA7-EAF9-A23E023D6FF4}"/>
                </a:ext>
              </a:extLst>
            </p:cNvPr>
            <p:cNvSpPr/>
            <p:nvPr/>
          </p:nvSpPr>
          <p:spPr>
            <a:xfrm>
              <a:off x="606234" y="5387773"/>
              <a:ext cx="607881" cy="687079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Rectangle: Diagonal Corners Snipped 38">
              <a:extLst>
                <a:ext uri="{FF2B5EF4-FFF2-40B4-BE49-F238E27FC236}">
                  <a16:creationId xmlns:a16="http://schemas.microsoft.com/office/drawing/2014/main" id="{4491F9F3-CD50-4451-C947-7ADB398620EA}"/>
                </a:ext>
              </a:extLst>
            </p:cNvPr>
            <p:cNvSpPr/>
            <p:nvPr/>
          </p:nvSpPr>
          <p:spPr>
            <a:xfrm>
              <a:off x="845071" y="5804807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Rectangle: Diagonal Corners Snipped 39">
              <a:extLst>
                <a:ext uri="{FF2B5EF4-FFF2-40B4-BE49-F238E27FC236}">
                  <a16:creationId xmlns:a16="http://schemas.microsoft.com/office/drawing/2014/main" id="{870BC204-1588-282D-FF41-A640247BF017}"/>
                </a:ext>
              </a:extLst>
            </p:cNvPr>
            <p:cNvSpPr/>
            <p:nvPr/>
          </p:nvSpPr>
          <p:spPr>
            <a:xfrm>
              <a:off x="1266173" y="5982152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9BEE72-A487-A522-EDD2-4B6B1000DEA1}"/>
                </a:ext>
              </a:extLst>
            </p:cNvPr>
            <p:cNvSpPr/>
            <p:nvPr/>
          </p:nvSpPr>
          <p:spPr>
            <a:xfrm>
              <a:off x="117771" y="5663735"/>
              <a:ext cx="945689" cy="97971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8">
            <a:extLst>
              <a:ext uri="{FF2B5EF4-FFF2-40B4-BE49-F238E27FC236}">
                <a16:creationId xmlns:a16="http://schemas.microsoft.com/office/drawing/2014/main" id="{6DC7509A-DCEF-608C-01D1-387DEB16A4DB}"/>
              </a:ext>
            </a:extLst>
          </p:cNvPr>
          <p:cNvSpPr txBox="1"/>
          <p:nvPr/>
        </p:nvSpPr>
        <p:spPr>
          <a:xfrm>
            <a:off x="7560805" y="5985420"/>
            <a:ext cx="2623322" cy="523220"/>
          </a:xfrm>
          <a:prstGeom prst="rect">
            <a:avLst/>
          </a:prstGeom>
          <a:solidFill>
            <a:srgbClr val="8CAAA5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Introduction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A56481A2-1A39-88BC-060E-C794CE0B9B6A}"/>
              </a:ext>
            </a:extLst>
          </p:cNvPr>
          <p:cNvSpPr>
            <a:spLocks/>
          </p:cNvSpPr>
          <p:nvPr/>
        </p:nvSpPr>
        <p:spPr>
          <a:xfrm>
            <a:off x="7537732" y="597161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1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A7B9B8D2-4B44-4243-98CE-D45C263923C4}"/>
              </a:ext>
            </a:extLst>
          </p:cNvPr>
          <p:cNvSpPr>
            <a:spLocks/>
          </p:cNvSpPr>
          <p:nvPr/>
        </p:nvSpPr>
        <p:spPr>
          <a:xfrm>
            <a:off x="10151123" y="5948856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E732F78F-336A-C52F-98F5-647C42C905D6}"/>
              </a:ext>
            </a:extLst>
          </p:cNvPr>
          <p:cNvSpPr>
            <a:spLocks/>
          </p:cNvSpPr>
          <p:nvPr/>
        </p:nvSpPr>
        <p:spPr>
          <a:xfrm>
            <a:off x="10761419" y="5936042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3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51FD3852-83A9-844D-174E-A83308337E50}"/>
              </a:ext>
            </a:extLst>
          </p:cNvPr>
          <p:cNvSpPr>
            <a:spLocks/>
          </p:cNvSpPr>
          <p:nvPr/>
        </p:nvSpPr>
        <p:spPr>
          <a:xfrm>
            <a:off x="11371715" y="593604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13" name="Tabel 26">
            <a:extLst>
              <a:ext uri="{FF2B5EF4-FFF2-40B4-BE49-F238E27FC236}">
                <a16:creationId xmlns:a16="http://schemas.microsoft.com/office/drawing/2014/main" id="{BBB837BE-DD30-35EA-4B97-96F4CA05B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984682"/>
              </p:ext>
            </p:extLst>
          </p:nvPr>
        </p:nvGraphicFramePr>
        <p:xfrm>
          <a:off x="2417643" y="3233323"/>
          <a:ext cx="7356713" cy="22032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28158">
                  <a:extLst>
                    <a:ext uri="{9D8B030D-6E8A-4147-A177-3AD203B41FA5}">
                      <a16:colId xmlns:a16="http://schemas.microsoft.com/office/drawing/2014/main" val="3073427571"/>
                    </a:ext>
                  </a:extLst>
                </a:gridCol>
                <a:gridCol w="1032039">
                  <a:extLst>
                    <a:ext uri="{9D8B030D-6E8A-4147-A177-3AD203B41FA5}">
                      <a16:colId xmlns:a16="http://schemas.microsoft.com/office/drawing/2014/main" val="558501554"/>
                    </a:ext>
                  </a:extLst>
                </a:gridCol>
                <a:gridCol w="1025361">
                  <a:extLst>
                    <a:ext uri="{9D8B030D-6E8A-4147-A177-3AD203B41FA5}">
                      <a16:colId xmlns:a16="http://schemas.microsoft.com/office/drawing/2014/main" val="3175377337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3684119528"/>
                    </a:ext>
                  </a:extLst>
                </a:gridCol>
                <a:gridCol w="1186543">
                  <a:extLst>
                    <a:ext uri="{9D8B030D-6E8A-4147-A177-3AD203B41FA5}">
                      <a16:colId xmlns:a16="http://schemas.microsoft.com/office/drawing/2014/main" val="4120182606"/>
                    </a:ext>
                  </a:extLst>
                </a:gridCol>
                <a:gridCol w="983126">
                  <a:extLst>
                    <a:ext uri="{9D8B030D-6E8A-4147-A177-3AD203B41FA5}">
                      <a16:colId xmlns:a16="http://schemas.microsoft.com/office/drawing/2014/main" val="3455013343"/>
                    </a:ext>
                  </a:extLst>
                </a:gridCol>
              </a:tblGrid>
              <a:tr h="550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kern="100" dirty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id-ID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kern="100">
                          <a:solidFill>
                            <a:schemeClr val="tx1"/>
                          </a:solidFill>
                          <a:effectLst/>
                        </a:rPr>
                        <a:t>Level 1</a:t>
                      </a:r>
                      <a:endParaRPr lang="id-ID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kern="100" dirty="0">
                          <a:solidFill>
                            <a:schemeClr val="tx1"/>
                          </a:solidFill>
                          <a:effectLst/>
                        </a:rPr>
                        <a:t>Level 2</a:t>
                      </a:r>
                      <a:endParaRPr lang="id-ID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kern="100">
                          <a:solidFill>
                            <a:schemeClr val="tx1"/>
                          </a:solidFill>
                          <a:effectLst/>
                        </a:rPr>
                        <a:t>Level 3</a:t>
                      </a:r>
                      <a:endParaRPr lang="id-ID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kern="100">
                          <a:solidFill>
                            <a:schemeClr val="tx1"/>
                          </a:solidFill>
                          <a:effectLst/>
                        </a:rPr>
                        <a:t>Level 4</a:t>
                      </a:r>
                      <a:endParaRPr lang="id-ID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kern="100">
                          <a:solidFill>
                            <a:schemeClr val="tx1"/>
                          </a:solidFill>
                          <a:effectLst/>
                        </a:rPr>
                        <a:t>Level 5</a:t>
                      </a:r>
                      <a:endParaRPr lang="id-ID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28578"/>
                  </a:ext>
                </a:extLst>
              </a:tr>
              <a:tr h="550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Orde Polynomial</a:t>
                      </a:r>
                      <a:endParaRPr lang="id-ID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d-ID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d-ID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d-ID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d-ID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id-ID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299541"/>
                  </a:ext>
                </a:extLst>
              </a:tr>
              <a:tr h="550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Hinge 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thickness</a:t>
                      </a:r>
                      <a:endParaRPr lang="id-ID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kern="100" dirty="0">
                          <a:solidFill>
                            <a:schemeClr val="tx1"/>
                          </a:solidFill>
                          <a:effectLst/>
                        </a:rPr>
                        <a:t>2 mm </a:t>
                      </a:r>
                      <a:endParaRPr lang="id-ID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id-ID" sz="2000" kern="100" dirty="0">
                          <a:solidFill>
                            <a:schemeClr val="tx1"/>
                          </a:solidFill>
                          <a:effectLst/>
                        </a:rPr>
                        <a:t>5 mm</a:t>
                      </a:r>
                      <a:endParaRPr lang="id-ID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kern="100">
                          <a:solidFill>
                            <a:schemeClr val="tx1"/>
                          </a:solidFill>
                          <a:effectLst/>
                        </a:rPr>
                        <a:t>3 mm</a:t>
                      </a:r>
                      <a:endParaRPr lang="id-ID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id-ID" sz="2000" kern="100" dirty="0">
                          <a:solidFill>
                            <a:schemeClr val="tx1"/>
                          </a:solidFill>
                          <a:effectLst/>
                        </a:rPr>
                        <a:t>5 mm</a:t>
                      </a:r>
                      <a:endParaRPr lang="id-ID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kern="100">
                          <a:solidFill>
                            <a:schemeClr val="tx1"/>
                          </a:solidFill>
                          <a:effectLst/>
                        </a:rPr>
                        <a:t>4 mm</a:t>
                      </a:r>
                      <a:endParaRPr lang="id-ID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122687"/>
                  </a:ext>
                </a:extLst>
              </a:tr>
              <a:tr h="550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i="0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en-US" sz="2000" b="1" i="1"/>
                        <a:t> </a:t>
                      </a: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id-ID" sz="2000" kern="100">
                          <a:solidFill>
                            <a:schemeClr val="tx1"/>
                          </a:solidFill>
                          <a:effectLst/>
                        </a:rPr>
                        <a:t>inge</a:t>
                      </a:r>
                      <a:endParaRPr lang="id-ID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5.5</a:t>
                      </a:r>
                      <a:r>
                        <a:rPr lang="id-ID" sz="2000" kern="100">
                          <a:solidFill>
                            <a:schemeClr val="tx1"/>
                          </a:solidFill>
                          <a:effectLst/>
                        </a:rPr>
                        <a:t> mm</a:t>
                      </a:r>
                      <a:endParaRPr lang="id-ID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id-ID" sz="200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2000" kern="100" dirty="0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endParaRPr lang="id-ID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6.5</a:t>
                      </a:r>
                      <a:r>
                        <a:rPr lang="id-ID" sz="200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2000" kern="100" dirty="0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endParaRPr lang="id-ID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id-ID" sz="200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2000" kern="100" dirty="0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endParaRPr lang="id-ID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7.5</a:t>
                      </a:r>
                      <a:r>
                        <a:rPr lang="id-ID" sz="2000" kern="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d-ID" sz="2000" kern="100" dirty="0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endParaRPr lang="id-ID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15721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BB22911-1CC8-0434-4C26-F12DBB5A470C}"/>
              </a:ext>
            </a:extLst>
          </p:cNvPr>
          <p:cNvSpPr txBox="1"/>
          <p:nvPr/>
        </p:nvSpPr>
        <p:spPr>
          <a:xfrm>
            <a:off x="670573" y="1508744"/>
            <a:ext cx="3494140" cy="884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latin typeface="Poppins" panose="00000500000000000000" pitchFamily="2" charset="0"/>
                <a:cs typeface="Poppins" panose="00000500000000000000" pitchFamily="2" charset="0"/>
              </a:rPr>
              <a:t>Frequency = 20000 Hz</a:t>
            </a:r>
          </a:p>
          <a:p>
            <a:pPr>
              <a:lnSpc>
                <a:spcPct val="150000"/>
              </a:lnSpc>
            </a:pPr>
            <a:r>
              <a:rPr lang="en-US" sz="1800" b="1">
                <a:latin typeface="Poppins" panose="00000500000000000000" pitchFamily="2" charset="0"/>
                <a:cs typeface="Poppins" panose="00000500000000000000" pitchFamily="2" charset="0"/>
              </a:rPr>
              <a:t>Actuated force </a:t>
            </a:r>
            <a:r>
              <a:rPr lang="en-US" sz="1800" b="1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en-US" sz="1800" b="1" i="1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</a:t>
            </a:r>
            <a:r>
              <a:rPr lang="en-US" sz="1800" b="1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 </a:t>
            </a:r>
            <a:r>
              <a:rPr lang="en-US" sz="1800" b="1">
                <a:latin typeface="Poppins" panose="00000500000000000000" pitchFamily="2" charset="0"/>
                <a:cs typeface="Poppins" panose="00000500000000000000" pitchFamily="2" charset="0"/>
              </a:rPr>
              <a:t>= 3500 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108CCD-1A6B-45F7-682C-CAF00F226F5B}"/>
              </a:ext>
            </a:extLst>
          </p:cNvPr>
          <p:cNvSpPr txBox="1"/>
          <p:nvPr/>
        </p:nvSpPr>
        <p:spPr>
          <a:xfrm>
            <a:off x="5357763" y="1093246"/>
            <a:ext cx="6096000" cy="1715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latin typeface="Poppins" panose="00000500000000000000" pitchFamily="2" charset="0"/>
                <a:cs typeface="Poppins" panose="00000500000000000000" pitchFamily="2" charset="0"/>
              </a:rPr>
              <a:t>Software 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1800" b="1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Ansys Workbench 2021 </a:t>
            </a:r>
            <a:r>
              <a:rPr lang="en-US" sz="1800" b="1">
                <a:latin typeface="Poppins" panose="00000500000000000000" pitchFamily="2" charset="0"/>
                <a:cs typeface="Poppins" panose="00000500000000000000" pitchFamily="2" charset="0"/>
              </a:rPr>
              <a:t>= Vibration Simulation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1800" b="1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Autodesk Inventor 2023 </a:t>
            </a:r>
            <a:r>
              <a:rPr lang="en-US" sz="1800" b="1">
                <a:latin typeface="Poppins" panose="00000500000000000000" pitchFamily="2" charset="0"/>
                <a:cs typeface="Poppins" panose="00000500000000000000" pitchFamily="2" charset="0"/>
              </a:rPr>
              <a:t>= Modelling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1800" b="1">
                <a:solidFill>
                  <a:schemeClr val="tx2">
                    <a:lumMod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Minitab 19 </a:t>
            </a:r>
            <a:r>
              <a:rPr lang="en-US" sz="1800" b="1">
                <a:latin typeface="Poppins" panose="00000500000000000000" pitchFamily="2" charset="0"/>
                <a:cs typeface="Poppins" panose="00000500000000000000" pitchFamily="2" charset="0"/>
              </a:rPr>
              <a:t>= Statistical Tool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582CB7C2-70E7-5FC9-27E3-579E6C4C38B8}"/>
              </a:ext>
            </a:extLst>
          </p:cNvPr>
          <p:cNvSpPr txBox="1"/>
          <p:nvPr/>
        </p:nvSpPr>
        <p:spPr>
          <a:xfrm>
            <a:off x="543409" y="103651"/>
            <a:ext cx="4158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ptos" panose="020B0004020202020204" pitchFamily="34" charset="0"/>
              </a:rPr>
              <a:t>Design of Experiment</a:t>
            </a:r>
            <a:endParaRPr lang="en-ID" sz="32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57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E40FDAA-9565-9A0F-3228-A26AC7F19DBA}"/>
              </a:ext>
            </a:extLst>
          </p:cNvPr>
          <p:cNvGrpSpPr/>
          <p:nvPr/>
        </p:nvGrpSpPr>
        <p:grpSpPr>
          <a:xfrm>
            <a:off x="10110871" y="46655"/>
            <a:ext cx="2025143" cy="698769"/>
            <a:chOff x="4656972" y="726762"/>
            <a:chExt cx="2025143" cy="698769"/>
          </a:xfrm>
        </p:grpSpPr>
        <p:sp>
          <p:nvSpPr>
            <p:cNvPr id="7" name="Persegi: Sudut Diagonal Terpotong 1">
              <a:extLst>
                <a:ext uri="{FF2B5EF4-FFF2-40B4-BE49-F238E27FC236}">
                  <a16:creationId xmlns:a16="http://schemas.microsoft.com/office/drawing/2014/main" id="{014233A8-63F3-FD11-F69A-A893FA348768}"/>
                </a:ext>
              </a:extLst>
            </p:cNvPr>
            <p:cNvSpPr/>
            <p:nvPr/>
          </p:nvSpPr>
          <p:spPr>
            <a:xfrm flipV="1">
              <a:off x="4656972" y="726762"/>
              <a:ext cx="2025143" cy="698769"/>
            </a:xfrm>
            <a:prstGeom prst="snip2DiagRect">
              <a:avLst>
                <a:gd name="adj1" fmla="val 0"/>
                <a:gd name="adj2" fmla="val 20920"/>
              </a:avLst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77B414EA-404C-77A8-F594-120FF773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56" y="777136"/>
              <a:ext cx="1720177" cy="61625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728C4B-F7D7-2965-6E8D-3433815AD77C}"/>
              </a:ext>
            </a:extLst>
          </p:cNvPr>
          <p:cNvGrpSpPr/>
          <p:nvPr/>
        </p:nvGrpSpPr>
        <p:grpSpPr>
          <a:xfrm>
            <a:off x="-2804" y="0"/>
            <a:ext cx="12194804" cy="6888867"/>
            <a:chOff x="-12135" y="-43987"/>
            <a:chExt cx="12194804" cy="6888867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8055F2-C544-4CEA-37B3-2A1DE79029A8}"/>
                </a:ext>
              </a:extLst>
            </p:cNvPr>
            <p:cNvSpPr/>
            <p:nvPr/>
          </p:nvSpPr>
          <p:spPr>
            <a:xfrm>
              <a:off x="1957719" y="6439244"/>
              <a:ext cx="10224950" cy="40009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A7F0A8-BA94-0ED6-1853-A50AFF825977}"/>
                </a:ext>
              </a:extLst>
            </p:cNvPr>
            <p:cNvGrpSpPr/>
            <p:nvPr/>
          </p:nvGrpSpPr>
          <p:grpSpPr>
            <a:xfrm>
              <a:off x="-12135" y="-43987"/>
              <a:ext cx="2021381" cy="6888867"/>
              <a:chOff x="-12135" y="-43987"/>
              <a:chExt cx="2021381" cy="6888867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625C49-0613-A1EE-29B4-39AA4964DA32}"/>
                  </a:ext>
                </a:extLst>
              </p:cNvPr>
              <p:cNvSpPr/>
              <p:nvPr/>
            </p:nvSpPr>
            <p:spPr>
              <a:xfrm rot="10800000">
                <a:off x="0" y="6418924"/>
                <a:ext cx="494522" cy="41875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398761-C6AB-6707-E629-E89350EA0A73}"/>
                  </a:ext>
                </a:extLst>
              </p:cNvPr>
              <p:cNvSpPr/>
              <p:nvPr/>
            </p:nvSpPr>
            <p:spPr>
              <a:xfrm rot="10800000">
                <a:off x="12924" y="4957777"/>
                <a:ext cx="234337" cy="97971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BE3A32-37B6-4FC1-9D88-4C646C1E628F}"/>
                  </a:ext>
                </a:extLst>
              </p:cNvPr>
              <p:cNvSpPr/>
              <p:nvPr/>
            </p:nvSpPr>
            <p:spPr>
              <a:xfrm>
                <a:off x="1344027" y="6429083"/>
                <a:ext cx="665219" cy="4094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4AAB0-D965-EF09-DFAD-CECE367189FA}"/>
                  </a:ext>
                </a:extLst>
              </p:cNvPr>
              <p:cNvSpPr/>
              <p:nvPr/>
            </p:nvSpPr>
            <p:spPr>
              <a:xfrm rot="10800000">
                <a:off x="486661" y="6343986"/>
                <a:ext cx="968674" cy="4968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D6B06F-FF3B-DBCD-8753-4D3EEB46D2C3}"/>
                  </a:ext>
                </a:extLst>
              </p:cNvPr>
              <p:cNvSpPr/>
              <p:nvPr/>
            </p:nvSpPr>
            <p:spPr>
              <a:xfrm rot="10800000">
                <a:off x="-12135" y="6004695"/>
                <a:ext cx="763832" cy="84018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268316C-DBC9-10DD-736F-25B5F67F4DB9}"/>
                  </a:ext>
                </a:extLst>
              </p:cNvPr>
              <p:cNvSpPr/>
              <p:nvPr/>
            </p:nvSpPr>
            <p:spPr>
              <a:xfrm rot="10800000">
                <a:off x="-10013" y="-43987"/>
                <a:ext cx="276698" cy="662269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162AE2-FDB0-5B4A-E99B-F310E1F4F5B3}"/>
              </a:ext>
            </a:extLst>
          </p:cNvPr>
          <p:cNvGrpSpPr/>
          <p:nvPr/>
        </p:nvGrpSpPr>
        <p:grpSpPr>
          <a:xfrm>
            <a:off x="70565" y="5211877"/>
            <a:ext cx="1756283" cy="1498985"/>
            <a:chOff x="117771" y="5144462"/>
            <a:chExt cx="1756283" cy="1498985"/>
          </a:xfrm>
          <a:solidFill>
            <a:schemeClr val="accent4"/>
          </a:solidFill>
        </p:grpSpPr>
        <p:sp>
          <p:nvSpPr>
            <p:cNvPr id="36" name="Rectangle: Diagonal Corners Snipped 35">
              <a:extLst>
                <a:ext uri="{FF2B5EF4-FFF2-40B4-BE49-F238E27FC236}">
                  <a16:creationId xmlns:a16="http://schemas.microsoft.com/office/drawing/2014/main" id="{A3F9BF9D-BD3B-0149-D63C-836EA4E3E09E}"/>
                </a:ext>
              </a:extLst>
            </p:cNvPr>
            <p:cNvSpPr/>
            <p:nvPr/>
          </p:nvSpPr>
          <p:spPr>
            <a:xfrm>
              <a:off x="117771" y="5144462"/>
              <a:ext cx="607881" cy="71213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0F308063-5386-5CA7-EAF9-A23E023D6FF4}"/>
                </a:ext>
              </a:extLst>
            </p:cNvPr>
            <p:cNvSpPr/>
            <p:nvPr/>
          </p:nvSpPr>
          <p:spPr>
            <a:xfrm>
              <a:off x="606234" y="5387773"/>
              <a:ext cx="607881" cy="687079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Rectangle: Diagonal Corners Snipped 38">
              <a:extLst>
                <a:ext uri="{FF2B5EF4-FFF2-40B4-BE49-F238E27FC236}">
                  <a16:creationId xmlns:a16="http://schemas.microsoft.com/office/drawing/2014/main" id="{4491F9F3-CD50-4451-C947-7ADB398620EA}"/>
                </a:ext>
              </a:extLst>
            </p:cNvPr>
            <p:cNvSpPr/>
            <p:nvPr/>
          </p:nvSpPr>
          <p:spPr>
            <a:xfrm>
              <a:off x="845071" y="5804807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Rectangle: Diagonal Corners Snipped 39">
              <a:extLst>
                <a:ext uri="{FF2B5EF4-FFF2-40B4-BE49-F238E27FC236}">
                  <a16:creationId xmlns:a16="http://schemas.microsoft.com/office/drawing/2014/main" id="{870BC204-1588-282D-FF41-A640247BF017}"/>
                </a:ext>
              </a:extLst>
            </p:cNvPr>
            <p:cNvSpPr/>
            <p:nvPr/>
          </p:nvSpPr>
          <p:spPr>
            <a:xfrm>
              <a:off x="1266173" y="5982152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9BEE72-A487-A522-EDD2-4B6B1000DEA1}"/>
                </a:ext>
              </a:extLst>
            </p:cNvPr>
            <p:cNvSpPr/>
            <p:nvPr/>
          </p:nvSpPr>
          <p:spPr>
            <a:xfrm>
              <a:off x="117771" y="5663735"/>
              <a:ext cx="945689" cy="97971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8">
            <a:extLst>
              <a:ext uri="{FF2B5EF4-FFF2-40B4-BE49-F238E27FC236}">
                <a16:creationId xmlns:a16="http://schemas.microsoft.com/office/drawing/2014/main" id="{6DC7509A-DCEF-608C-01D1-387DEB16A4DB}"/>
              </a:ext>
            </a:extLst>
          </p:cNvPr>
          <p:cNvSpPr txBox="1"/>
          <p:nvPr/>
        </p:nvSpPr>
        <p:spPr>
          <a:xfrm>
            <a:off x="7560805" y="5985420"/>
            <a:ext cx="2623322" cy="523220"/>
          </a:xfrm>
          <a:prstGeom prst="rect">
            <a:avLst/>
          </a:prstGeom>
          <a:solidFill>
            <a:srgbClr val="8CAAA5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Introduction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A56481A2-1A39-88BC-060E-C794CE0B9B6A}"/>
              </a:ext>
            </a:extLst>
          </p:cNvPr>
          <p:cNvSpPr>
            <a:spLocks/>
          </p:cNvSpPr>
          <p:nvPr/>
        </p:nvSpPr>
        <p:spPr>
          <a:xfrm>
            <a:off x="7537732" y="597161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1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A7B9B8D2-4B44-4243-98CE-D45C263923C4}"/>
              </a:ext>
            </a:extLst>
          </p:cNvPr>
          <p:cNvSpPr>
            <a:spLocks/>
          </p:cNvSpPr>
          <p:nvPr/>
        </p:nvSpPr>
        <p:spPr>
          <a:xfrm>
            <a:off x="10151123" y="5948856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E732F78F-336A-C52F-98F5-647C42C905D6}"/>
              </a:ext>
            </a:extLst>
          </p:cNvPr>
          <p:cNvSpPr>
            <a:spLocks/>
          </p:cNvSpPr>
          <p:nvPr/>
        </p:nvSpPr>
        <p:spPr>
          <a:xfrm>
            <a:off x="10761419" y="5936042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3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51FD3852-83A9-844D-174E-A83308337E50}"/>
              </a:ext>
            </a:extLst>
          </p:cNvPr>
          <p:cNvSpPr>
            <a:spLocks/>
          </p:cNvSpPr>
          <p:nvPr/>
        </p:nvSpPr>
        <p:spPr>
          <a:xfrm>
            <a:off x="11371715" y="593604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7E8551-D35C-A149-0675-4084E7C068F7}"/>
              </a:ext>
            </a:extLst>
          </p:cNvPr>
          <p:cNvSpPr txBox="1"/>
          <p:nvPr/>
        </p:nvSpPr>
        <p:spPr>
          <a:xfrm>
            <a:off x="304800" y="63682"/>
            <a:ext cx="4886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latin typeface="Aptos" panose="020B0004020202020204" pitchFamily="34" charset="0"/>
              </a:rPr>
              <a:t>Vibration Simulation</a:t>
            </a:r>
            <a:endParaRPr lang="en-US" sz="3600" b="1" dirty="0">
              <a:latin typeface="Aptos" panose="020B00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FEE96E-5DF7-90C3-2019-61F855616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98" y="2955403"/>
            <a:ext cx="3078428" cy="2282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45447B-A75E-80BA-586F-0A8D8CEAB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7215" y="2475686"/>
            <a:ext cx="2091055" cy="12718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3616B7-F671-CFFA-E4D8-E82050195A8F}"/>
              </a:ext>
            </a:extLst>
          </p:cNvPr>
          <p:cNvSpPr txBox="1"/>
          <p:nvPr/>
        </p:nvSpPr>
        <p:spPr>
          <a:xfrm>
            <a:off x="139920" y="1426716"/>
            <a:ext cx="24962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1. Modal Analysis</a:t>
            </a:r>
            <a:endParaRPr lang="en-US" sz="2000" b="1" dirty="0">
              <a:solidFill>
                <a:schemeClr val="tx1"/>
              </a:solidFill>
              <a:highlight>
                <a:srgbClr val="FFFF00"/>
              </a:highlight>
              <a:latin typeface="Aptos" panose="020B00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57E535-A55D-A369-653C-EBE3B8972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2236" y="1001213"/>
            <a:ext cx="5727528" cy="2493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2B0055-CA07-CBCC-B737-34C04520FA63}"/>
              </a:ext>
            </a:extLst>
          </p:cNvPr>
          <p:cNvSpPr txBox="1"/>
          <p:nvPr/>
        </p:nvSpPr>
        <p:spPr>
          <a:xfrm>
            <a:off x="304800" y="1980362"/>
            <a:ext cx="2753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Aptos" panose="020B0004020202020204" pitchFamily="34" charset="0"/>
              </a:rPr>
              <a:t>The aim is to determine the </a:t>
            </a:r>
            <a:r>
              <a:rPr lang="en-US" b="1">
                <a:solidFill>
                  <a:srgbClr val="FF0000"/>
                </a:solidFill>
                <a:latin typeface="Aptos" panose="020B0004020202020204" pitchFamily="34" charset="0"/>
              </a:rPr>
              <a:t>natural frequency </a:t>
            </a:r>
            <a:r>
              <a:rPr lang="en-US" b="1">
                <a:latin typeface="Aptos" panose="020B0004020202020204" pitchFamily="34" charset="0"/>
              </a:rPr>
              <a:t>of each model.</a:t>
            </a:r>
            <a:endParaRPr lang="en-ID" b="1">
              <a:latin typeface="Aptos" panose="020B00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16F5F9-DB65-9C16-ABD9-31775345D1DD}"/>
              </a:ext>
            </a:extLst>
          </p:cNvPr>
          <p:cNvSpPr txBox="1"/>
          <p:nvPr/>
        </p:nvSpPr>
        <p:spPr>
          <a:xfrm>
            <a:off x="4810815" y="4246658"/>
            <a:ext cx="712535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>
                <a:latin typeface="Aptos" panose="020B0004020202020204" pitchFamily="34" charset="0"/>
              </a:rPr>
              <a:t>The natural frequency shown by each model does </a:t>
            </a:r>
            <a:r>
              <a:rPr lang="en-US" sz="2200" b="1">
                <a:solidFill>
                  <a:srgbClr val="339966"/>
                </a:solidFill>
                <a:latin typeface="Aptos" panose="020B0004020202020204" pitchFamily="34" charset="0"/>
              </a:rPr>
              <a:t>not approach or match 20,000 Hz</a:t>
            </a:r>
            <a:r>
              <a:rPr lang="en-US" sz="2200" b="1">
                <a:latin typeface="Aptos" panose="020B0004020202020204" pitchFamily="34" charset="0"/>
              </a:rPr>
              <a:t>, therefore the simulation can proceed.</a:t>
            </a:r>
            <a:endParaRPr lang="en-ID" sz="2200" b="1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6A4F744-7DD0-7FAB-1A45-F80198A16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68" y="2690484"/>
            <a:ext cx="5279625" cy="229890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E40FDAA-9565-9A0F-3228-A26AC7F19DBA}"/>
              </a:ext>
            </a:extLst>
          </p:cNvPr>
          <p:cNvGrpSpPr/>
          <p:nvPr/>
        </p:nvGrpSpPr>
        <p:grpSpPr>
          <a:xfrm>
            <a:off x="10110871" y="46655"/>
            <a:ext cx="2025143" cy="698769"/>
            <a:chOff x="4656972" y="726762"/>
            <a:chExt cx="2025143" cy="698769"/>
          </a:xfrm>
        </p:grpSpPr>
        <p:sp>
          <p:nvSpPr>
            <p:cNvPr id="7" name="Persegi: Sudut Diagonal Terpotong 1">
              <a:extLst>
                <a:ext uri="{FF2B5EF4-FFF2-40B4-BE49-F238E27FC236}">
                  <a16:creationId xmlns:a16="http://schemas.microsoft.com/office/drawing/2014/main" id="{014233A8-63F3-FD11-F69A-A893FA348768}"/>
                </a:ext>
              </a:extLst>
            </p:cNvPr>
            <p:cNvSpPr/>
            <p:nvPr/>
          </p:nvSpPr>
          <p:spPr>
            <a:xfrm flipV="1">
              <a:off x="4656972" y="726762"/>
              <a:ext cx="2025143" cy="698769"/>
            </a:xfrm>
            <a:prstGeom prst="snip2DiagRect">
              <a:avLst>
                <a:gd name="adj1" fmla="val 0"/>
                <a:gd name="adj2" fmla="val 20920"/>
              </a:avLst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" name="Picture 17">
              <a:extLst>
                <a:ext uri="{FF2B5EF4-FFF2-40B4-BE49-F238E27FC236}">
                  <a16:creationId xmlns:a16="http://schemas.microsoft.com/office/drawing/2014/main" id="{77B414EA-404C-77A8-F594-120FF773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456" y="777136"/>
              <a:ext cx="1720177" cy="61625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728C4B-F7D7-2965-6E8D-3433815AD77C}"/>
              </a:ext>
            </a:extLst>
          </p:cNvPr>
          <p:cNvGrpSpPr/>
          <p:nvPr/>
        </p:nvGrpSpPr>
        <p:grpSpPr>
          <a:xfrm>
            <a:off x="-2804" y="0"/>
            <a:ext cx="12194804" cy="6888867"/>
            <a:chOff x="-12135" y="-43987"/>
            <a:chExt cx="12194804" cy="6888867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8055F2-C544-4CEA-37B3-2A1DE79029A8}"/>
                </a:ext>
              </a:extLst>
            </p:cNvPr>
            <p:cNvSpPr/>
            <p:nvPr/>
          </p:nvSpPr>
          <p:spPr>
            <a:xfrm>
              <a:off x="1957719" y="6439244"/>
              <a:ext cx="10224950" cy="400094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A7F0A8-BA94-0ED6-1853-A50AFF825977}"/>
                </a:ext>
              </a:extLst>
            </p:cNvPr>
            <p:cNvGrpSpPr/>
            <p:nvPr/>
          </p:nvGrpSpPr>
          <p:grpSpPr>
            <a:xfrm>
              <a:off x="-12135" y="-43987"/>
              <a:ext cx="2021381" cy="6888867"/>
              <a:chOff x="-12135" y="-43987"/>
              <a:chExt cx="2021381" cy="6888867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625C49-0613-A1EE-29B4-39AA4964DA32}"/>
                  </a:ext>
                </a:extLst>
              </p:cNvPr>
              <p:cNvSpPr/>
              <p:nvPr/>
            </p:nvSpPr>
            <p:spPr>
              <a:xfrm rot="10800000">
                <a:off x="0" y="6418924"/>
                <a:ext cx="494522" cy="41875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398761-C6AB-6707-E629-E89350EA0A73}"/>
                  </a:ext>
                </a:extLst>
              </p:cNvPr>
              <p:cNvSpPr/>
              <p:nvPr/>
            </p:nvSpPr>
            <p:spPr>
              <a:xfrm rot="10800000">
                <a:off x="12924" y="4957777"/>
                <a:ext cx="234337" cy="97971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BBE3A32-37B6-4FC1-9D88-4C646C1E628F}"/>
                  </a:ext>
                </a:extLst>
              </p:cNvPr>
              <p:cNvSpPr/>
              <p:nvPr/>
            </p:nvSpPr>
            <p:spPr>
              <a:xfrm>
                <a:off x="1344027" y="6429083"/>
                <a:ext cx="665219" cy="4094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4AAB0-D965-EF09-DFAD-CECE367189FA}"/>
                  </a:ext>
                </a:extLst>
              </p:cNvPr>
              <p:cNvSpPr/>
              <p:nvPr/>
            </p:nvSpPr>
            <p:spPr>
              <a:xfrm rot="10800000">
                <a:off x="486661" y="6343986"/>
                <a:ext cx="968674" cy="49682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D6B06F-FF3B-DBCD-8753-4D3EEB46D2C3}"/>
                  </a:ext>
                </a:extLst>
              </p:cNvPr>
              <p:cNvSpPr/>
              <p:nvPr/>
            </p:nvSpPr>
            <p:spPr>
              <a:xfrm rot="10800000">
                <a:off x="-12135" y="6004695"/>
                <a:ext cx="763832" cy="840185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268316C-DBC9-10DD-736F-25B5F67F4DB9}"/>
                  </a:ext>
                </a:extLst>
              </p:cNvPr>
              <p:cNvSpPr/>
              <p:nvPr/>
            </p:nvSpPr>
            <p:spPr>
              <a:xfrm rot="10800000">
                <a:off x="-10013" y="-43987"/>
                <a:ext cx="276698" cy="6622692"/>
              </a:xfrm>
              <a:prstGeom prst="rect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162AE2-FDB0-5B4A-E99B-F310E1F4F5B3}"/>
              </a:ext>
            </a:extLst>
          </p:cNvPr>
          <p:cNvGrpSpPr/>
          <p:nvPr/>
        </p:nvGrpSpPr>
        <p:grpSpPr>
          <a:xfrm>
            <a:off x="70565" y="5211877"/>
            <a:ext cx="1756283" cy="1498985"/>
            <a:chOff x="117771" y="5144462"/>
            <a:chExt cx="1756283" cy="1498985"/>
          </a:xfrm>
          <a:solidFill>
            <a:schemeClr val="accent4"/>
          </a:solidFill>
        </p:grpSpPr>
        <p:sp>
          <p:nvSpPr>
            <p:cNvPr id="36" name="Rectangle: Diagonal Corners Snipped 35">
              <a:extLst>
                <a:ext uri="{FF2B5EF4-FFF2-40B4-BE49-F238E27FC236}">
                  <a16:creationId xmlns:a16="http://schemas.microsoft.com/office/drawing/2014/main" id="{A3F9BF9D-BD3B-0149-D63C-836EA4E3E09E}"/>
                </a:ext>
              </a:extLst>
            </p:cNvPr>
            <p:cNvSpPr/>
            <p:nvPr/>
          </p:nvSpPr>
          <p:spPr>
            <a:xfrm>
              <a:off x="117771" y="5144462"/>
              <a:ext cx="607881" cy="71213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0F308063-5386-5CA7-EAF9-A23E023D6FF4}"/>
                </a:ext>
              </a:extLst>
            </p:cNvPr>
            <p:cNvSpPr/>
            <p:nvPr/>
          </p:nvSpPr>
          <p:spPr>
            <a:xfrm>
              <a:off x="606234" y="5387773"/>
              <a:ext cx="607881" cy="687079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Rectangle: Diagonal Corners Snipped 38">
              <a:extLst>
                <a:ext uri="{FF2B5EF4-FFF2-40B4-BE49-F238E27FC236}">
                  <a16:creationId xmlns:a16="http://schemas.microsoft.com/office/drawing/2014/main" id="{4491F9F3-CD50-4451-C947-7ADB398620EA}"/>
                </a:ext>
              </a:extLst>
            </p:cNvPr>
            <p:cNvSpPr/>
            <p:nvPr/>
          </p:nvSpPr>
          <p:spPr>
            <a:xfrm>
              <a:off x="845071" y="5804807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Rectangle: Diagonal Corners Snipped 39">
              <a:extLst>
                <a:ext uri="{FF2B5EF4-FFF2-40B4-BE49-F238E27FC236}">
                  <a16:creationId xmlns:a16="http://schemas.microsoft.com/office/drawing/2014/main" id="{870BC204-1588-282D-FF41-A640247BF017}"/>
                </a:ext>
              </a:extLst>
            </p:cNvPr>
            <p:cNvSpPr/>
            <p:nvPr/>
          </p:nvSpPr>
          <p:spPr>
            <a:xfrm>
              <a:off x="1266173" y="5982152"/>
              <a:ext cx="607881" cy="596553"/>
            </a:xfrm>
            <a:prstGeom prst="snip2DiagRect">
              <a:avLst>
                <a:gd name="adj1" fmla="val 0"/>
                <a:gd name="adj2" fmla="val 47180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9BEE72-A487-A522-EDD2-4B6B1000DEA1}"/>
                </a:ext>
              </a:extLst>
            </p:cNvPr>
            <p:cNvSpPr/>
            <p:nvPr/>
          </p:nvSpPr>
          <p:spPr>
            <a:xfrm>
              <a:off x="117771" y="5663735"/>
              <a:ext cx="945689" cy="97971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8">
            <a:extLst>
              <a:ext uri="{FF2B5EF4-FFF2-40B4-BE49-F238E27FC236}">
                <a16:creationId xmlns:a16="http://schemas.microsoft.com/office/drawing/2014/main" id="{6DC7509A-DCEF-608C-01D1-387DEB16A4DB}"/>
              </a:ext>
            </a:extLst>
          </p:cNvPr>
          <p:cNvSpPr txBox="1"/>
          <p:nvPr/>
        </p:nvSpPr>
        <p:spPr>
          <a:xfrm>
            <a:off x="7560805" y="5985420"/>
            <a:ext cx="2623322" cy="523220"/>
          </a:xfrm>
          <a:prstGeom prst="rect">
            <a:avLst/>
          </a:prstGeom>
          <a:solidFill>
            <a:srgbClr val="8CAAA5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Introduction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A56481A2-1A39-88BC-060E-C794CE0B9B6A}"/>
              </a:ext>
            </a:extLst>
          </p:cNvPr>
          <p:cNvSpPr>
            <a:spLocks/>
          </p:cNvSpPr>
          <p:nvPr/>
        </p:nvSpPr>
        <p:spPr>
          <a:xfrm>
            <a:off x="7537732" y="597161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1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A7B9B8D2-4B44-4243-98CE-D45C263923C4}"/>
              </a:ext>
            </a:extLst>
          </p:cNvPr>
          <p:cNvSpPr>
            <a:spLocks/>
          </p:cNvSpPr>
          <p:nvPr/>
        </p:nvSpPr>
        <p:spPr>
          <a:xfrm>
            <a:off x="10151123" y="5948856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  <a:endParaRPr lang="en-ID" sz="2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Rectangle: Rounded Corners 16">
            <a:extLst>
              <a:ext uri="{FF2B5EF4-FFF2-40B4-BE49-F238E27FC236}">
                <a16:creationId xmlns:a16="http://schemas.microsoft.com/office/drawing/2014/main" id="{E732F78F-336A-C52F-98F5-647C42C905D6}"/>
              </a:ext>
            </a:extLst>
          </p:cNvPr>
          <p:cNvSpPr>
            <a:spLocks/>
          </p:cNvSpPr>
          <p:nvPr/>
        </p:nvSpPr>
        <p:spPr>
          <a:xfrm>
            <a:off x="10761419" y="5936042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3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51FD3852-83A9-844D-174E-A83308337E50}"/>
              </a:ext>
            </a:extLst>
          </p:cNvPr>
          <p:cNvSpPr>
            <a:spLocks/>
          </p:cNvSpPr>
          <p:nvPr/>
        </p:nvSpPr>
        <p:spPr>
          <a:xfrm>
            <a:off x="11371715" y="5936041"/>
            <a:ext cx="522514" cy="537029"/>
          </a:xfrm>
          <a:prstGeom prst="roundRect">
            <a:avLst/>
          </a:prstGeom>
          <a:solidFill>
            <a:srgbClr val="8CAAA5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  <a:endParaRPr lang="en-ID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9542A9-B53D-3A36-C377-26B63230014C}"/>
              </a:ext>
            </a:extLst>
          </p:cNvPr>
          <p:cNvSpPr txBox="1"/>
          <p:nvPr/>
        </p:nvSpPr>
        <p:spPr>
          <a:xfrm>
            <a:off x="304800" y="63682"/>
            <a:ext cx="4886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latin typeface="Aptos" panose="020B0004020202020204" pitchFamily="34" charset="0"/>
              </a:rPr>
              <a:t>Vibration Simulation</a:t>
            </a:r>
            <a:endParaRPr lang="en-US" sz="3600" b="1" dirty="0">
              <a:latin typeface="Aptos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7D7F3B-52A6-EE74-A5BA-84F57B51166A}"/>
              </a:ext>
            </a:extLst>
          </p:cNvPr>
          <p:cNvSpPr txBox="1"/>
          <p:nvPr/>
        </p:nvSpPr>
        <p:spPr>
          <a:xfrm>
            <a:off x="1430471" y="1133516"/>
            <a:ext cx="24962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highlight>
                  <a:srgbClr val="00FF00"/>
                </a:highlight>
                <a:latin typeface="Aptos" panose="020B0004020202020204" pitchFamily="34" charset="0"/>
              </a:rPr>
              <a:t>2. </a:t>
            </a:r>
            <a:r>
              <a:rPr lang="en-US" sz="2000" b="1">
                <a:solidFill>
                  <a:schemeClr val="tx1"/>
                </a:solidFill>
                <a:highlight>
                  <a:srgbClr val="00FF00"/>
                </a:highlight>
                <a:latin typeface="Aptos" panose="020B0004020202020204" pitchFamily="34" charset="0"/>
              </a:rPr>
              <a:t>Explicit Dynamic</a:t>
            </a:r>
            <a:endParaRPr lang="en-US" sz="2000" b="1" dirty="0">
              <a:solidFill>
                <a:schemeClr val="tx1"/>
              </a:solidFill>
              <a:highlight>
                <a:srgbClr val="00FF00"/>
              </a:highlight>
              <a:latin typeface="Aptos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45AA29-52B0-307E-5790-3E04089E065E}"/>
              </a:ext>
            </a:extLst>
          </p:cNvPr>
          <p:cNvSpPr txBox="1"/>
          <p:nvPr/>
        </p:nvSpPr>
        <p:spPr>
          <a:xfrm>
            <a:off x="1079621" y="1640476"/>
            <a:ext cx="3342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Aptos" panose="020B0004020202020204" pitchFamily="34" charset="0"/>
              </a:rPr>
              <a:t>To determine the </a:t>
            </a:r>
            <a:r>
              <a:rPr lang="en-US" b="1">
                <a:solidFill>
                  <a:srgbClr val="FF0000"/>
                </a:solidFill>
                <a:latin typeface="Aptos" panose="020B0004020202020204" pitchFamily="34" charset="0"/>
              </a:rPr>
              <a:t>deformation</a:t>
            </a:r>
            <a:r>
              <a:rPr lang="en-US" b="1">
                <a:latin typeface="Aptos" panose="020B0004020202020204" pitchFamily="34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ptos" panose="020B0004020202020204" pitchFamily="34" charset="0"/>
              </a:rPr>
              <a:t>and stress </a:t>
            </a:r>
            <a:r>
              <a:rPr lang="en-US" b="1">
                <a:latin typeface="Aptos" panose="020B0004020202020204" pitchFamily="34" charset="0"/>
              </a:rPr>
              <a:t>in each model.</a:t>
            </a:r>
            <a:endParaRPr lang="en-ID" b="1">
              <a:latin typeface="Aptos" panose="020B00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28BAA5E-21C8-D69F-CCA1-59ABDBFA7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604" y="753155"/>
            <a:ext cx="3636623" cy="24113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59CC87-EADC-8DA4-89CE-2DBDEF020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5215" y="3376112"/>
            <a:ext cx="6264317" cy="14815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DD1732D-5A68-7B0C-84B0-5EF11730BB21}"/>
              </a:ext>
            </a:extLst>
          </p:cNvPr>
          <p:cNvSpPr txBox="1"/>
          <p:nvPr/>
        </p:nvSpPr>
        <p:spPr>
          <a:xfrm>
            <a:off x="3735361" y="5083279"/>
            <a:ext cx="6688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Aptos" panose="020B0004020202020204" pitchFamily="34" charset="0"/>
              </a:rPr>
              <a:t>Deformation calculated is directed along the </a:t>
            </a:r>
            <a:r>
              <a:rPr lang="en-US" b="1">
                <a:solidFill>
                  <a:srgbClr val="339966"/>
                </a:solidFill>
                <a:latin typeface="Aptos" panose="020B0004020202020204" pitchFamily="34" charset="0"/>
              </a:rPr>
              <a:t>negative x-axis</a:t>
            </a:r>
            <a:r>
              <a:rPr lang="en-US" b="1">
                <a:latin typeface="Aptos" panose="020B0004020202020204" pitchFamily="34" charset="0"/>
              </a:rPr>
              <a:t>, and the </a:t>
            </a:r>
            <a:r>
              <a:rPr lang="en-US" b="1">
                <a:solidFill>
                  <a:srgbClr val="339966"/>
                </a:solidFill>
                <a:latin typeface="Aptos" panose="020B0004020202020204" pitchFamily="34" charset="0"/>
              </a:rPr>
              <a:t>maximum stress </a:t>
            </a:r>
            <a:r>
              <a:rPr lang="en-US" b="1">
                <a:latin typeface="Aptos" panose="020B0004020202020204" pitchFamily="34" charset="0"/>
              </a:rPr>
              <a:t>will be considered in the analysis.</a:t>
            </a:r>
            <a:endParaRPr lang="en-ID" b="1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9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ustom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722518_win32_SD_v11" id="{6E195932-91F4-4861-8538-848409B20D97}" vid="{F5C82CE7-F5AC-4E30-975C-FD228ED220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2E4FA29-61E2-42A6-9537-732ED628B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796806-D3A7-49C6-9335-B8A0B9307F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7CDA33-9251-49D0-A51A-7888AA3E063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{461056BD-DCD4-4059-B18D-FA257CFED026}tf66722518_win32</Template>
  <TotalTime>748</TotalTime>
  <Words>976</Words>
  <Application>Microsoft Office PowerPoint</Application>
  <PresentationFormat>Widescreen</PresentationFormat>
  <Paragraphs>337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Abadi</vt:lpstr>
      <vt:lpstr>Aptos</vt:lpstr>
      <vt:lpstr>Arial</vt:lpstr>
      <vt:lpstr>Bodoni MT</vt:lpstr>
      <vt:lpstr>Calibri</vt:lpstr>
      <vt:lpstr>Cambria Math</vt:lpstr>
      <vt:lpstr>Poppins</vt:lpstr>
      <vt:lpstr>Roboto</vt:lpstr>
      <vt:lpstr>Source Sans Pro Light</vt:lpstr>
      <vt:lpstr>Times New Roman</vt:lpstr>
      <vt:lpstr>Custom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ACHMAD PUTRA SAPUJAGAD</dc:creator>
  <cp:lastModifiedBy>ACHMAD PUTRA SAPUJAGAD</cp:lastModifiedBy>
  <cp:revision>5</cp:revision>
  <dcterms:created xsi:type="dcterms:W3CDTF">2024-08-29T18:40:18Z</dcterms:created>
  <dcterms:modified xsi:type="dcterms:W3CDTF">2024-09-01T16:59:09Z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