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02" r:id="rId5"/>
    <p:sldId id="265" r:id="rId6"/>
    <p:sldId id="317" r:id="rId7"/>
    <p:sldId id="318" r:id="rId8"/>
    <p:sldId id="319" r:id="rId9"/>
    <p:sldId id="320" r:id="rId10"/>
    <p:sldId id="321" r:id="rId11"/>
    <p:sldId id="333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32" r:id="rId20"/>
    <p:sldId id="329" r:id="rId21"/>
    <p:sldId id="331" r:id="rId22"/>
    <p:sldId id="3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87148B-D158-2202-0BB8-2BA3B59F0B83}" name="Serafina Abd Razak (P&amp;CS/PD&amp;T)" initials="SAR(" userId="S::serafina.abdrazak@petronas.com::6e71d0e8-fea1-47b8-ada5-110a44ebe3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A9"/>
    <a:srgbClr val="763F98"/>
    <a:srgbClr val="FDB924"/>
    <a:srgbClr val="20419A"/>
    <a:srgbClr val="BFD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D91FD-00E4-4F4C-AB9E-450080F8CFB4}" v="123" dt="2024-08-31T14:53:24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7"/>
  </p:normalViewPr>
  <p:slideViewPr>
    <p:cSldViewPr snapToGrid="0">
      <p:cViewPr varScale="1">
        <p:scale>
          <a:sx n="59" d="100"/>
          <a:sy n="59" d="100"/>
        </p:scale>
        <p:origin x="9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Fuad Al Farabi Shazi B Shaarani (GTS/PD&amp;T)" userId="64f4b10e-dbfb-41e9-a905-9506fca61161" providerId="ADAL" clId="{217D91FD-00E4-4F4C-AB9E-450080F8CFB4}"/>
    <pc:docChg chg="undo custSel modSld">
      <pc:chgData name="M Fuad Al Farabi Shazi B Shaarani (GTS/PD&amp;T)" userId="64f4b10e-dbfb-41e9-a905-9506fca61161" providerId="ADAL" clId="{217D91FD-00E4-4F4C-AB9E-450080F8CFB4}" dt="2024-08-31T14:53:28.486" v="729" actId="478"/>
      <pc:docMkLst>
        <pc:docMk/>
      </pc:docMkLst>
      <pc:sldChg chg="modSp mod">
        <pc:chgData name="M Fuad Al Farabi Shazi B Shaarani (GTS/PD&amp;T)" userId="64f4b10e-dbfb-41e9-a905-9506fca61161" providerId="ADAL" clId="{217D91FD-00E4-4F4C-AB9E-450080F8CFB4}" dt="2024-08-31T14:41:33.620" v="557" actId="6549"/>
        <pc:sldMkLst>
          <pc:docMk/>
          <pc:sldMk cId="234300228" sldId="302"/>
        </pc:sldMkLst>
        <pc:spChg chg="mod">
          <ac:chgData name="M Fuad Al Farabi Shazi B Shaarani (GTS/PD&amp;T)" userId="64f4b10e-dbfb-41e9-a905-9506fca61161" providerId="ADAL" clId="{217D91FD-00E4-4F4C-AB9E-450080F8CFB4}" dt="2024-08-27T02:47:39.325" v="128" actId="1035"/>
          <ac:spMkLst>
            <pc:docMk/>
            <pc:sldMk cId="234300228" sldId="302"/>
            <ac:spMk id="2" creationId="{D801F2CB-26C5-354A-BDBA-DDBBC8A77839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1:33.620" v="557" actId="6549"/>
          <ac:spMkLst>
            <pc:docMk/>
            <pc:sldMk cId="234300228" sldId="302"/>
            <ac:spMk id="3" creationId="{5758101D-3F77-5643-91AE-460B6E41963E}"/>
          </ac:spMkLst>
        </pc:spChg>
        <pc:spChg chg="mod">
          <ac:chgData name="M Fuad Al Farabi Shazi B Shaarani (GTS/PD&amp;T)" userId="64f4b10e-dbfb-41e9-a905-9506fca61161" providerId="ADAL" clId="{217D91FD-00E4-4F4C-AB9E-450080F8CFB4}" dt="2024-08-27T02:46:53.679" v="59" actId="1036"/>
          <ac:spMkLst>
            <pc:docMk/>
            <pc:sldMk cId="234300228" sldId="302"/>
            <ac:spMk id="4" creationId="{C8E52C65-E3C6-F241-A182-0F2553B6C979}"/>
          </ac:spMkLst>
        </pc:spChg>
        <pc:spChg chg="mod">
          <ac:chgData name="M Fuad Al Farabi Shazi B Shaarani (GTS/PD&amp;T)" userId="64f4b10e-dbfb-41e9-a905-9506fca61161" providerId="ADAL" clId="{217D91FD-00E4-4F4C-AB9E-450080F8CFB4}" dt="2024-08-27T02:46:56.033" v="63" actId="20577"/>
          <ac:spMkLst>
            <pc:docMk/>
            <pc:sldMk cId="234300228" sldId="302"/>
            <ac:spMk id="5" creationId="{0B8ED2FB-4835-1C43-A0F7-EDA0EF37FE18}"/>
          </ac:spMkLst>
        </pc:spChg>
      </pc:sldChg>
      <pc:sldChg chg="modSp mod">
        <pc:chgData name="M Fuad Al Farabi Shazi B Shaarani (GTS/PD&amp;T)" userId="64f4b10e-dbfb-41e9-a905-9506fca61161" providerId="ADAL" clId="{217D91FD-00E4-4F4C-AB9E-450080F8CFB4}" dt="2024-08-31T14:43:07.699" v="586" actId="1076"/>
        <pc:sldMkLst>
          <pc:docMk/>
          <pc:sldMk cId="2066310117" sldId="318"/>
        </pc:sldMkLst>
        <pc:spChg chg="mod">
          <ac:chgData name="M Fuad Al Farabi Shazi B Shaarani (GTS/PD&amp;T)" userId="64f4b10e-dbfb-41e9-a905-9506fca61161" providerId="ADAL" clId="{217D91FD-00E4-4F4C-AB9E-450080F8CFB4}" dt="2024-08-31T14:42:12.378" v="562" actId="1076"/>
          <ac:spMkLst>
            <pc:docMk/>
            <pc:sldMk cId="2066310117" sldId="318"/>
            <ac:spMk id="7" creationId="{2FD33179-AD39-4D86-E148-3FA5087795C3}"/>
          </ac:spMkLst>
        </pc:spChg>
        <pc:grpChg chg="mod">
          <ac:chgData name="M Fuad Al Farabi Shazi B Shaarani (GTS/PD&amp;T)" userId="64f4b10e-dbfb-41e9-a905-9506fca61161" providerId="ADAL" clId="{217D91FD-00E4-4F4C-AB9E-450080F8CFB4}" dt="2024-08-31T14:43:07.699" v="586" actId="1076"/>
          <ac:grpSpMkLst>
            <pc:docMk/>
            <pc:sldMk cId="2066310117" sldId="318"/>
            <ac:grpSpMk id="8" creationId="{1018328C-3F3A-7EC3-000F-C091B8FC3EC8}"/>
          </ac:grpSpMkLst>
        </pc:grpChg>
        <pc:graphicFrameChg chg="mod modGraphic">
          <ac:chgData name="M Fuad Al Farabi Shazi B Shaarani (GTS/PD&amp;T)" userId="64f4b10e-dbfb-41e9-a905-9506fca61161" providerId="ADAL" clId="{217D91FD-00E4-4F4C-AB9E-450080F8CFB4}" dt="2024-08-31T14:43:02.898" v="585" actId="1076"/>
          <ac:graphicFrameMkLst>
            <pc:docMk/>
            <pc:sldMk cId="2066310117" sldId="318"/>
            <ac:graphicFrameMk id="44" creationId="{15E184A1-B940-0B4D-C6BB-E651C39DEDD9}"/>
          </ac:graphicFrameMkLst>
        </pc:graphicFrameChg>
        <pc:picChg chg="mod">
          <ac:chgData name="M Fuad Al Farabi Shazi B Shaarani (GTS/PD&amp;T)" userId="64f4b10e-dbfb-41e9-a905-9506fca61161" providerId="ADAL" clId="{217D91FD-00E4-4F4C-AB9E-450080F8CFB4}" dt="2024-08-31T14:42:47.036" v="583" actId="1076"/>
          <ac:picMkLst>
            <pc:docMk/>
            <pc:sldMk cId="2066310117" sldId="318"/>
            <ac:picMk id="45" creationId="{C170368A-D35E-92E7-7470-95EEC197C774}"/>
          </ac:picMkLst>
        </pc:picChg>
      </pc:sldChg>
      <pc:sldChg chg="modSp mod">
        <pc:chgData name="M Fuad Al Farabi Shazi B Shaarani (GTS/PD&amp;T)" userId="64f4b10e-dbfb-41e9-a905-9506fca61161" providerId="ADAL" clId="{217D91FD-00E4-4F4C-AB9E-450080F8CFB4}" dt="2024-08-31T14:43:53.842" v="609" actId="14100"/>
        <pc:sldMkLst>
          <pc:docMk/>
          <pc:sldMk cId="2035235502" sldId="319"/>
        </pc:sldMkLst>
        <pc:spChg chg="mod">
          <ac:chgData name="M Fuad Al Farabi Shazi B Shaarani (GTS/PD&amp;T)" userId="64f4b10e-dbfb-41e9-a905-9506fca61161" providerId="ADAL" clId="{217D91FD-00E4-4F4C-AB9E-450080F8CFB4}" dt="2024-08-31T14:43:53.842" v="609" actId="14100"/>
          <ac:spMkLst>
            <pc:docMk/>
            <pc:sldMk cId="2035235502" sldId="319"/>
            <ac:spMk id="32" creationId="{F247B1ED-98C3-9A93-116E-0D93C562A8BF}"/>
          </ac:spMkLst>
        </pc:spChg>
      </pc:sldChg>
      <pc:sldChg chg="addSp delSp modSp mod delAnim modAnim">
        <pc:chgData name="M Fuad Al Farabi Shazi B Shaarani (GTS/PD&amp;T)" userId="64f4b10e-dbfb-41e9-a905-9506fca61161" providerId="ADAL" clId="{217D91FD-00E4-4F4C-AB9E-450080F8CFB4}" dt="2024-08-31T14:48:31.079" v="659" actId="14100"/>
        <pc:sldMkLst>
          <pc:docMk/>
          <pc:sldMk cId="2581836594" sldId="320"/>
        </pc:sldMkLst>
        <pc:spChg chg="del mod">
          <ac:chgData name="M Fuad Al Farabi Shazi B Shaarani (GTS/PD&amp;T)" userId="64f4b10e-dbfb-41e9-a905-9506fca61161" providerId="ADAL" clId="{217D91FD-00E4-4F4C-AB9E-450080F8CFB4}" dt="2024-08-31T14:08:50.746" v="215" actId="478"/>
          <ac:spMkLst>
            <pc:docMk/>
            <pc:sldMk cId="2581836594" sldId="320"/>
            <ac:spMk id="8" creationId="{0F706471-BA75-9235-FE11-D09B2CD2DE99}"/>
          </ac:spMkLst>
        </pc:spChg>
        <pc:spChg chg="add del mod">
          <ac:chgData name="M Fuad Al Farabi Shazi B Shaarani (GTS/PD&amp;T)" userId="64f4b10e-dbfb-41e9-a905-9506fca61161" providerId="ADAL" clId="{217D91FD-00E4-4F4C-AB9E-450080F8CFB4}" dt="2024-08-31T14:06:14.813" v="189" actId="478"/>
          <ac:spMkLst>
            <pc:docMk/>
            <pc:sldMk cId="2581836594" sldId="320"/>
            <ac:spMk id="9" creationId="{64787B5B-A12C-4281-25E6-2FE875C9A281}"/>
          </ac:spMkLst>
        </pc:spChg>
        <pc:spChg chg="add mod">
          <ac:chgData name="M Fuad Al Farabi Shazi B Shaarani (GTS/PD&amp;T)" userId="64f4b10e-dbfb-41e9-a905-9506fca61161" providerId="ADAL" clId="{217D91FD-00E4-4F4C-AB9E-450080F8CFB4}" dt="2024-08-31T14:48:31.079" v="659" actId="14100"/>
          <ac:spMkLst>
            <pc:docMk/>
            <pc:sldMk cId="2581836594" sldId="320"/>
            <ac:spMk id="10" creationId="{810DDA10-1F61-9A39-511B-19B81CC462A4}"/>
          </ac:spMkLst>
        </pc:spChg>
        <pc:spChg chg="add mod">
          <ac:chgData name="M Fuad Al Farabi Shazi B Shaarani (GTS/PD&amp;T)" userId="64f4b10e-dbfb-41e9-a905-9506fca61161" providerId="ADAL" clId="{217D91FD-00E4-4F4C-AB9E-450080F8CFB4}" dt="2024-08-31T14:17:11.657" v="317" actId="14100"/>
          <ac:spMkLst>
            <pc:docMk/>
            <pc:sldMk cId="2581836594" sldId="320"/>
            <ac:spMk id="11" creationId="{8CB9DB8C-8E1A-7556-FDE8-A23BFAD83DBA}"/>
          </ac:spMkLst>
        </pc:spChg>
        <pc:grpChg chg="mod">
          <ac:chgData name="M Fuad Al Farabi Shazi B Shaarani (GTS/PD&amp;T)" userId="64f4b10e-dbfb-41e9-a905-9506fca61161" providerId="ADAL" clId="{217D91FD-00E4-4F4C-AB9E-450080F8CFB4}" dt="2024-08-31T14:07:13.243" v="197" actId="1076"/>
          <ac:grpSpMkLst>
            <pc:docMk/>
            <pc:sldMk cId="2581836594" sldId="320"/>
            <ac:grpSpMk id="2" creationId="{D32B8285-33FE-2654-2607-051F74B4051C}"/>
          </ac:grpSpMkLst>
        </pc:grpChg>
        <pc:picChg chg="mod">
          <ac:chgData name="M Fuad Al Farabi Shazi B Shaarani (GTS/PD&amp;T)" userId="64f4b10e-dbfb-41e9-a905-9506fca61161" providerId="ADAL" clId="{217D91FD-00E4-4F4C-AB9E-450080F8CFB4}" dt="2024-08-31T14:04:21.700" v="182" actId="1035"/>
          <ac:picMkLst>
            <pc:docMk/>
            <pc:sldMk cId="2581836594" sldId="320"/>
            <ac:picMk id="5" creationId="{A34DDA0F-2612-3374-C3E9-7E0EA13F4A4E}"/>
          </ac:picMkLst>
        </pc:picChg>
        <pc:picChg chg="mod">
          <ac:chgData name="M Fuad Al Farabi Shazi B Shaarani (GTS/PD&amp;T)" userId="64f4b10e-dbfb-41e9-a905-9506fca61161" providerId="ADAL" clId="{217D91FD-00E4-4F4C-AB9E-450080F8CFB4}" dt="2024-08-31T14:04:31.697" v="183" actId="692"/>
          <ac:picMkLst>
            <pc:docMk/>
            <pc:sldMk cId="2581836594" sldId="320"/>
            <ac:picMk id="6" creationId="{95CC9172-6F85-06CC-C885-2752DCB043B1}"/>
          </ac:picMkLst>
        </pc:picChg>
        <pc:picChg chg="mod">
          <ac:chgData name="M Fuad Al Farabi Shazi B Shaarani (GTS/PD&amp;T)" userId="64f4b10e-dbfb-41e9-a905-9506fca61161" providerId="ADAL" clId="{217D91FD-00E4-4F4C-AB9E-450080F8CFB4}" dt="2024-08-31T14:44:23.985" v="613" actId="1076"/>
          <ac:picMkLst>
            <pc:docMk/>
            <pc:sldMk cId="2581836594" sldId="320"/>
            <ac:picMk id="7" creationId="{F0CD2811-5FD2-4844-4672-EEE3FB0AB7DE}"/>
          </ac:picMkLst>
        </pc:picChg>
      </pc:sldChg>
      <pc:sldChg chg="modSp mod">
        <pc:chgData name="M Fuad Al Farabi Shazi B Shaarani (GTS/PD&amp;T)" userId="64f4b10e-dbfb-41e9-a905-9506fca61161" providerId="ADAL" clId="{217D91FD-00E4-4F4C-AB9E-450080F8CFB4}" dt="2024-08-31T14:48:05.719" v="651" actId="403"/>
        <pc:sldMkLst>
          <pc:docMk/>
          <pc:sldMk cId="2304503888" sldId="322"/>
        </pc:sldMkLst>
        <pc:spChg chg="mod">
          <ac:chgData name="M Fuad Al Farabi Shazi B Shaarani (GTS/PD&amp;T)" userId="64f4b10e-dbfb-41e9-a905-9506fca61161" providerId="ADAL" clId="{217D91FD-00E4-4F4C-AB9E-450080F8CFB4}" dt="2024-08-31T14:48:05.719" v="651" actId="403"/>
          <ac:spMkLst>
            <pc:docMk/>
            <pc:sldMk cId="2304503888" sldId="322"/>
            <ac:spMk id="18" creationId="{0B3A045B-9FD6-3897-CCC2-2344449B550A}"/>
          </ac:spMkLst>
        </pc:spChg>
      </pc:sldChg>
      <pc:sldChg chg="modSp">
        <pc:chgData name="M Fuad Al Farabi Shazi B Shaarani (GTS/PD&amp;T)" userId="64f4b10e-dbfb-41e9-a905-9506fca61161" providerId="ADAL" clId="{217D91FD-00E4-4F4C-AB9E-450080F8CFB4}" dt="2024-08-31T14:47:56.908" v="650" actId="403"/>
        <pc:sldMkLst>
          <pc:docMk/>
          <pc:sldMk cId="2210204183" sldId="323"/>
        </pc:sldMkLst>
        <pc:spChg chg="mod">
          <ac:chgData name="M Fuad Al Farabi Shazi B Shaarani (GTS/PD&amp;T)" userId="64f4b10e-dbfb-41e9-a905-9506fca61161" providerId="ADAL" clId="{217D91FD-00E4-4F4C-AB9E-450080F8CFB4}" dt="2024-08-31T14:47:56.908" v="650" actId="403"/>
          <ac:spMkLst>
            <pc:docMk/>
            <pc:sldMk cId="2210204183" sldId="323"/>
            <ac:spMk id="16" creationId="{3A39412B-1965-DC11-0ABA-3A5CF96358FF}"/>
          </ac:spMkLst>
        </pc:spChg>
      </pc:sldChg>
      <pc:sldChg chg="addSp modSp mod modAnim">
        <pc:chgData name="M Fuad Al Farabi Shazi B Shaarani (GTS/PD&amp;T)" userId="64f4b10e-dbfb-41e9-a905-9506fca61161" providerId="ADAL" clId="{217D91FD-00E4-4F4C-AB9E-450080F8CFB4}" dt="2024-08-31T14:47:48.796" v="649" actId="1035"/>
        <pc:sldMkLst>
          <pc:docMk/>
          <pc:sldMk cId="1455809992" sldId="324"/>
        </pc:sldMkLst>
        <pc:spChg chg="mod">
          <ac:chgData name="M Fuad Al Farabi Shazi B Shaarani (GTS/PD&amp;T)" userId="64f4b10e-dbfb-41e9-a905-9506fca61161" providerId="ADAL" clId="{217D91FD-00E4-4F4C-AB9E-450080F8CFB4}" dt="2024-08-16T08:00:05.915" v="27" actId="1036"/>
          <ac:spMkLst>
            <pc:docMk/>
            <pc:sldMk cId="1455809992" sldId="324"/>
            <ac:spMk id="15" creationId="{36B81ACD-A782-FA7E-2D24-204A21ECEF3C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7:42.593" v="636" actId="403"/>
          <ac:spMkLst>
            <pc:docMk/>
            <pc:sldMk cId="1455809992" sldId="324"/>
            <ac:spMk id="16" creationId="{AFC22F01-3FBD-6E63-F28F-E8D0099BE17C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7:48.796" v="649" actId="1035"/>
          <ac:spMkLst>
            <pc:docMk/>
            <pc:sldMk cId="1455809992" sldId="324"/>
            <ac:spMk id="17" creationId="{4BB68ABF-ECB2-DE1C-B674-16EDE06DCF5B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7:48.796" v="649" actId="1035"/>
          <ac:spMkLst>
            <pc:docMk/>
            <pc:sldMk cId="1455809992" sldId="324"/>
            <ac:spMk id="18" creationId="{11D97076-3DFE-94B5-B363-A512970DE0A9}"/>
          </ac:spMkLst>
        </pc:spChg>
        <pc:spChg chg="mod">
          <ac:chgData name="M Fuad Al Farabi Shazi B Shaarani (GTS/PD&amp;T)" userId="64f4b10e-dbfb-41e9-a905-9506fca61161" providerId="ADAL" clId="{217D91FD-00E4-4F4C-AB9E-450080F8CFB4}" dt="2024-08-16T08:00:05.915" v="27" actId="1036"/>
          <ac:spMkLst>
            <pc:docMk/>
            <pc:sldMk cId="1455809992" sldId="324"/>
            <ac:spMk id="20" creationId="{31E4EFDF-A6A8-AC36-F5D1-70FD2BF1FBC6}"/>
          </ac:spMkLst>
        </pc:spChg>
        <pc:spChg chg="add mod">
          <ac:chgData name="M Fuad Al Farabi Shazi B Shaarani (GTS/PD&amp;T)" userId="64f4b10e-dbfb-41e9-a905-9506fca61161" providerId="ADAL" clId="{217D91FD-00E4-4F4C-AB9E-450080F8CFB4}" dt="2024-08-31T14:20:11.953" v="324" actId="571"/>
          <ac:spMkLst>
            <pc:docMk/>
            <pc:sldMk cId="1455809992" sldId="324"/>
            <ac:spMk id="21" creationId="{005A10B2-79E3-32C5-025F-4771BEFFB386}"/>
          </ac:spMkLst>
        </pc:spChg>
        <pc:spChg chg="add mod">
          <ac:chgData name="M Fuad Al Farabi Shazi B Shaarani (GTS/PD&amp;T)" userId="64f4b10e-dbfb-41e9-a905-9506fca61161" providerId="ADAL" clId="{217D91FD-00E4-4F4C-AB9E-450080F8CFB4}" dt="2024-08-31T14:20:11.953" v="324" actId="571"/>
          <ac:spMkLst>
            <pc:docMk/>
            <pc:sldMk cId="1455809992" sldId="324"/>
            <ac:spMk id="22" creationId="{B4A20DEB-562B-A444-922E-ECD1B5E301F1}"/>
          </ac:spMkLst>
        </pc:spChg>
      </pc:sldChg>
      <pc:sldChg chg="modSp">
        <pc:chgData name="M Fuad Al Farabi Shazi B Shaarani (GTS/PD&amp;T)" userId="64f4b10e-dbfb-41e9-a905-9506fca61161" providerId="ADAL" clId="{217D91FD-00E4-4F4C-AB9E-450080F8CFB4}" dt="2024-08-31T14:47:35.502" v="635" actId="403"/>
        <pc:sldMkLst>
          <pc:docMk/>
          <pc:sldMk cId="3510855500" sldId="325"/>
        </pc:sldMkLst>
        <pc:spChg chg="mod">
          <ac:chgData name="M Fuad Al Farabi Shazi B Shaarani (GTS/PD&amp;T)" userId="64f4b10e-dbfb-41e9-a905-9506fca61161" providerId="ADAL" clId="{217D91FD-00E4-4F4C-AB9E-450080F8CFB4}" dt="2024-08-31T14:47:35.502" v="635" actId="403"/>
          <ac:spMkLst>
            <pc:docMk/>
            <pc:sldMk cId="3510855500" sldId="325"/>
            <ac:spMk id="16" creationId="{CEDBC427-2510-1313-D5F5-2D4B03D5406A}"/>
          </ac:spMkLst>
        </pc:spChg>
      </pc:sldChg>
      <pc:sldChg chg="addSp delSp modSp mod addAnim delAnim modAnim">
        <pc:chgData name="M Fuad Al Farabi Shazi B Shaarani (GTS/PD&amp;T)" userId="64f4b10e-dbfb-41e9-a905-9506fca61161" providerId="ADAL" clId="{217D91FD-00E4-4F4C-AB9E-450080F8CFB4}" dt="2024-08-31T14:47:30.907" v="634" actId="1076"/>
        <pc:sldMkLst>
          <pc:docMk/>
          <pc:sldMk cId="2259510603" sldId="326"/>
        </pc:sldMkLst>
        <pc:spChg chg="mod">
          <ac:chgData name="M Fuad Al Farabi Shazi B Shaarani (GTS/PD&amp;T)" userId="64f4b10e-dbfb-41e9-a905-9506fca61161" providerId="ADAL" clId="{217D91FD-00E4-4F4C-AB9E-450080F8CFB4}" dt="2024-08-31T14:47:30.907" v="634" actId="1076"/>
          <ac:spMkLst>
            <pc:docMk/>
            <pc:sldMk cId="2259510603" sldId="326"/>
            <ac:spMk id="16" creationId="{BF65451E-5118-83B8-BC03-CA3BA01C3B5D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7:25.010" v="633" actId="403"/>
          <ac:spMkLst>
            <pc:docMk/>
            <pc:sldMk cId="2259510603" sldId="326"/>
            <ac:spMk id="17" creationId="{58749051-1B24-FDC4-9875-4AED4C704704}"/>
          </ac:spMkLst>
        </pc:spChg>
        <pc:graphicFrameChg chg="modGraphic">
          <ac:chgData name="M Fuad Al Farabi Shazi B Shaarani (GTS/PD&amp;T)" userId="64f4b10e-dbfb-41e9-a905-9506fca61161" providerId="ADAL" clId="{217D91FD-00E4-4F4C-AB9E-450080F8CFB4}" dt="2024-08-31T14:23:49.389" v="345" actId="20577"/>
          <ac:graphicFrameMkLst>
            <pc:docMk/>
            <pc:sldMk cId="2259510603" sldId="326"/>
            <ac:graphicFrameMk id="18" creationId="{E135BDCC-946B-D5D1-E9E2-7BD0B90302D6}"/>
          </ac:graphicFrameMkLst>
        </pc:graphicFrameChg>
        <pc:graphicFrameChg chg="add del modGraphic">
          <ac:chgData name="M Fuad Al Farabi Shazi B Shaarani (GTS/PD&amp;T)" userId="64f4b10e-dbfb-41e9-a905-9506fca61161" providerId="ADAL" clId="{217D91FD-00E4-4F4C-AB9E-450080F8CFB4}" dt="2024-08-31T14:23:43.524" v="339" actId="478"/>
          <ac:graphicFrameMkLst>
            <pc:docMk/>
            <pc:sldMk cId="2259510603" sldId="326"/>
            <ac:graphicFrameMk id="23" creationId="{BDA2C127-1D63-4527-594F-7C1F8C3C126E}"/>
          </ac:graphicFrameMkLst>
        </pc:graphicFrameChg>
      </pc:sldChg>
      <pc:sldChg chg="addSp delSp modSp mod">
        <pc:chgData name="M Fuad Al Farabi Shazi B Shaarani (GTS/PD&amp;T)" userId="64f4b10e-dbfb-41e9-a905-9506fca61161" providerId="ADAL" clId="{217D91FD-00E4-4F4C-AB9E-450080F8CFB4}" dt="2024-08-31T14:53:28.486" v="729" actId="478"/>
        <pc:sldMkLst>
          <pc:docMk/>
          <pc:sldMk cId="1523272394" sldId="327"/>
        </pc:sldMkLst>
        <pc:spChg chg="mod">
          <ac:chgData name="M Fuad Al Farabi Shazi B Shaarani (GTS/PD&amp;T)" userId="64f4b10e-dbfb-41e9-a905-9506fca61161" providerId="ADAL" clId="{217D91FD-00E4-4F4C-AB9E-450080F8CFB4}" dt="2024-08-31T14:47:16.084" v="631" actId="403"/>
          <ac:spMkLst>
            <pc:docMk/>
            <pc:sldMk cId="1523272394" sldId="327"/>
            <ac:spMk id="15" creationId="{0480351C-A9F2-65A2-EEF1-00F8C71FB0E1}"/>
          </ac:spMkLst>
        </pc:spChg>
        <pc:spChg chg="add del mod">
          <ac:chgData name="M Fuad Al Farabi Shazi B Shaarani (GTS/PD&amp;T)" userId="64f4b10e-dbfb-41e9-a905-9506fca61161" providerId="ADAL" clId="{217D91FD-00E4-4F4C-AB9E-450080F8CFB4}" dt="2024-08-31T14:53:28.486" v="729" actId="478"/>
          <ac:spMkLst>
            <pc:docMk/>
            <pc:sldMk cId="1523272394" sldId="327"/>
            <ac:spMk id="19" creationId="{5472A837-BEA3-3A27-08B9-8CCFE1E76F50}"/>
          </ac:spMkLst>
        </pc:spChg>
      </pc:sldChg>
      <pc:sldChg chg="modSp">
        <pc:chgData name="M Fuad Al Farabi Shazi B Shaarani (GTS/PD&amp;T)" userId="64f4b10e-dbfb-41e9-a905-9506fca61161" providerId="ADAL" clId="{217D91FD-00E4-4F4C-AB9E-450080F8CFB4}" dt="2024-08-31T14:47:09.722" v="630" actId="403"/>
        <pc:sldMkLst>
          <pc:docMk/>
          <pc:sldMk cId="2635357564" sldId="328"/>
        </pc:sldMkLst>
        <pc:spChg chg="mod">
          <ac:chgData name="M Fuad Al Farabi Shazi B Shaarani (GTS/PD&amp;T)" userId="64f4b10e-dbfb-41e9-a905-9506fca61161" providerId="ADAL" clId="{217D91FD-00E4-4F4C-AB9E-450080F8CFB4}" dt="2024-08-31T14:47:09.722" v="630" actId="403"/>
          <ac:spMkLst>
            <pc:docMk/>
            <pc:sldMk cId="2635357564" sldId="328"/>
            <ac:spMk id="19" creationId="{D4DE845E-4AC5-B162-70EA-0BE8699F0162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7:09.722" v="630" actId="403"/>
          <ac:spMkLst>
            <pc:docMk/>
            <pc:sldMk cId="2635357564" sldId="328"/>
            <ac:spMk id="20" creationId="{D71CBD1A-93A4-D361-638C-AE6A05708F7B}"/>
          </ac:spMkLst>
        </pc:spChg>
      </pc:sldChg>
      <pc:sldChg chg="modSp mod">
        <pc:chgData name="M Fuad Al Farabi Shazi B Shaarani (GTS/PD&amp;T)" userId="64f4b10e-dbfb-41e9-a905-9506fca61161" providerId="ADAL" clId="{217D91FD-00E4-4F4C-AB9E-450080F8CFB4}" dt="2024-08-31T14:49:14.190" v="727" actId="1036"/>
        <pc:sldMkLst>
          <pc:docMk/>
          <pc:sldMk cId="2945669524" sldId="329"/>
        </pc:sldMkLst>
        <pc:spChg chg="mod">
          <ac:chgData name="M Fuad Al Farabi Shazi B Shaarani (GTS/PD&amp;T)" userId="64f4b10e-dbfb-41e9-a905-9506fca61161" providerId="ADAL" clId="{217D91FD-00E4-4F4C-AB9E-450080F8CFB4}" dt="2024-08-31T14:49:07.052" v="721" actId="1035"/>
          <ac:spMkLst>
            <pc:docMk/>
            <pc:sldMk cId="2945669524" sldId="329"/>
            <ac:spMk id="7" creationId="{94086C1E-1956-6EEA-262B-F14B445A9B81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9:07.052" v="721" actId="1035"/>
          <ac:spMkLst>
            <pc:docMk/>
            <pc:sldMk cId="2945669524" sldId="329"/>
            <ac:spMk id="8" creationId="{116D39C5-C795-4714-95B4-25283E01D39C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9:14.190" v="727" actId="1036"/>
          <ac:spMkLst>
            <pc:docMk/>
            <pc:sldMk cId="2945669524" sldId="329"/>
            <ac:spMk id="9" creationId="{321B1C3B-B2E7-AA4F-DE3F-AFE6D4ABF362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9:14.190" v="727" actId="1036"/>
          <ac:spMkLst>
            <pc:docMk/>
            <pc:sldMk cId="2945669524" sldId="329"/>
            <ac:spMk id="10" creationId="{B6A3699E-9F0A-02DF-B581-9DD4D0AD3161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8:58.823" v="699" actId="1035"/>
          <ac:spMkLst>
            <pc:docMk/>
            <pc:sldMk cId="2945669524" sldId="329"/>
            <ac:spMk id="11" creationId="{3DB0DF76-1F22-587F-9D61-F30E0FFB7DEC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48:58.823" v="699" actId="1035"/>
          <ac:spMkLst>
            <pc:docMk/>
            <pc:sldMk cId="2945669524" sldId="329"/>
            <ac:spMk id="12" creationId="{11582ED3-B406-AB11-404D-CB4DECAFCDD2}"/>
          </ac:spMkLst>
        </pc:spChg>
      </pc:sldChg>
      <pc:sldChg chg="addSp modSp mod modAnim">
        <pc:chgData name="M Fuad Al Farabi Shazi B Shaarani (GTS/PD&amp;T)" userId="64f4b10e-dbfb-41e9-a905-9506fca61161" providerId="ADAL" clId="{217D91FD-00E4-4F4C-AB9E-450080F8CFB4}" dt="2024-08-31T14:46:58.047" v="629" actId="1076"/>
        <pc:sldMkLst>
          <pc:docMk/>
          <pc:sldMk cId="4075677376" sldId="332"/>
        </pc:sldMkLst>
        <pc:spChg chg="mod">
          <ac:chgData name="M Fuad Al Farabi Shazi B Shaarani (GTS/PD&amp;T)" userId="64f4b10e-dbfb-41e9-a905-9506fca61161" providerId="ADAL" clId="{217D91FD-00E4-4F4C-AB9E-450080F8CFB4}" dt="2024-08-31T14:46:58.047" v="629" actId="1076"/>
          <ac:spMkLst>
            <pc:docMk/>
            <pc:sldMk cId="4075677376" sldId="332"/>
            <ac:spMk id="2" creationId="{5D91CC1D-7ECA-0D6A-C70F-C182D714ED08}"/>
          </ac:spMkLst>
        </pc:spChg>
        <pc:spChg chg="mod">
          <ac:chgData name="M Fuad Al Farabi Shazi B Shaarani (GTS/PD&amp;T)" userId="64f4b10e-dbfb-41e9-a905-9506fca61161" providerId="ADAL" clId="{217D91FD-00E4-4F4C-AB9E-450080F8CFB4}" dt="2024-08-31T14:31:20.636" v="493" actId="1076"/>
          <ac:spMkLst>
            <pc:docMk/>
            <pc:sldMk cId="4075677376" sldId="332"/>
            <ac:spMk id="4" creationId="{02AF33AF-F2C1-E548-B72A-F49E1AC01700}"/>
          </ac:spMkLst>
        </pc:spChg>
        <pc:spChg chg="add mod">
          <ac:chgData name="M Fuad Al Farabi Shazi B Shaarani (GTS/PD&amp;T)" userId="64f4b10e-dbfb-41e9-a905-9506fca61161" providerId="ADAL" clId="{217D91FD-00E4-4F4C-AB9E-450080F8CFB4}" dt="2024-08-31T14:46:35.837" v="619" actId="403"/>
          <ac:spMkLst>
            <pc:docMk/>
            <pc:sldMk cId="4075677376" sldId="332"/>
            <ac:spMk id="7" creationId="{2E0AE022-1676-12EF-9C44-34C2EF1A10A6}"/>
          </ac:spMkLst>
        </pc:spChg>
        <pc:spChg chg="add mod">
          <ac:chgData name="M Fuad Al Farabi Shazi B Shaarani (GTS/PD&amp;T)" userId="64f4b10e-dbfb-41e9-a905-9506fca61161" providerId="ADAL" clId="{217D91FD-00E4-4F4C-AB9E-450080F8CFB4}" dt="2024-08-31T14:46:45.678" v="627" actId="404"/>
          <ac:spMkLst>
            <pc:docMk/>
            <pc:sldMk cId="4075677376" sldId="332"/>
            <ac:spMk id="8" creationId="{23A5A3E5-B1AE-EE9F-C937-BCF3C71FC27E}"/>
          </ac:spMkLst>
        </pc:spChg>
        <pc:picChg chg="mod">
          <ac:chgData name="M Fuad Al Farabi Shazi B Shaarani (GTS/PD&amp;T)" userId="64f4b10e-dbfb-41e9-a905-9506fca61161" providerId="ADAL" clId="{217D91FD-00E4-4F4C-AB9E-450080F8CFB4}" dt="2024-08-31T14:31:37.174" v="497" actId="1076"/>
          <ac:picMkLst>
            <pc:docMk/>
            <pc:sldMk cId="4075677376" sldId="332"/>
            <ac:picMk id="5" creationId="{00B52798-FA17-CAC6-F334-26E4D6D637A8}"/>
          </ac:picMkLst>
        </pc:picChg>
        <pc:picChg chg="mod">
          <ac:chgData name="M Fuad Al Farabi Shazi B Shaarani (GTS/PD&amp;T)" userId="64f4b10e-dbfb-41e9-a905-9506fca61161" providerId="ADAL" clId="{217D91FD-00E4-4F4C-AB9E-450080F8CFB4}" dt="2024-08-31T14:31:42.240" v="498" actId="1076"/>
          <ac:picMkLst>
            <pc:docMk/>
            <pc:sldMk cId="4075677376" sldId="332"/>
            <ac:picMk id="6" creationId="{112236BD-6AC2-B270-C37A-4222F1B52938}"/>
          </ac:picMkLst>
        </pc:picChg>
      </pc:sldChg>
      <pc:sldChg chg="modSp">
        <pc:chgData name="M Fuad Al Farabi Shazi B Shaarani (GTS/PD&amp;T)" userId="64f4b10e-dbfb-41e9-a905-9506fca61161" providerId="ADAL" clId="{217D91FD-00E4-4F4C-AB9E-450080F8CFB4}" dt="2024-08-31T14:10:20.980" v="225" actId="20577"/>
        <pc:sldMkLst>
          <pc:docMk/>
          <pc:sldMk cId="2994113801" sldId="333"/>
        </pc:sldMkLst>
        <pc:spChg chg="mod">
          <ac:chgData name="M Fuad Al Farabi Shazi B Shaarani (GTS/PD&amp;T)" userId="64f4b10e-dbfb-41e9-a905-9506fca61161" providerId="ADAL" clId="{217D91FD-00E4-4F4C-AB9E-450080F8CFB4}" dt="2024-08-31T14:10:20.980" v="225" actId="20577"/>
          <ac:spMkLst>
            <pc:docMk/>
            <pc:sldMk cId="2994113801" sldId="333"/>
            <ac:spMk id="60" creationId="{905E31CC-44DB-7024-0152-89AE16F1138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4"/>
          <c:dPt>
            <c:idx val="0"/>
            <c:bubble3D val="0"/>
            <c:spPr>
              <a:solidFill>
                <a:srgbClr val="0000FF"/>
              </a:solidFill>
              <a:ln w="76200">
                <a:solidFill>
                  <a:srgbClr val="0000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1AE6-4FCE-99EB-3C0C8B81DCB9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76200">
                <a:solidFill>
                  <a:srgbClr val="FF66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1AE6-4FCE-99EB-3C0C8B81DCB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76200">
                <a:solidFill>
                  <a:srgbClr val="FFFF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1AE6-4FCE-99EB-3C0C8B81DCB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76200">
                <a:solidFill>
                  <a:srgbClr val="763F98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1AE6-4FCE-99EB-3C0C8B81DCB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76200">
                <a:solidFill>
                  <a:srgbClr val="00B0F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1AE6-4FCE-99EB-3C0C8B81DCB9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  <a:ln w="762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1AE6-4FCE-99EB-3C0C8B81DCB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1AE6-4FCE-99EB-3C0C8B81DCB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1AE6-4FCE-99EB-3C0C8B81DCB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1AE6-4FCE-99EB-3C0C8B81DCB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1AE6-4FCE-99EB-3C0C8B81DCB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1AE6-4FCE-99EB-3C0C8B81DCB9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1AE6-4FCE-99EB-3C0C8B81DCB9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8.3333333333333329E-2</c:v>
                </c:pt>
                <c:pt idx="1">
                  <c:v>8.3333333333333329E-2</c:v>
                </c:pt>
                <c:pt idx="2">
                  <c:v>8.3333333333333329E-2</c:v>
                </c:pt>
                <c:pt idx="3">
                  <c:v>8.3333333333333329E-2</c:v>
                </c:pt>
                <c:pt idx="4">
                  <c:v>8.3333333333333329E-2</c:v>
                </c:pt>
                <c:pt idx="5">
                  <c:v>8.3333333333333329E-2</c:v>
                </c:pt>
                <c:pt idx="6">
                  <c:v>8.3333333333333329E-2</c:v>
                </c:pt>
                <c:pt idx="7">
                  <c:v>8.3333333333333329E-2</c:v>
                </c:pt>
                <c:pt idx="8">
                  <c:v>8.3333333333333329E-2</c:v>
                </c:pt>
                <c:pt idx="9">
                  <c:v>8.3333333333333329E-2</c:v>
                </c:pt>
                <c:pt idx="10">
                  <c:v>8.3333333333333329E-2</c:v>
                </c:pt>
                <c:pt idx="11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AE6-4FCE-99EB-3C0C8B81D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76200"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4"/>
          <c:dPt>
            <c:idx val="0"/>
            <c:bubble3D val="0"/>
            <c:spPr>
              <a:solidFill>
                <a:srgbClr val="0000FF"/>
              </a:solidFill>
              <a:ln w="76200">
                <a:solidFill>
                  <a:srgbClr val="0000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F078-459F-BDA8-8110E610BDB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F078-459F-BDA8-8110E610BDB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F078-459F-BDA8-8110E610BDB2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F078-459F-BDA8-8110E610BDB2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F078-459F-BDA8-8110E610BDB2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F078-459F-BDA8-8110E610BD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F078-459F-BDA8-8110E610BD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F078-459F-BDA8-8110E610BD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F078-459F-BDA8-8110E610BD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F078-459F-BDA8-8110E610BDB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F078-459F-BDA8-8110E610BDB2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F078-459F-BDA8-8110E610BDB2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8.3333333333333329E-2</c:v>
                </c:pt>
                <c:pt idx="1">
                  <c:v>8.3333333333333329E-2</c:v>
                </c:pt>
                <c:pt idx="2">
                  <c:v>8.3333333333333329E-2</c:v>
                </c:pt>
                <c:pt idx="3">
                  <c:v>8.3333333333333329E-2</c:v>
                </c:pt>
                <c:pt idx="4">
                  <c:v>8.3333333333333329E-2</c:v>
                </c:pt>
                <c:pt idx="5">
                  <c:v>8.3333333333333329E-2</c:v>
                </c:pt>
                <c:pt idx="6">
                  <c:v>8.3333333333333329E-2</c:v>
                </c:pt>
                <c:pt idx="7">
                  <c:v>8.3333333333333329E-2</c:v>
                </c:pt>
                <c:pt idx="8">
                  <c:v>8.3333333333333329E-2</c:v>
                </c:pt>
                <c:pt idx="9">
                  <c:v>8.3333333333333329E-2</c:v>
                </c:pt>
                <c:pt idx="10">
                  <c:v>8.3333333333333329E-2</c:v>
                </c:pt>
                <c:pt idx="11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078-459F-BDA8-8110E610B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76200"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4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787C-4539-B3F1-DA453106D2FB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76200">
                <a:solidFill>
                  <a:srgbClr val="FF66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787C-4539-B3F1-DA453106D2F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787C-4539-B3F1-DA453106D2F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787C-4539-B3F1-DA453106D2FB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787C-4539-B3F1-DA453106D2FB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787C-4539-B3F1-DA453106D2F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787C-4539-B3F1-DA453106D2F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787C-4539-B3F1-DA453106D2F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787C-4539-B3F1-DA453106D2F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787C-4539-B3F1-DA453106D2F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787C-4539-B3F1-DA453106D2FB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787C-4539-B3F1-DA453106D2FB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8.3333333333333329E-2</c:v>
                </c:pt>
                <c:pt idx="1">
                  <c:v>8.3333333333333329E-2</c:v>
                </c:pt>
                <c:pt idx="2">
                  <c:v>8.3333333333333329E-2</c:v>
                </c:pt>
                <c:pt idx="3">
                  <c:v>8.3333333333333329E-2</c:v>
                </c:pt>
                <c:pt idx="4">
                  <c:v>8.3333333333333329E-2</c:v>
                </c:pt>
                <c:pt idx="5">
                  <c:v>8.3333333333333329E-2</c:v>
                </c:pt>
                <c:pt idx="6">
                  <c:v>8.3333333333333329E-2</c:v>
                </c:pt>
                <c:pt idx="7">
                  <c:v>8.3333333333333329E-2</c:v>
                </c:pt>
                <c:pt idx="8">
                  <c:v>8.3333333333333329E-2</c:v>
                </c:pt>
                <c:pt idx="9">
                  <c:v>8.3333333333333329E-2</c:v>
                </c:pt>
                <c:pt idx="10">
                  <c:v>8.3333333333333329E-2</c:v>
                </c:pt>
                <c:pt idx="11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87C-4539-B3F1-DA453106D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76200"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4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428C-41A6-B292-C3B141117D8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428C-41A6-B292-C3B141117D8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76200">
                <a:solidFill>
                  <a:srgbClr val="FFFF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428C-41A6-B292-C3B141117D8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428C-41A6-B292-C3B141117D81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428C-41A6-B292-C3B141117D81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428C-41A6-B292-C3B141117D8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428C-41A6-B292-C3B141117D8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428C-41A6-B292-C3B141117D8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428C-41A6-B292-C3B141117D8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428C-41A6-B292-C3B141117D8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428C-41A6-B292-C3B141117D81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428C-41A6-B292-C3B141117D81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8.3333333333333329E-2</c:v>
                </c:pt>
                <c:pt idx="1">
                  <c:v>8.3333333333333329E-2</c:v>
                </c:pt>
                <c:pt idx="2">
                  <c:v>8.3333333333333329E-2</c:v>
                </c:pt>
                <c:pt idx="3">
                  <c:v>8.3333333333333329E-2</c:v>
                </c:pt>
                <c:pt idx="4">
                  <c:v>8.3333333333333329E-2</c:v>
                </c:pt>
                <c:pt idx="5">
                  <c:v>8.3333333333333329E-2</c:v>
                </c:pt>
                <c:pt idx="6">
                  <c:v>8.3333333333333329E-2</c:v>
                </c:pt>
                <c:pt idx="7">
                  <c:v>8.3333333333333329E-2</c:v>
                </c:pt>
                <c:pt idx="8">
                  <c:v>8.3333333333333329E-2</c:v>
                </c:pt>
                <c:pt idx="9">
                  <c:v>8.3333333333333329E-2</c:v>
                </c:pt>
                <c:pt idx="10">
                  <c:v>8.3333333333333329E-2</c:v>
                </c:pt>
                <c:pt idx="11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28C-41A6-B292-C3B141117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76200"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4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C81D-489B-A64F-045EE7B01D2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C81D-489B-A64F-045EE7B01D2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C81D-489B-A64F-045EE7B01D2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76200">
                <a:solidFill>
                  <a:srgbClr val="763F98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C81D-489B-A64F-045EE7B01D2A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C81D-489B-A64F-045EE7B01D2A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C81D-489B-A64F-045EE7B01D2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C81D-489B-A64F-045EE7B01D2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C81D-489B-A64F-045EE7B01D2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C81D-489B-A64F-045EE7B01D2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C81D-489B-A64F-045EE7B01D2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C81D-489B-A64F-045EE7B01D2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C81D-489B-A64F-045EE7B01D2A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8.3333333333333329E-2</c:v>
                </c:pt>
                <c:pt idx="1">
                  <c:v>8.3333333333333329E-2</c:v>
                </c:pt>
                <c:pt idx="2">
                  <c:v>8.3333333333333329E-2</c:v>
                </c:pt>
                <c:pt idx="3">
                  <c:v>8.3333333333333329E-2</c:v>
                </c:pt>
                <c:pt idx="4">
                  <c:v>8.3333333333333329E-2</c:v>
                </c:pt>
                <c:pt idx="5">
                  <c:v>8.3333333333333329E-2</c:v>
                </c:pt>
                <c:pt idx="6">
                  <c:v>8.3333333333333329E-2</c:v>
                </c:pt>
                <c:pt idx="7">
                  <c:v>8.3333333333333329E-2</c:v>
                </c:pt>
                <c:pt idx="8">
                  <c:v>8.3333333333333329E-2</c:v>
                </c:pt>
                <c:pt idx="9">
                  <c:v>8.3333333333333329E-2</c:v>
                </c:pt>
                <c:pt idx="10">
                  <c:v>8.3333333333333329E-2</c:v>
                </c:pt>
                <c:pt idx="11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81D-489B-A64F-045EE7B01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76200"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4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3CBB-4752-A7E4-40AD764626E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3CBB-4752-A7E4-40AD764626E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3CBB-4752-A7E4-40AD764626E5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3CBB-4752-A7E4-40AD764626E5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76200">
                <a:solidFill>
                  <a:srgbClr val="00B0F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3CBB-4752-A7E4-40AD764626E5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3CBB-4752-A7E4-40AD764626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3CBB-4752-A7E4-40AD764626E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3CBB-4752-A7E4-40AD764626E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3CBB-4752-A7E4-40AD764626E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3CBB-4752-A7E4-40AD764626E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3CBB-4752-A7E4-40AD764626E5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3CBB-4752-A7E4-40AD764626E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8.3333333333333329E-2</c:v>
                </c:pt>
                <c:pt idx="1">
                  <c:v>8.3333333333333329E-2</c:v>
                </c:pt>
                <c:pt idx="2">
                  <c:v>8.3333333333333329E-2</c:v>
                </c:pt>
                <c:pt idx="3">
                  <c:v>8.3333333333333329E-2</c:v>
                </c:pt>
                <c:pt idx="4">
                  <c:v>8.3333333333333329E-2</c:v>
                </c:pt>
                <c:pt idx="5">
                  <c:v>8.3333333333333329E-2</c:v>
                </c:pt>
                <c:pt idx="6">
                  <c:v>8.3333333333333329E-2</c:v>
                </c:pt>
                <c:pt idx="7">
                  <c:v>8.3333333333333329E-2</c:v>
                </c:pt>
                <c:pt idx="8">
                  <c:v>8.3333333333333329E-2</c:v>
                </c:pt>
                <c:pt idx="9">
                  <c:v>8.3333333333333329E-2</c:v>
                </c:pt>
                <c:pt idx="10">
                  <c:v>8.3333333333333329E-2</c:v>
                </c:pt>
                <c:pt idx="11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CBB-4752-A7E4-40AD76462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76200"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4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65A1-46A5-9913-B656E41DA5B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65A1-46A5-9913-B656E41DA5B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65A1-46A5-9913-B656E41DA5B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65A1-46A5-9913-B656E41DA5BA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65A1-46A5-9913-B656E41DA5BA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  <a:ln w="762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65A1-46A5-9913-B656E41DA5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65A1-46A5-9913-B656E41DA5B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65A1-46A5-9913-B656E41DA5B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65A1-46A5-9913-B656E41DA5B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65A1-46A5-9913-B656E41DA5B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65A1-46A5-9913-B656E41DA5B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65A1-46A5-9913-B656E41DA5BA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8.3333333333333329E-2</c:v>
                </c:pt>
                <c:pt idx="1">
                  <c:v>8.3333333333333329E-2</c:v>
                </c:pt>
                <c:pt idx="2">
                  <c:v>8.3333333333333329E-2</c:v>
                </c:pt>
                <c:pt idx="3">
                  <c:v>8.3333333333333329E-2</c:v>
                </c:pt>
                <c:pt idx="4">
                  <c:v>8.3333333333333329E-2</c:v>
                </c:pt>
                <c:pt idx="5">
                  <c:v>8.3333333333333329E-2</c:v>
                </c:pt>
                <c:pt idx="6">
                  <c:v>8.3333333333333329E-2</c:v>
                </c:pt>
                <c:pt idx="7">
                  <c:v>8.3333333333333329E-2</c:v>
                </c:pt>
                <c:pt idx="8">
                  <c:v>8.3333333333333329E-2</c:v>
                </c:pt>
                <c:pt idx="9">
                  <c:v>8.3333333333333329E-2</c:v>
                </c:pt>
                <c:pt idx="10">
                  <c:v>8.3333333333333329E-2</c:v>
                </c:pt>
                <c:pt idx="11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5A1-46A5-9913-B656E41DA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76200"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4A22E-48B6-4081-8646-4D3BF613A66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0C4E-3872-4D4B-B7C9-24D370CD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0C4E-3872-4D4B-B7C9-24D370CD79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A7AF-287B-479C-80D5-46E387CA4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2041B-617C-48D4-ACE9-A45A33404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06F5B-572E-440D-9678-9B3218B1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8DFC-F107-47ED-B702-72D50B95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40474-CAEC-45FC-B15E-A2576C3C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1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A053-0DC4-457A-9814-822A2C5D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6FBB7-B252-4B4E-BB9C-104E8E171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3766B-A79F-4E16-BA50-4DEE663B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089F1-6CB4-4B51-9E3B-11A5B6C2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6AF9-C109-48DD-935D-C5313FD5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24B6B-8BEA-40AC-9DDF-A15B109C2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920CE-8951-4C4C-9192-EA9C9C282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E5B27-7000-44A9-8B81-78AAE696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5E279-7408-4AF7-B50E-4936F225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17B23-810F-467D-9E4F-20EA7971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6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text and numbers&#10;&#10;Description automatically generated">
            <a:extLst>
              <a:ext uri="{FF2B5EF4-FFF2-40B4-BE49-F238E27FC236}">
                <a16:creationId xmlns:a16="http://schemas.microsoft.com/office/drawing/2014/main" id="{96423332-34CB-9569-9132-CD97FFB1C3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F301E4-0ADD-984D-9668-07FDFB24A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1191" y="2561877"/>
            <a:ext cx="11160125" cy="609073"/>
          </a:xfrm>
        </p:spPr>
        <p:txBody>
          <a:bodyPr anchor="b"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56775-7C61-C240-9631-E3AB755D2455}"/>
              </a:ext>
            </a:extLst>
          </p:cNvPr>
          <p:cNvSpPr txBox="1"/>
          <p:nvPr userDrawn="1"/>
        </p:nvSpPr>
        <p:spPr>
          <a:xfrm>
            <a:off x="1291191" y="5533777"/>
            <a:ext cx="7743479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SG" sz="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Petroliam Nasional </a:t>
            </a:r>
            <a:r>
              <a:rPr lang="en-SG" sz="800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Berhad</a:t>
            </a:r>
            <a:r>
              <a:rPr lang="en-SG" sz="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(PETRONAS)</a:t>
            </a:r>
          </a:p>
          <a:p>
            <a:r>
              <a:rPr lang="en-SG" sz="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No part of this document may be reproduced in any form possible, stored in a retrieval system, transmitted and/or disseminated in any form or by any means (digital, mechanical, hard copy, recording or otherwise) without the permission of the copyright owner.</a:t>
            </a:r>
            <a:endParaRPr lang="en-SG" sz="8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29191-151B-D344-A4A0-EE838FCFB7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1759" y="3176352"/>
            <a:ext cx="7061729" cy="69385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122454-4D70-C64D-AA05-0282A8996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1191" y="4532107"/>
            <a:ext cx="4431982" cy="284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to XXX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676BE-8332-5CC7-792B-4F4FDA2C3E25}"/>
              </a:ext>
            </a:extLst>
          </p:cNvPr>
          <p:cNvSpPr txBox="1"/>
          <p:nvPr userDrawn="1"/>
        </p:nvSpPr>
        <p:spPr>
          <a:xfrm>
            <a:off x="1291191" y="5226000"/>
            <a:ext cx="672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The PETRONAS Group adopts zero tolerance against all forms of bribery and corruption. We abide by the PETRONAS Code of Conduct and Business Ethics (</a:t>
            </a:r>
            <a:r>
              <a:rPr lang="en-US" sz="700" dirty="0" err="1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CoBE</a:t>
            </a:r>
            <a:r>
              <a:rPr lang="en-US" sz="700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) &amp; Anti-Bribery and Corruption (ABC) Manual, guided by our Shared Values and Statement of Purpose.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37ACB25-3D9D-9F4D-AD5C-4890D69AB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1191" y="4861819"/>
            <a:ext cx="1292542" cy="2847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DD.MM.YY</a:t>
            </a:r>
          </a:p>
        </p:txBody>
      </p:sp>
    </p:spTree>
    <p:extLst>
      <p:ext uri="{BB962C8B-B14F-4D97-AF65-F5344CB8AC3E}">
        <p14:creationId xmlns:p14="http://schemas.microsoft.com/office/powerpoint/2010/main" val="382008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F9443-62D5-3946-B662-A94824F500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2976" y="1087819"/>
            <a:ext cx="3771166" cy="4978800"/>
          </a:xfrm>
        </p:spPr>
        <p:txBody>
          <a:bodyPr wrap="square" numCol="1" spcCol="0">
            <a:noAutofit/>
          </a:bodyPr>
          <a:lstStyle>
            <a:lvl1pPr marL="0" indent="0">
              <a:buFont typeface="+mj-lt"/>
              <a:buNone/>
              <a:defRPr sz="1600" b="1" i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3C3835"/>
                </a:solidFill>
              </a:defRPr>
            </a:lvl2pPr>
          </a:lstStyle>
          <a:p>
            <a:pPr lvl="0"/>
            <a:r>
              <a:rPr lang="en-US" dirty="0"/>
              <a:t>Insert section title lorem ipsum</a:t>
            </a:r>
          </a:p>
          <a:p>
            <a:pPr lvl="1"/>
            <a:r>
              <a:rPr lang="en-US" dirty="0"/>
              <a:t>Insert section sub-title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09E5B-3034-D649-BDC5-75076A46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1993" y="6278353"/>
            <a:ext cx="184069" cy="365125"/>
          </a:xfrm>
          <a:prstGeom prst="rect">
            <a:avLst/>
          </a:prstGeom>
        </p:spPr>
        <p:txBody>
          <a:bodyPr lIns="46800" rIns="0"/>
          <a:lstStyle>
            <a:lvl1pPr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12EC47-1141-2E4E-9438-27891706CE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6" y="1087438"/>
            <a:ext cx="426719" cy="4978800"/>
          </a:xfrm>
        </p:spPr>
        <p:txBody>
          <a:bodyPr rIns="0">
            <a:noAutofit/>
          </a:bodyPr>
          <a:lstStyle>
            <a:lvl1pPr marL="0" indent="0" algn="l">
              <a:buNone/>
              <a:defRPr b="1" i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9D9D8D3-6324-E04B-96A6-C4BF0D4FFB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3252" y="1087438"/>
            <a:ext cx="426720" cy="4978800"/>
          </a:xfrm>
        </p:spPr>
        <p:txBody>
          <a:bodyPr>
            <a:noAutofit/>
          </a:bodyPr>
          <a:lstStyle>
            <a:lvl1pPr marL="0" indent="0" algn="r">
              <a:buNone/>
              <a:defRPr b="0" i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2F7B4F3-A3CE-5047-9B82-DF9409EC0C8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52467" y="1087819"/>
            <a:ext cx="3771166" cy="4978800"/>
          </a:xfrm>
        </p:spPr>
        <p:txBody>
          <a:bodyPr wrap="square" numCol="1" spcCol="0">
            <a:noAutofit/>
          </a:bodyPr>
          <a:lstStyle>
            <a:lvl1pPr marL="0" indent="0">
              <a:buFont typeface="+mj-lt"/>
              <a:buNone/>
              <a:defRPr sz="1600" b="1" i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3C3835"/>
                </a:solidFill>
              </a:defRPr>
            </a:lvl2pPr>
          </a:lstStyle>
          <a:p>
            <a:pPr lvl="0"/>
            <a:r>
              <a:rPr lang="en-US" dirty="0"/>
              <a:t>Insert section title </a:t>
            </a:r>
            <a:r>
              <a:rPr lang="en-US"/>
              <a:t>lorem ipsum</a:t>
            </a:r>
            <a:endParaRPr lang="en-US" dirty="0"/>
          </a:p>
          <a:p>
            <a:pPr lvl="1"/>
            <a:r>
              <a:rPr lang="en-US" dirty="0"/>
              <a:t>Insert section sub-title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C6CC3AC-06F2-EB48-9E85-CAAE55E1E1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5427" y="1087438"/>
            <a:ext cx="426719" cy="4978800"/>
          </a:xfrm>
        </p:spPr>
        <p:txBody>
          <a:bodyPr rIns="0">
            <a:noAutofit/>
          </a:bodyPr>
          <a:lstStyle>
            <a:lvl1pPr marL="0" indent="0" algn="l">
              <a:buNone/>
              <a:defRPr b="1" i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32028C9-3604-7A4A-AD3A-729E2CF6D2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02743" y="1087438"/>
            <a:ext cx="426720" cy="4978800"/>
          </a:xfrm>
        </p:spPr>
        <p:txBody>
          <a:bodyPr>
            <a:noAutofit/>
          </a:bodyPr>
          <a:lstStyle>
            <a:lvl1pPr marL="0" indent="0" algn="r">
              <a:buNone/>
              <a:defRPr b="0" i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72AB114-BD65-DF4B-8CD8-F99B1CD6D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8" y="368300"/>
            <a:ext cx="11147425" cy="637880"/>
          </a:xfrm>
        </p:spPr>
        <p:txBody>
          <a:bodyPr anchor="t" anchorCtr="0">
            <a:normAutofit/>
          </a:bodyPr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13EED4-F92D-D34C-B60B-12C5308DA512}"/>
              </a:ext>
            </a:extLst>
          </p:cNvPr>
          <p:cNvSpPr txBox="1"/>
          <p:nvPr userDrawn="1"/>
        </p:nvSpPr>
        <p:spPr>
          <a:xfrm>
            <a:off x="8953283" y="6345444"/>
            <a:ext cx="253871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Petroliam Nasional Berhad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C9C852-1FCF-E04B-882F-316F31814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958" y="6339656"/>
            <a:ext cx="835200" cy="3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7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314DB16-0C56-C044-9C28-C5F388C469C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5938" y="1234986"/>
            <a:ext cx="11160124" cy="4881652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C551365-85A6-124E-BAE4-3128A5DD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1993" y="6278353"/>
            <a:ext cx="184069" cy="365125"/>
          </a:xfrm>
          <a:prstGeom prst="rect">
            <a:avLst/>
          </a:prstGeom>
        </p:spPr>
        <p:txBody>
          <a:bodyPr lIns="46800" rIns="0"/>
          <a:lstStyle>
            <a:lvl1pPr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3E3EE1-08D9-8447-AE3C-413678F723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8" y="368300"/>
            <a:ext cx="11147425" cy="637880"/>
          </a:xfrm>
        </p:spPr>
        <p:txBody>
          <a:bodyPr anchor="t" anchorCtr="0">
            <a:noAutofit/>
          </a:bodyPr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F52FA-CF44-444C-92F6-818F02D4960F}"/>
              </a:ext>
            </a:extLst>
          </p:cNvPr>
          <p:cNvSpPr txBox="1"/>
          <p:nvPr userDrawn="1"/>
        </p:nvSpPr>
        <p:spPr>
          <a:xfrm>
            <a:off x="8953283" y="6345444"/>
            <a:ext cx="253871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</a:t>
            </a:r>
            <a:r>
              <a:rPr lang="pt" sz="800" dirty="0" err="1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Petroliam</a:t>
            </a: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800" dirty="0" err="1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800" dirty="0" err="1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Berhad</a:t>
            </a: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1E889-3A6D-9C42-A55A-27476B93E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958" y="6339656"/>
            <a:ext cx="835200" cy="3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D311EA-8E47-3C43-8982-1B4712F09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7866" y="3086100"/>
            <a:ext cx="6622364" cy="685799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PETRONAS</a:t>
            </a:r>
            <a:br>
              <a:rPr lang="en-US" dirty="0"/>
            </a:br>
            <a:r>
              <a:rPr lang="en-US" dirty="0"/>
              <a:t>Passionate about Progress</a:t>
            </a:r>
          </a:p>
        </p:txBody>
      </p:sp>
      <p:pic>
        <p:nvPicPr>
          <p:cNvPr id="3" name="Picture 2" descr="A logo of a company&#10;&#10;Description automatically generated">
            <a:extLst>
              <a:ext uri="{FF2B5EF4-FFF2-40B4-BE49-F238E27FC236}">
                <a16:creationId xmlns:a16="http://schemas.microsoft.com/office/drawing/2014/main" id="{DFAA809A-3B2F-8C3C-4FD2-AF8422D90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4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4A37-B3E7-4A2C-9F8E-6EE69BA5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02FB-00D4-4CEC-A84E-C46EB78D5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98986-7C6F-4F56-A5A8-FB4D36F2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2F27-B2DC-4409-85B5-6076E79B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3DE50-D3FB-4724-AD72-5306C20C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87D1-2CBE-447B-95A6-1B385E9D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AAE91-A360-4773-BF64-F98CC19E2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F4159-0797-4915-BCF3-35687AA9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3D203-2100-4EA6-A598-EC3136B6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B552-6E07-42FC-A4F3-07D79C9B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2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631E-F726-4F92-A0DB-1E93C647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F8C9-CDC9-4035-B613-E7B003F5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4A19A-2A84-4E87-8D0E-53AE3B89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88830-DDEA-4CAF-A35E-EED09E30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30E12-DB99-417A-94F5-3BC34126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90ADE-D092-415B-B24D-CBE14051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B335-BBBF-4669-A364-E50B6F4A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2402-A59F-44A0-9710-E74E7B0C4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A6B8A-FE46-4E10-AFA5-D8A1A9F8D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86E3B-F128-4950-B741-DBC0A6F9E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299F4-9C44-4C4B-8B8C-C456F8C78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F068-BFDF-41FC-BBB9-675E9808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91DF3-2F1B-478E-9F6E-C2BE0C23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AB0650-AC04-4188-839F-AE069BE0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3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4761-AD75-4FFB-B72A-79F37C19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9DC82-C34B-4DD2-A95C-EF77E386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28DD5-2EAE-49A7-ABFE-FC50C17C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03505-BDAC-44E8-9D1A-107861CC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84F55-B08B-437A-81B3-4B82AA97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8A0D2-A865-466F-AB20-D53CAD60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42B40-C39D-443E-A57A-4426647B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6B6A-D3EC-468A-869E-1FC31D51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2B0F-3253-4844-AE5B-FD0A39E1E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C6946-2F6E-4C44-B69E-61B3E19D0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28806-F773-40CF-BCF6-4AF40AB2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BEDA3-019B-4E3F-A017-D848698F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84C14-992D-49F5-8375-FDE0E343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7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7045-4C63-404D-BD50-82F0AB77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FF26-A0B8-4672-9BBF-ACDF02411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81CC8-34BE-4CB6-9BF4-2B3F47900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9B8EE-562B-4762-8798-1E14AC55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B72E0-C19E-42DA-8591-C3D53508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F43B0-4FB0-43D1-BE5F-D3121E3D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3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1DA4E-1BAE-46D0-9AB9-082697D3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DB65C-B771-4862-9DD1-DCDD0FF0B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ED26F-D745-456E-8A7D-BA8B738AE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BF17-EA64-4EE9-97C2-4B53AE2BFC3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511E-5C7E-4797-AEE4-F8966457A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B0424-D50E-4A8B-9764-145D6C22F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ED561-C827-4218-8CB7-1DF03C6860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66A65-6E43-150E-5DFE-0A138711A1E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915787" y="63500"/>
            <a:ext cx="3889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MY" sz="1000">
                <a:solidFill>
                  <a:srgbClr val="0078D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[Open]</a:t>
            </a:r>
          </a:p>
        </p:txBody>
      </p:sp>
    </p:spTree>
    <p:extLst>
      <p:ext uri="{BB962C8B-B14F-4D97-AF65-F5344CB8AC3E}">
        <p14:creationId xmlns:p14="http://schemas.microsoft.com/office/powerpoint/2010/main" val="42586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hyperlink" Target="https://jensapardi.wordpress.com/wp-content/uploads/2010/02/reciprocating_compressor4.pdf" TargetMode="External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F2CB-26C5-354A-BDBA-DDBBC8A77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316" y="1650092"/>
            <a:ext cx="9299484" cy="1743666"/>
          </a:xfrm>
        </p:spPr>
        <p:txBody>
          <a:bodyPr/>
          <a:lstStyle/>
          <a:p>
            <a:r>
              <a:rPr lang="en-US" sz="2400" dirty="0">
                <a:latin typeface="Museo Sans 900" panose="02000000000000000000" pitchFamily="50" charset="0"/>
              </a:rPr>
              <a:t>Vibration Diagnostic Approach Utilising Finite Element Analysis on Reciprocating Machine for Offshore Facility</a:t>
            </a:r>
            <a:endParaRPr lang="en-US" sz="1050" dirty="0">
              <a:latin typeface="Museo Sans 900" panose="020000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101D-3F77-5643-91AE-460B6E419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389" y="3393688"/>
            <a:ext cx="7061729" cy="1026042"/>
          </a:xfrm>
        </p:spPr>
        <p:txBody>
          <a:bodyPr/>
          <a:lstStyle/>
          <a:p>
            <a:r>
              <a:rPr lang="en-US" sz="1600" b="1" dirty="0">
                <a:latin typeface="Museo Sans 700" panose="02000000000000000000" pitchFamily="2" charset="77"/>
              </a:rPr>
              <a:t>By:</a:t>
            </a:r>
          </a:p>
          <a:p>
            <a:r>
              <a:rPr lang="en-US" sz="1600" b="1" dirty="0">
                <a:latin typeface="Museo Sans 700" panose="02000000000000000000" pitchFamily="2" charset="77"/>
              </a:rPr>
              <a:t>Mohamed Fuad Al Farabi Shazi </a:t>
            </a:r>
            <a:br>
              <a:rPr lang="en-US" sz="1600" b="1" dirty="0">
                <a:latin typeface="Museo Sans 700" panose="02000000000000000000" pitchFamily="2" charset="77"/>
              </a:rPr>
            </a:br>
            <a:r>
              <a:rPr lang="en-US" sz="1600" b="1" dirty="0">
                <a:latin typeface="Museo Sans 700" panose="02000000000000000000" pitchFamily="2" charset="77"/>
              </a:rPr>
              <a:t>Staff Engineer, Rotating Equipment</a:t>
            </a:r>
          </a:p>
          <a:p>
            <a:endParaRPr lang="en-US" sz="1600" b="1" dirty="0">
              <a:latin typeface="Museo Sans 700" panose="02000000000000000000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52C65-E3C6-F241-A182-0F2553B6C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2315" y="4559512"/>
            <a:ext cx="4431982" cy="284762"/>
          </a:xfrm>
        </p:spPr>
        <p:txBody>
          <a:bodyPr/>
          <a:lstStyle/>
          <a:p>
            <a:r>
              <a:rPr lang="en-US" sz="1400" dirty="0">
                <a:latin typeface="Museo Sans 300" panose="02000000000000000000" pitchFamily="2" charset="77"/>
              </a:rPr>
              <a:t>Presentation to </a:t>
            </a:r>
            <a:r>
              <a:rPr lang="en-US" sz="1400" dirty="0" err="1">
                <a:latin typeface="Museo Sans 300" panose="02000000000000000000" pitchFamily="2" charset="77"/>
              </a:rPr>
              <a:t>ICoMSETA</a:t>
            </a:r>
            <a:r>
              <a:rPr lang="en-US" sz="1400" dirty="0">
                <a:latin typeface="Museo Sans 300" panose="02000000000000000000" pitchFamily="2" charset="77"/>
              </a:rPr>
              <a:t>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ED2FB-4835-1C43-A0F7-EDA0EF37F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2315" y="4774502"/>
            <a:ext cx="2827012" cy="284762"/>
          </a:xfrm>
        </p:spPr>
        <p:txBody>
          <a:bodyPr/>
          <a:lstStyle/>
          <a:p>
            <a:r>
              <a:rPr lang="en-US" sz="1400" dirty="0">
                <a:latin typeface="Museo Sans 300" panose="02000000000000000000" pitchFamily="2" charset="77"/>
              </a:rPr>
              <a:t>2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3430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5. Methodologies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3C1A84-5971-F1D0-3ADD-4BAEE680E8E6}"/>
              </a:ext>
            </a:extLst>
          </p:cNvPr>
          <p:cNvGrpSpPr/>
          <p:nvPr/>
        </p:nvGrpSpPr>
        <p:grpSpPr>
          <a:xfrm>
            <a:off x="-2158374" y="1417920"/>
            <a:ext cx="7071386" cy="4228265"/>
            <a:chOff x="-2244256" y="1374436"/>
            <a:chExt cx="7071386" cy="422826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83FE5882-8972-2A19-AE5E-A5ABACC647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61881612"/>
                </p:ext>
              </p:extLst>
            </p:nvPr>
          </p:nvGraphicFramePr>
          <p:xfrm>
            <a:off x="-2244256" y="1374436"/>
            <a:ext cx="7071386" cy="42282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BA136-4FFE-7599-DC57-56A20004BC0B}"/>
                </a:ext>
              </a:extLst>
            </p:cNvPr>
            <p:cNvSpPr/>
            <p:nvPr/>
          </p:nvSpPr>
          <p:spPr>
            <a:xfrm>
              <a:off x="-840905" y="1374436"/>
              <a:ext cx="2132342" cy="4135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73118E0-3444-69E3-D118-3D1D73D0395E}"/>
                </a:ext>
              </a:extLst>
            </p:cNvPr>
            <p:cNvSpPr/>
            <p:nvPr/>
          </p:nvSpPr>
          <p:spPr>
            <a:xfrm>
              <a:off x="488079" y="2750825"/>
              <a:ext cx="1658933" cy="1628342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7EDB3C-2E4C-63BA-837A-7F67E57B56B4}"/>
                </a:ext>
              </a:extLst>
            </p:cNvPr>
            <p:cNvSpPr txBox="1"/>
            <p:nvPr/>
          </p:nvSpPr>
          <p:spPr>
            <a:xfrm>
              <a:off x="2062484" y="2162802"/>
              <a:ext cx="953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DEVELOP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E443E-6D00-556C-5A95-567B86871F83}"/>
                </a:ext>
              </a:extLst>
            </p:cNvPr>
            <p:cNvSpPr txBox="1"/>
            <p:nvPr/>
          </p:nvSpPr>
          <p:spPr>
            <a:xfrm>
              <a:off x="1291437" y="1720750"/>
              <a:ext cx="1021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IDENTIFY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9376FC-0DD1-FD10-5F31-72D8D402C72B}"/>
                </a:ext>
              </a:extLst>
            </p:cNvPr>
            <p:cNvSpPr txBox="1"/>
            <p:nvPr/>
          </p:nvSpPr>
          <p:spPr>
            <a:xfrm>
              <a:off x="2289250" y="2960967"/>
              <a:ext cx="976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VERIFY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937BE8-2DC7-4A98-04D3-D3D87BCC1613}"/>
                </a:ext>
              </a:extLst>
            </p:cNvPr>
            <p:cNvSpPr txBox="1"/>
            <p:nvPr/>
          </p:nvSpPr>
          <p:spPr>
            <a:xfrm>
              <a:off x="2192234" y="3702878"/>
              <a:ext cx="1020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SIMULATE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AD07F1-342A-CD43-ACF6-32FD92CA4BC7}"/>
                </a:ext>
              </a:extLst>
            </p:cNvPr>
            <p:cNvSpPr txBox="1"/>
            <p:nvPr/>
          </p:nvSpPr>
          <p:spPr>
            <a:xfrm>
              <a:off x="1982740" y="4345745"/>
              <a:ext cx="965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MODIFY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7B73B1-4CCD-F866-3DB6-3428F0A221E7}"/>
                </a:ext>
              </a:extLst>
            </p:cNvPr>
            <p:cNvSpPr txBox="1"/>
            <p:nvPr/>
          </p:nvSpPr>
          <p:spPr>
            <a:xfrm>
              <a:off x="1298471" y="4828454"/>
              <a:ext cx="889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AFFIRM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BCE6F7-29BE-550F-BCD4-AFAFD7B3D4B2}"/>
                </a:ext>
              </a:extLst>
            </p:cNvPr>
            <p:cNvSpPr/>
            <p:nvPr/>
          </p:nvSpPr>
          <p:spPr>
            <a:xfrm>
              <a:off x="620335" y="2861710"/>
              <a:ext cx="1409188" cy="14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0FF"/>
                  </a:solidFill>
                </a:rPr>
                <a:t>RESOLVING RESONANCE ISSUE</a:t>
              </a:r>
            </a:p>
          </p:txBody>
        </p:sp>
      </p:grp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F64FCFB2-716F-C4EC-EDC0-B8028061B9F6}"/>
              </a:ext>
            </a:extLst>
          </p:cNvPr>
          <p:cNvSpPr/>
          <p:nvPr/>
        </p:nvSpPr>
        <p:spPr>
          <a:xfrm>
            <a:off x="4095120" y="1991479"/>
            <a:ext cx="2092039" cy="52072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useo Sans 300" panose="02000000000000000000" pitchFamily="50" charset="0"/>
              </a:rPr>
              <a:t>Structural skid Bump Test</a:t>
            </a:r>
            <a:endParaRPr lang="en-MY" sz="16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39412B-1965-DC11-0ABA-3A5CF96358FF}"/>
              </a:ext>
            </a:extLst>
          </p:cNvPr>
          <p:cNvSpPr txBox="1"/>
          <p:nvPr/>
        </p:nvSpPr>
        <p:spPr>
          <a:xfrm>
            <a:off x="4099893" y="2655171"/>
            <a:ext cx="3356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Identify existing </a:t>
            </a:r>
            <a:r>
              <a:rPr lang="en-US" sz="16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natural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Best performed during Turnaround</a:t>
            </a:r>
            <a:endParaRPr lang="en-MY" sz="1600" dirty="0">
              <a:latin typeface="Museo Sans 300" panose="02000000000000000000" pitchFamily="5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7976B4-F17D-F4A0-6700-73FA1013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70" y="3966642"/>
            <a:ext cx="2554032" cy="14607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FAE137-3648-2328-928D-D2621B531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398" y="1913302"/>
            <a:ext cx="3652508" cy="26011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3ACBA86-C393-CE2D-E8F5-84EF3B53245D}"/>
              </a:ext>
            </a:extLst>
          </p:cNvPr>
          <p:cNvSpPr/>
          <p:nvPr/>
        </p:nvSpPr>
        <p:spPr>
          <a:xfrm>
            <a:off x="3769899" y="2004033"/>
            <a:ext cx="325221" cy="26601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  <a:endParaRPr lang="en-MY" sz="1400" b="1" dirty="0"/>
          </a:p>
        </p:txBody>
      </p:sp>
    </p:spTree>
    <p:extLst>
      <p:ext uri="{BB962C8B-B14F-4D97-AF65-F5344CB8AC3E}">
        <p14:creationId xmlns:p14="http://schemas.microsoft.com/office/powerpoint/2010/main" val="221020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5. Methodologies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C55CB5-5969-D215-E946-82901C20D7A6}"/>
              </a:ext>
            </a:extLst>
          </p:cNvPr>
          <p:cNvGrpSpPr/>
          <p:nvPr/>
        </p:nvGrpSpPr>
        <p:grpSpPr>
          <a:xfrm>
            <a:off x="-2158374" y="1417920"/>
            <a:ext cx="7071386" cy="4228265"/>
            <a:chOff x="-2244256" y="1374436"/>
            <a:chExt cx="7071386" cy="422826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ACEAAC6C-385B-5918-0D5F-344CAFBD2F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5206904"/>
                </p:ext>
              </p:extLst>
            </p:nvPr>
          </p:nvGraphicFramePr>
          <p:xfrm>
            <a:off x="-2244256" y="1374436"/>
            <a:ext cx="7071386" cy="42282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CE1EEB-6DC4-5D99-F926-15412B283FCC}"/>
                </a:ext>
              </a:extLst>
            </p:cNvPr>
            <p:cNvSpPr/>
            <p:nvPr/>
          </p:nvSpPr>
          <p:spPr>
            <a:xfrm>
              <a:off x="-840905" y="1374436"/>
              <a:ext cx="2132342" cy="4135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1078D7C-2C4E-68C3-835C-96C71EDFA9D8}"/>
                </a:ext>
              </a:extLst>
            </p:cNvPr>
            <p:cNvSpPr/>
            <p:nvPr/>
          </p:nvSpPr>
          <p:spPr>
            <a:xfrm>
              <a:off x="488079" y="2750825"/>
              <a:ext cx="1658933" cy="162834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B356A-AACB-864F-D4EE-C904D601781C}"/>
                </a:ext>
              </a:extLst>
            </p:cNvPr>
            <p:cNvSpPr txBox="1"/>
            <p:nvPr/>
          </p:nvSpPr>
          <p:spPr>
            <a:xfrm>
              <a:off x="2062484" y="2162802"/>
              <a:ext cx="953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DEVELOP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2DFF7A-D0A8-CEE4-9874-A1BF4BC0514A}"/>
                </a:ext>
              </a:extLst>
            </p:cNvPr>
            <p:cNvSpPr txBox="1"/>
            <p:nvPr/>
          </p:nvSpPr>
          <p:spPr>
            <a:xfrm>
              <a:off x="1291437" y="1720750"/>
              <a:ext cx="1021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IDENTIFY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239229-9951-955E-A6BF-0282F7C2F148}"/>
                </a:ext>
              </a:extLst>
            </p:cNvPr>
            <p:cNvSpPr txBox="1"/>
            <p:nvPr/>
          </p:nvSpPr>
          <p:spPr>
            <a:xfrm>
              <a:off x="2289250" y="2960967"/>
              <a:ext cx="976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VERIFY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911311-66C8-054C-A9BB-DB619AC3A163}"/>
                </a:ext>
              </a:extLst>
            </p:cNvPr>
            <p:cNvSpPr txBox="1"/>
            <p:nvPr/>
          </p:nvSpPr>
          <p:spPr>
            <a:xfrm>
              <a:off x="2192234" y="3702878"/>
              <a:ext cx="1020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SIMULATE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1674D4-8588-3BC9-83F4-2ED2B59E9523}"/>
                </a:ext>
              </a:extLst>
            </p:cNvPr>
            <p:cNvSpPr txBox="1"/>
            <p:nvPr/>
          </p:nvSpPr>
          <p:spPr>
            <a:xfrm>
              <a:off x="1982740" y="4345745"/>
              <a:ext cx="965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MODIFY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B4E331-27C5-DCD3-B390-6D94F3632BEE}"/>
                </a:ext>
              </a:extLst>
            </p:cNvPr>
            <p:cNvSpPr txBox="1"/>
            <p:nvPr/>
          </p:nvSpPr>
          <p:spPr>
            <a:xfrm>
              <a:off x="1298471" y="4828454"/>
              <a:ext cx="889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AFFIRM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2461B1-C323-CA0B-BE9A-32DC0B27AF1B}"/>
                </a:ext>
              </a:extLst>
            </p:cNvPr>
            <p:cNvSpPr/>
            <p:nvPr/>
          </p:nvSpPr>
          <p:spPr>
            <a:xfrm>
              <a:off x="620335" y="2861710"/>
              <a:ext cx="1409188" cy="14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accent2"/>
                  </a:solidFill>
                </a:rPr>
                <a:t>RESOLVING RESONANCE ISSUE</a:t>
              </a:r>
            </a:p>
          </p:txBody>
        </p:sp>
      </p:grp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36B81ACD-A782-FA7E-2D24-204A21ECEF3C}"/>
              </a:ext>
            </a:extLst>
          </p:cNvPr>
          <p:cNvSpPr/>
          <p:nvPr/>
        </p:nvSpPr>
        <p:spPr>
          <a:xfrm>
            <a:off x="3643180" y="1548141"/>
            <a:ext cx="2478092" cy="440824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useo Sans 300" panose="02000000000000000000" pitchFamily="50" charset="0"/>
              </a:rPr>
              <a:t>Model Development</a:t>
            </a:r>
            <a:endParaRPr lang="en-MY" sz="16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22F01-3FBD-6E63-F28F-E8D0099BE17C}"/>
              </a:ext>
            </a:extLst>
          </p:cNvPr>
          <p:cNvSpPr txBox="1"/>
          <p:nvPr/>
        </p:nvSpPr>
        <p:spPr>
          <a:xfrm>
            <a:off x="3447112" y="2101464"/>
            <a:ext cx="3459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FEA model was derived based on </a:t>
            </a:r>
            <a:r>
              <a:rPr lang="en-US" sz="16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numerical calculations</a:t>
            </a:r>
            <a:r>
              <a:rPr lang="en-US" sz="1600" dirty="0">
                <a:latin typeface="Museo Sans 300" panose="02000000000000000000" pitchFamily="50" charset="0"/>
              </a:rPr>
              <a:t> on a particular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ODS shows the </a:t>
            </a:r>
            <a:r>
              <a:rPr lang="en-US" sz="16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motion of structure </a:t>
            </a:r>
            <a:r>
              <a:rPr lang="en-US" sz="1600" dirty="0">
                <a:latin typeface="Museo Sans 300" panose="02000000000000000000" pitchFamily="50" charset="0"/>
              </a:rPr>
              <a:t>under various forces – Highest at Engine</a:t>
            </a:r>
            <a:endParaRPr lang="en-MY" sz="1600" dirty="0">
              <a:latin typeface="Museo Sans 300" panose="02000000000000000000" pitchFamily="50" charset="0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4BB68ABF-ECB2-DE1C-B674-16EDE06DCF5B}"/>
              </a:ext>
            </a:extLst>
          </p:cNvPr>
          <p:cNvSpPr/>
          <p:nvPr/>
        </p:nvSpPr>
        <p:spPr>
          <a:xfrm>
            <a:off x="3617908" y="3880453"/>
            <a:ext cx="2280372" cy="41501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useo Sans 300" panose="02000000000000000000" pitchFamily="50" charset="0"/>
              </a:rPr>
              <a:t>Verification via FRF</a:t>
            </a:r>
            <a:endParaRPr lang="en-MY" sz="16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97076-3DFE-94B5-B363-A512970DE0A9}"/>
              </a:ext>
            </a:extLst>
          </p:cNvPr>
          <p:cNvSpPr txBox="1"/>
          <p:nvPr/>
        </p:nvSpPr>
        <p:spPr>
          <a:xfrm>
            <a:off x="3531951" y="4372551"/>
            <a:ext cx="3270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Frequency Response Function (FRF) Modal analysis was employed to determine dynamic characteristic (</a:t>
            </a:r>
            <a:r>
              <a:rPr lang="en-US" sz="16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Natural frequencies, mode shape, damping</a:t>
            </a:r>
            <a:r>
              <a:rPr lang="en-US" sz="1600" dirty="0">
                <a:latin typeface="Museo Sans 300" panose="02000000000000000000" pitchFamily="50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Used to establish correlation between MA and FRF</a:t>
            </a:r>
            <a:endParaRPr lang="en-MY" sz="1600" b="1" dirty="0">
              <a:solidFill>
                <a:srgbClr val="2CB0D4"/>
              </a:solidFill>
              <a:latin typeface="Museo Sans 300" panose="02000000000000000000" pitchFamily="50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41525A-10B1-57B8-CFAC-A909CC07A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411" y="1874665"/>
            <a:ext cx="5087863" cy="31195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1E4EFDF-A6A8-AC36-F5D1-70FD2BF1FBC6}"/>
              </a:ext>
            </a:extLst>
          </p:cNvPr>
          <p:cNvSpPr/>
          <p:nvPr/>
        </p:nvSpPr>
        <p:spPr>
          <a:xfrm>
            <a:off x="3390396" y="1532220"/>
            <a:ext cx="283110" cy="266018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  <a:endParaRPr lang="en-MY" sz="1400" b="1" dirty="0"/>
          </a:p>
        </p:txBody>
      </p:sp>
    </p:spTree>
    <p:extLst>
      <p:ext uri="{BB962C8B-B14F-4D97-AF65-F5344CB8AC3E}">
        <p14:creationId xmlns:p14="http://schemas.microsoft.com/office/powerpoint/2010/main" val="14558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5. Methodologies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552D24-03D6-CAB1-EB80-46F09CFC76F5}"/>
              </a:ext>
            </a:extLst>
          </p:cNvPr>
          <p:cNvGrpSpPr/>
          <p:nvPr/>
        </p:nvGrpSpPr>
        <p:grpSpPr>
          <a:xfrm>
            <a:off x="-2158374" y="1417920"/>
            <a:ext cx="7071386" cy="4228265"/>
            <a:chOff x="-2244256" y="1374436"/>
            <a:chExt cx="7071386" cy="422826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D552EAFE-E98B-D4D4-01F1-0B940C9644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78732125"/>
                </p:ext>
              </p:extLst>
            </p:nvPr>
          </p:nvGraphicFramePr>
          <p:xfrm>
            <a:off x="-2244256" y="1374436"/>
            <a:ext cx="7071386" cy="42282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497DDF-302F-62DE-A844-569338B250A0}"/>
                </a:ext>
              </a:extLst>
            </p:cNvPr>
            <p:cNvSpPr/>
            <p:nvPr/>
          </p:nvSpPr>
          <p:spPr>
            <a:xfrm>
              <a:off x="-840905" y="1374436"/>
              <a:ext cx="2132342" cy="4135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25B136B-F30F-4A47-082D-84F038326D2E}"/>
                </a:ext>
              </a:extLst>
            </p:cNvPr>
            <p:cNvSpPr/>
            <p:nvPr/>
          </p:nvSpPr>
          <p:spPr>
            <a:xfrm>
              <a:off x="488079" y="2750825"/>
              <a:ext cx="1658933" cy="1628342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>
                <a:solidFill>
                  <a:srgbClr val="FFFF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47CFC5-8691-952F-382F-9A13DE84E704}"/>
                </a:ext>
              </a:extLst>
            </p:cNvPr>
            <p:cNvSpPr txBox="1"/>
            <p:nvPr/>
          </p:nvSpPr>
          <p:spPr>
            <a:xfrm>
              <a:off x="2062484" y="2162802"/>
              <a:ext cx="953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DEVELOP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B78EFF-06A1-5F8C-8B56-4D7B771CB957}"/>
                </a:ext>
              </a:extLst>
            </p:cNvPr>
            <p:cNvSpPr txBox="1"/>
            <p:nvPr/>
          </p:nvSpPr>
          <p:spPr>
            <a:xfrm>
              <a:off x="1291437" y="1720750"/>
              <a:ext cx="1021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IDENTIFY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E5CD96-1C97-BDFC-7D42-FF9CDFE0CEA8}"/>
                </a:ext>
              </a:extLst>
            </p:cNvPr>
            <p:cNvSpPr txBox="1"/>
            <p:nvPr/>
          </p:nvSpPr>
          <p:spPr>
            <a:xfrm>
              <a:off x="2289250" y="2960967"/>
              <a:ext cx="976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VERIFY</a:t>
              </a:r>
              <a:endParaRPr lang="en-MY" sz="14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AEC1D3-24BC-670D-4E20-AEA05E7B1CA1}"/>
                </a:ext>
              </a:extLst>
            </p:cNvPr>
            <p:cNvSpPr txBox="1"/>
            <p:nvPr/>
          </p:nvSpPr>
          <p:spPr>
            <a:xfrm>
              <a:off x="2192234" y="3702878"/>
              <a:ext cx="1020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SIMULATE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CE247A-70F4-3305-2D73-59E2CD00D8B2}"/>
                </a:ext>
              </a:extLst>
            </p:cNvPr>
            <p:cNvSpPr txBox="1"/>
            <p:nvPr/>
          </p:nvSpPr>
          <p:spPr>
            <a:xfrm>
              <a:off x="1982740" y="4345745"/>
              <a:ext cx="965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MODIFY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052DED-1BB5-F588-B15E-F1CC3A9AE459}"/>
                </a:ext>
              </a:extLst>
            </p:cNvPr>
            <p:cNvSpPr txBox="1"/>
            <p:nvPr/>
          </p:nvSpPr>
          <p:spPr>
            <a:xfrm>
              <a:off x="1298471" y="4828454"/>
              <a:ext cx="889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AFFIRM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9550A4-5D32-53BE-97AB-CBC283E2DECB}"/>
                </a:ext>
              </a:extLst>
            </p:cNvPr>
            <p:cNvSpPr/>
            <p:nvPr/>
          </p:nvSpPr>
          <p:spPr>
            <a:xfrm>
              <a:off x="620335" y="2861710"/>
              <a:ext cx="1409188" cy="14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RESOLVING RESONANCE ISSUE</a:t>
              </a:r>
            </a:p>
          </p:txBody>
        </p:sp>
      </p:grp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25D1425B-7735-B801-BDE1-8BAC20C22A1A}"/>
              </a:ext>
            </a:extLst>
          </p:cNvPr>
          <p:cNvSpPr/>
          <p:nvPr/>
        </p:nvSpPr>
        <p:spPr>
          <a:xfrm>
            <a:off x="3645696" y="1706522"/>
            <a:ext cx="2541666" cy="60960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useo Sans 300" panose="02000000000000000000" pitchFamily="50" charset="0"/>
              </a:rPr>
              <a:t>Verification of Resonance </a:t>
            </a:r>
            <a:endParaRPr lang="en-MY" sz="16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DBC427-2510-1313-D5F5-2D4B03D5406A}"/>
              </a:ext>
            </a:extLst>
          </p:cNvPr>
          <p:cNvSpPr txBox="1"/>
          <p:nvPr/>
        </p:nvSpPr>
        <p:spPr>
          <a:xfrm>
            <a:off x="3605211" y="2531029"/>
            <a:ext cx="29323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Modal analysis revealed dominant horizontal mode at 19.5Hz which is </a:t>
            </a:r>
            <a:r>
              <a:rPr lang="en-US" sz="16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very close </a:t>
            </a:r>
            <a:r>
              <a:rPr lang="en-US" sz="1600" dirty="0">
                <a:latin typeface="Museo Sans 300" panose="02000000000000000000" pitchFamily="50" charset="0"/>
              </a:rPr>
              <a:t>to the engine running speed of 18.5Hz. </a:t>
            </a:r>
            <a:br>
              <a:rPr lang="en-US" sz="1600" dirty="0">
                <a:latin typeface="Museo Sans 300" panose="02000000000000000000" pitchFamily="50" charset="0"/>
              </a:rPr>
            </a:br>
            <a:endParaRPr lang="en-US" sz="1600" dirty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The overall condition was considered dynamically weak and classified as a </a:t>
            </a:r>
            <a:r>
              <a:rPr lang="en-US" sz="16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Near Resonance </a:t>
            </a:r>
            <a:r>
              <a:rPr lang="en-US" sz="1600" dirty="0">
                <a:latin typeface="Museo Sans 300" panose="02000000000000000000" pitchFamily="50" charset="0"/>
              </a:rPr>
              <a:t>issue.</a:t>
            </a:r>
            <a:endParaRPr lang="en-US" sz="1600" b="1" dirty="0">
              <a:solidFill>
                <a:srgbClr val="00B1A9"/>
              </a:solidFill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600" b="1" dirty="0">
              <a:solidFill>
                <a:srgbClr val="2CB0D4"/>
              </a:solidFill>
              <a:latin typeface="Museo Sans 300" panose="02000000000000000000" pitchFamily="50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B3FB96-987E-8735-3162-2060F2B563ED}"/>
              </a:ext>
            </a:extLst>
          </p:cNvPr>
          <p:cNvGrpSpPr/>
          <p:nvPr/>
        </p:nvGrpSpPr>
        <p:grpSpPr>
          <a:xfrm>
            <a:off x="6537561" y="1510099"/>
            <a:ext cx="5322703" cy="1848329"/>
            <a:chOff x="6521309" y="1689144"/>
            <a:chExt cx="5322703" cy="184832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210CA9-CFBC-6353-4594-123FF33F3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6549" y="1689144"/>
              <a:ext cx="4030260" cy="1848329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E4B21D-04D7-FB6B-0CD4-A4EBF9275E00}"/>
                </a:ext>
              </a:extLst>
            </p:cNvPr>
            <p:cNvSpPr/>
            <p:nvPr/>
          </p:nvSpPr>
          <p:spPr>
            <a:xfrm>
              <a:off x="7678595" y="2181568"/>
              <a:ext cx="4165417" cy="3197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0" name="Callout: Right Arrow 19">
              <a:extLst>
                <a:ext uri="{FF2B5EF4-FFF2-40B4-BE49-F238E27FC236}">
                  <a16:creationId xmlns:a16="http://schemas.microsoft.com/office/drawing/2014/main" id="{45C37802-072E-954C-62C1-F8B33FC6BF64}"/>
                </a:ext>
              </a:extLst>
            </p:cNvPr>
            <p:cNvSpPr/>
            <p:nvPr/>
          </p:nvSpPr>
          <p:spPr>
            <a:xfrm>
              <a:off x="6521309" y="1958906"/>
              <a:ext cx="1103586" cy="835403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3749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000" b="1" dirty="0">
                  <a:solidFill>
                    <a:schemeClr val="tx1"/>
                  </a:solidFill>
                </a:rPr>
                <a:t>Engine running frequency 18Hz – 20Hz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2F2001D-498B-BC3C-C302-FB47B1E071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55" t="14948" r="16896" b="32261"/>
          <a:stretch/>
        </p:blipFill>
        <p:spPr>
          <a:xfrm>
            <a:off x="7752801" y="3510431"/>
            <a:ext cx="4022245" cy="195968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7EF652D-599F-A2D1-8074-04C0E1B08418}"/>
              </a:ext>
            </a:extLst>
          </p:cNvPr>
          <p:cNvSpPr/>
          <p:nvPr/>
        </p:nvSpPr>
        <p:spPr>
          <a:xfrm>
            <a:off x="3381835" y="1700398"/>
            <a:ext cx="283111" cy="26601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3</a:t>
            </a:r>
            <a:endParaRPr lang="en-MY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5. Methodologies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17D41B-019A-62F4-02D7-7FB9CEC87A15}"/>
              </a:ext>
            </a:extLst>
          </p:cNvPr>
          <p:cNvGrpSpPr/>
          <p:nvPr/>
        </p:nvGrpSpPr>
        <p:grpSpPr>
          <a:xfrm>
            <a:off x="-2158374" y="1417920"/>
            <a:ext cx="7071386" cy="4228265"/>
            <a:chOff x="-2244256" y="1374436"/>
            <a:chExt cx="7071386" cy="422826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136E917-3633-5F3A-46CC-75BF348C01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8332733"/>
                </p:ext>
              </p:extLst>
            </p:nvPr>
          </p:nvGraphicFramePr>
          <p:xfrm>
            <a:off x="-2244256" y="1374436"/>
            <a:ext cx="7071386" cy="42282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C82CB4-F9F9-7CE3-817A-2D15FF8CDE94}"/>
                </a:ext>
              </a:extLst>
            </p:cNvPr>
            <p:cNvSpPr/>
            <p:nvPr/>
          </p:nvSpPr>
          <p:spPr>
            <a:xfrm>
              <a:off x="-840905" y="1374436"/>
              <a:ext cx="2132342" cy="4135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3775FD-CDAE-6E1D-90EA-743166E8E6B9}"/>
                </a:ext>
              </a:extLst>
            </p:cNvPr>
            <p:cNvSpPr/>
            <p:nvPr/>
          </p:nvSpPr>
          <p:spPr>
            <a:xfrm>
              <a:off x="488079" y="2750825"/>
              <a:ext cx="1658933" cy="1628342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49BC46-E63C-699B-C1C5-1B2E7DA1C2BD}"/>
                </a:ext>
              </a:extLst>
            </p:cNvPr>
            <p:cNvSpPr txBox="1"/>
            <p:nvPr/>
          </p:nvSpPr>
          <p:spPr>
            <a:xfrm>
              <a:off x="2051677" y="2162802"/>
              <a:ext cx="953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DEVELOP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DE32D5-FFB5-A39E-169C-F5D16A8E587B}"/>
                </a:ext>
              </a:extLst>
            </p:cNvPr>
            <p:cNvSpPr txBox="1"/>
            <p:nvPr/>
          </p:nvSpPr>
          <p:spPr>
            <a:xfrm>
              <a:off x="1291437" y="1720750"/>
              <a:ext cx="1021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IDENTIFY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7CBC85-C3DE-BEED-9EC0-82C1F25F1E73}"/>
                </a:ext>
              </a:extLst>
            </p:cNvPr>
            <p:cNvSpPr txBox="1"/>
            <p:nvPr/>
          </p:nvSpPr>
          <p:spPr>
            <a:xfrm>
              <a:off x="2289250" y="2960967"/>
              <a:ext cx="976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VERIFY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4CB865-14F8-1294-2152-D47102C6425A}"/>
                </a:ext>
              </a:extLst>
            </p:cNvPr>
            <p:cNvSpPr txBox="1"/>
            <p:nvPr/>
          </p:nvSpPr>
          <p:spPr>
            <a:xfrm>
              <a:off x="2192234" y="3702878"/>
              <a:ext cx="1020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SIMULATE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859962-2B1D-508C-179D-70234AAFE9D6}"/>
                </a:ext>
              </a:extLst>
            </p:cNvPr>
            <p:cNvSpPr txBox="1"/>
            <p:nvPr/>
          </p:nvSpPr>
          <p:spPr>
            <a:xfrm>
              <a:off x="1982740" y="4345745"/>
              <a:ext cx="965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MODIFY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5CC574-AAE7-C3D4-0E5A-8D47DF7F34A5}"/>
                </a:ext>
              </a:extLst>
            </p:cNvPr>
            <p:cNvSpPr txBox="1"/>
            <p:nvPr/>
          </p:nvSpPr>
          <p:spPr>
            <a:xfrm>
              <a:off x="1298471" y="4828454"/>
              <a:ext cx="889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AFFIRM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E6DB1B-A996-4C1B-E633-B65F9A57C24E}"/>
                </a:ext>
              </a:extLst>
            </p:cNvPr>
            <p:cNvSpPr/>
            <p:nvPr/>
          </p:nvSpPr>
          <p:spPr>
            <a:xfrm>
              <a:off x="620335" y="2861710"/>
              <a:ext cx="1409188" cy="14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7030A0"/>
                  </a:solidFill>
                </a:rPr>
                <a:t>RESOLVING RESONANCE ISSUE</a:t>
              </a:r>
            </a:p>
          </p:txBody>
        </p:sp>
      </p:grp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06570686-56E9-A805-843A-0A4DE40A50FD}"/>
              </a:ext>
            </a:extLst>
          </p:cNvPr>
          <p:cNvSpPr/>
          <p:nvPr/>
        </p:nvSpPr>
        <p:spPr>
          <a:xfrm>
            <a:off x="4006537" y="1607163"/>
            <a:ext cx="2504253" cy="53008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763F9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useo Sans 300" panose="02000000000000000000" pitchFamily="50" charset="0"/>
              </a:rPr>
              <a:t>Structural Dynamic Modification (SDM)</a:t>
            </a:r>
            <a:endParaRPr lang="en-MY" sz="16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65451E-5118-83B8-BC03-CA3BA01C3B5D}"/>
              </a:ext>
            </a:extLst>
          </p:cNvPr>
          <p:cNvSpPr txBox="1"/>
          <p:nvPr/>
        </p:nvSpPr>
        <p:spPr>
          <a:xfrm>
            <a:off x="3711900" y="2291573"/>
            <a:ext cx="3356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SDM allows any modification to be performed in a </a:t>
            </a:r>
            <a:r>
              <a:rPr lang="en-US" sz="16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virtual </a:t>
            </a:r>
            <a:r>
              <a:rPr lang="en-US" sz="1600" dirty="0">
                <a:latin typeface="Museo Sans 300" panose="02000000000000000000" pitchFamily="50" charset="0"/>
              </a:rPr>
              <a:t>environment</a:t>
            </a:r>
            <a:br>
              <a:rPr lang="en-US" sz="1600" dirty="0">
                <a:latin typeface="Museo Sans 300" panose="02000000000000000000" pitchFamily="50" charset="0"/>
              </a:rPr>
            </a:br>
            <a:endParaRPr lang="en-US" sz="1600" dirty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Addition, removal, or modification of the structural geometry/assembly to shift natural frequency </a:t>
            </a:r>
            <a:r>
              <a:rPr lang="en-US" sz="16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away from operating speed.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600" b="1" dirty="0">
              <a:solidFill>
                <a:srgbClr val="2CB0D4"/>
              </a:solidFill>
              <a:latin typeface="Museo Sans 300" panose="020000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749051-1B24-FDC4-9875-4AED4C704704}"/>
              </a:ext>
            </a:extLst>
          </p:cNvPr>
          <p:cNvSpPr txBox="1"/>
          <p:nvPr/>
        </p:nvSpPr>
        <p:spPr>
          <a:xfrm>
            <a:off x="3814336" y="4979749"/>
            <a:ext cx="682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useo Sans 300" panose="02000000000000000000" pitchFamily="50" charset="0"/>
              </a:rPr>
              <a:t>API 618 (7.9.4.2.5.3.2)</a:t>
            </a:r>
            <a:br>
              <a:rPr lang="en-US" sz="1400" dirty="0">
                <a:latin typeface="Museo Sans 300" panose="02000000000000000000" pitchFamily="50" charset="0"/>
              </a:rPr>
            </a:br>
            <a:r>
              <a:rPr lang="en-US" b="1" dirty="0">
                <a:latin typeface="Museo Sans 300" panose="02000000000000000000" pitchFamily="50" charset="0"/>
              </a:rPr>
              <a:t>“</a:t>
            </a:r>
            <a:r>
              <a:rPr lang="en-US" sz="1400" dirty="0">
                <a:latin typeface="Museo Sans 300" panose="02000000000000000000" pitchFamily="50" charset="0"/>
              </a:rPr>
              <a:t> </a:t>
            </a:r>
            <a:r>
              <a:rPr lang="en-US" sz="1400" i="1" dirty="0">
                <a:latin typeface="Museo Sans 300" panose="02000000000000000000" pitchFamily="50" charset="0"/>
              </a:rPr>
              <a:t>The predicted mechanical natural frequencies shall be designed to be separated from significant excitation frequencies by at least 20%. </a:t>
            </a:r>
            <a:r>
              <a:rPr lang="en-US" b="1" dirty="0">
                <a:latin typeface="Museo Sans 300" panose="02000000000000000000" pitchFamily="50" charset="0"/>
              </a:rPr>
              <a:t>”</a:t>
            </a:r>
            <a:endParaRPr lang="en-US" sz="1400" b="1" dirty="0">
              <a:latin typeface="Museo Sans 300" panose="02000000000000000000" pitchFamily="50" charset="0"/>
            </a:endParaRPr>
          </a:p>
          <a:p>
            <a:endParaRPr lang="en-MY" sz="1400" dirty="0">
              <a:latin typeface="Museo Sans 300" panose="02000000000000000000" pitchFamily="50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135BDCC-946B-D5D1-E9E2-7BD0B9030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93772"/>
              </p:ext>
            </p:extLst>
          </p:nvPr>
        </p:nvGraphicFramePr>
        <p:xfrm>
          <a:off x="7225636" y="1182753"/>
          <a:ext cx="4408078" cy="370858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{5940675A-B579-460E-94D1-54222C63F5DA}</a:tableStyleId>
              </a:tblPr>
              <a:tblGrid>
                <a:gridCol w="2188744">
                  <a:extLst>
                    <a:ext uri="{9D8B030D-6E8A-4147-A177-3AD203B41FA5}">
                      <a16:colId xmlns:a16="http://schemas.microsoft.com/office/drawing/2014/main" val="1187032710"/>
                    </a:ext>
                  </a:extLst>
                </a:gridCol>
                <a:gridCol w="1132498">
                  <a:extLst>
                    <a:ext uri="{9D8B030D-6E8A-4147-A177-3AD203B41FA5}">
                      <a16:colId xmlns:a16="http://schemas.microsoft.com/office/drawing/2014/main" val="2569864745"/>
                    </a:ext>
                  </a:extLst>
                </a:gridCol>
                <a:gridCol w="1086836">
                  <a:extLst>
                    <a:ext uri="{9D8B030D-6E8A-4147-A177-3AD203B41FA5}">
                      <a16:colId xmlns:a16="http://schemas.microsoft.com/office/drawing/2014/main" val="3536239986"/>
                    </a:ext>
                  </a:extLst>
                </a:gridCol>
              </a:tblGrid>
              <a:tr h="584520">
                <a:tc>
                  <a:txBody>
                    <a:bodyPr/>
                    <a:lstStyle/>
                    <a:p>
                      <a:r>
                        <a:rPr lang="en-MY" sz="1400" b="1" dirty="0">
                          <a:solidFill>
                            <a:schemeClr val="bg1"/>
                          </a:solidFill>
                        </a:rPr>
                        <a:t>Figure</a:t>
                      </a:r>
                    </a:p>
                  </a:txBody>
                  <a:tcPr>
                    <a:solidFill>
                      <a:srgbClr val="00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bg1"/>
                          </a:solidFill>
                        </a:rPr>
                        <a:t>FEA (Original)</a:t>
                      </a:r>
                    </a:p>
                  </a:txBody>
                  <a:tcPr>
                    <a:solidFill>
                      <a:srgbClr val="00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bg1"/>
                          </a:solidFill>
                        </a:rPr>
                        <a:t>SDM </a:t>
                      </a:r>
                    </a:p>
                  </a:txBody>
                  <a:tcPr>
                    <a:solidFill>
                      <a:srgbClr val="00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456545"/>
                  </a:ext>
                </a:extLst>
              </a:tr>
              <a:tr h="736828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MY" sz="1400" dirty="0"/>
                    </a:p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/>
                        <a:t>19.4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/>
                        <a:t>18.9 Hz</a:t>
                      </a:r>
                      <a:br>
                        <a:rPr lang="en-MY" sz="1400" dirty="0"/>
                      </a:br>
                      <a:r>
                        <a:rPr lang="en-MY" sz="1400" dirty="0"/>
                        <a:t>(-2.5%)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23995"/>
                  </a:ext>
                </a:extLst>
              </a:tr>
              <a:tr h="825205">
                <a:tc>
                  <a:txBody>
                    <a:bodyPr/>
                    <a:lstStyle/>
                    <a:p>
                      <a:endParaRPr lang="en-MY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/>
                        <a:t>19.4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/>
                        <a:t>22.5 Hz</a:t>
                      </a:r>
                    </a:p>
                    <a:p>
                      <a:pPr algn="ctr"/>
                      <a:r>
                        <a:rPr lang="en-MY" sz="1400" dirty="0"/>
                        <a:t>(+16%)</a:t>
                      </a:r>
                    </a:p>
                    <a:p>
                      <a:pPr algn="ctr"/>
                      <a:endParaRPr lang="en-MY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94477"/>
                  </a:ext>
                </a:extLst>
              </a:tr>
              <a:tr h="825205">
                <a:tc>
                  <a:txBody>
                    <a:bodyPr/>
                    <a:lstStyle/>
                    <a:p>
                      <a:endParaRPr lang="en-MY" sz="1400" b="1">
                        <a:solidFill>
                          <a:srgbClr val="00B1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dirty="0">
                          <a:solidFill>
                            <a:srgbClr val="00B1A9"/>
                          </a:solidFill>
                        </a:rPr>
                        <a:t>19.4 Hz</a:t>
                      </a:r>
                    </a:p>
                    <a:p>
                      <a:pPr algn="ctr"/>
                      <a:endParaRPr lang="en-MY" sz="1400" b="1" dirty="0">
                        <a:solidFill>
                          <a:srgbClr val="00B1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rgbClr val="00B1A9"/>
                          </a:solidFill>
                        </a:rPr>
                        <a:t>27.9 Hz</a:t>
                      </a:r>
                    </a:p>
                    <a:p>
                      <a:pPr algn="ctr"/>
                      <a:r>
                        <a:rPr lang="en-MY" sz="1400" b="1" dirty="0">
                          <a:solidFill>
                            <a:srgbClr val="00B1A9"/>
                          </a:solidFill>
                        </a:rPr>
                        <a:t>(+44%)</a:t>
                      </a:r>
                    </a:p>
                    <a:p>
                      <a:pPr algn="ctr"/>
                      <a:endParaRPr lang="en-MY" sz="1400" b="1" dirty="0">
                        <a:solidFill>
                          <a:srgbClr val="00B1A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946047"/>
                  </a:ext>
                </a:extLst>
              </a:tr>
              <a:tr h="736828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MY" sz="1400" dirty="0"/>
                    </a:p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/>
                        <a:t>19.4 Hz</a:t>
                      </a:r>
                    </a:p>
                    <a:p>
                      <a:pPr algn="ctr"/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/>
                        <a:t>23.0 Hz</a:t>
                      </a:r>
                    </a:p>
                    <a:p>
                      <a:pPr algn="ctr"/>
                      <a:r>
                        <a:rPr lang="en-MY" sz="1400" dirty="0"/>
                        <a:t>(+18%)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623067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16510722-94FF-76A7-0C29-DC3360DA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883" y="1804759"/>
            <a:ext cx="1469501" cy="6649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540C9A-25BC-1D7D-16BA-138C05D08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465" y="2558140"/>
            <a:ext cx="1547081" cy="723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C19C4C-2272-FCC2-C8CC-99BC5997A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884" y="3371798"/>
            <a:ext cx="1497920" cy="723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4D07D0-189A-93E2-1891-5BB4FD25B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984" y="4174990"/>
            <a:ext cx="1421401" cy="67395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23787F5-02CD-BDBF-FA5A-C7463DF1F1FE}"/>
              </a:ext>
            </a:extLst>
          </p:cNvPr>
          <p:cNvSpPr/>
          <p:nvPr/>
        </p:nvSpPr>
        <p:spPr>
          <a:xfrm>
            <a:off x="3721116" y="1711261"/>
            <a:ext cx="314494" cy="26601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4</a:t>
            </a:r>
            <a:endParaRPr lang="en-MY" sz="1400" b="1" dirty="0"/>
          </a:p>
        </p:txBody>
      </p:sp>
    </p:spTree>
    <p:extLst>
      <p:ext uri="{BB962C8B-B14F-4D97-AF65-F5344CB8AC3E}">
        <p14:creationId xmlns:p14="http://schemas.microsoft.com/office/powerpoint/2010/main" val="22595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5. Methodologies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C8352A-E213-EBCF-DAAA-2D0529B5FD4B}"/>
              </a:ext>
            </a:extLst>
          </p:cNvPr>
          <p:cNvGrpSpPr/>
          <p:nvPr/>
        </p:nvGrpSpPr>
        <p:grpSpPr>
          <a:xfrm>
            <a:off x="-2158374" y="1417920"/>
            <a:ext cx="7071386" cy="4228265"/>
            <a:chOff x="-2244256" y="1374436"/>
            <a:chExt cx="7071386" cy="422826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5959FDC4-AE9F-97AF-9F87-15CF78673F7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82387058"/>
                </p:ext>
              </p:extLst>
            </p:nvPr>
          </p:nvGraphicFramePr>
          <p:xfrm>
            <a:off x="-2244256" y="1374436"/>
            <a:ext cx="7071386" cy="42282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74551D-B15D-E3C3-D044-06A0C2C70B66}"/>
                </a:ext>
              </a:extLst>
            </p:cNvPr>
            <p:cNvSpPr/>
            <p:nvPr/>
          </p:nvSpPr>
          <p:spPr>
            <a:xfrm>
              <a:off x="-840905" y="1374436"/>
              <a:ext cx="2132342" cy="4135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751BF12-5D05-7298-070D-14A40FC24FD4}"/>
                </a:ext>
              </a:extLst>
            </p:cNvPr>
            <p:cNvSpPr/>
            <p:nvPr/>
          </p:nvSpPr>
          <p:spPr>
            <a:xfrm>
              <a:off x="488079" y="2750825"/>
              <a:ext cx="1658933" cy="1628342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A8C927-4102-669E-64D0-82E99A6565F3}"/>
                </a:ext>
              </a:extLst>
            </p:cNvPr>
            <p:cNvSpPr txBox="1"/>
            <p:nvPr/>
          </p:nvSpPr>
          <p:spPr>
            <a:xfrm>
              <a:off x="2062484" y="2162802"/>
              <a:ext cx="953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DEVELOP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023C27-8F8A-EC1C-EEC7-C197F3575132}"/>
                </a:ext>
              </a:extLst>
            </p:cNvPr>
            <p:cNvSpPr txBox="1"/>
            <p:nvPr/>
          </p:nvSpPr>
          <p:spPr>
            <a:xfrm>
              <a:off x="1291437" y="1720750"/>
              <a:ext cx="1021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IDENTIFY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C680BD-B731-3B16-2253-6B5A963BB57A}"/>
                </a:ext>
              </a:extLst>
            </p:cNvPr>
            <p:cNvSpPr txBox="1"/>
            <p:nvPr/>
          </p:nvSpPr>
          <p:spPr>
            <a:xfrm>
              <a:off x="2289250" y="2960967"/>
              <a:ext cx="976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VERIFY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4548B9-EF37-6CCF-7722-E8B080707A5D}"/>
                </a:ext>
              </a:extLst>
            </p:cNvPr>
            <p:cNvSpPr txBox="1"/>
            <p:nvPr/>
          </p:nvSpPr>
          <p:spPr>
            <a:xfrm>
              <a:off x="2192234" y="3702878"/>
              <a:ext cx="1020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SIMULATE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4BED5B-7740-4871-D7DC-002B49E9A471}"/>
                </a:ext>
              </a:extLst>
            </p:cNvPr>
            <p:cNvSpPr txBox="1"/>
            <p:nvPr/>
          </p:nvSpPr>
          <p:spPr>
            <a:xfrm>
              <a:off x="1982740" y="4345745"/>
              <a:ext cx="965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MODIFY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16D2EA-A865-47B0-E620-103971A8DC25}"/>
                </a:ext>
              </a:extLst>
            </p:cNvPr>
            <p:cNvSpPr txBox="1"/>
            <p:nvPr/>
          </p:nvSpPr>
          <p:spPr>
            <a:xfrm>
              <a:off x="1298471" y="4828454"/>
              <a:ext cx="889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AFFIRM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A65B06-B2C0-E64F-851B-FB0908D15716}"/>
                </a:ext>
              </a:extLst>
            </p:cNvPr>
            <p:cNvSpPr/>
            <p:nvPr/>
          </p:nvSpPr>
          <p:spPr>
            <a:xfrm>
              <a:off x="620335" y="2861710"/>
              <a:ext cx="1409188" cy="14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B0F0"/>
                  </a:solidFill>
                </a:rPr>
                <a:t>RESOLVING RESONANCE ISSUE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480351C-A9F2-65A2-EEF1-00F8C71FB0E1}"/>
              </a:ext>
            </a:extLst>
          </p:cNvPr>
          <p:cNvSpPr txBox="1"/>
          <p:nvPr/>
        </p:nvSpPr>
        <p:spPr>
          <a:xfrm>
            <a:off x="4042130" y="2201991"/>
            <a:ext cx="7219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Selected based on the </a:t>
            </a:r>
            <a:r>
              <a:rPr lang="en-US" sz="16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ease of implementation</a:t>
            </a:r>
            <a:r>
              <a:rPr lang="en-US" sz="1600" dirty="0">
                <a:latin typeface="Museo Sans 300" panose="02000000000000000000" pitchFamily="50" charset="0"/>
              </a:rPr>
              <a:t> with the highest probability of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Accessibility for implementation</a:t>
            </a:r>
            <a:endParaRPr lang="en-US" sz="1600" b="1" dirty="0">
              <a:solidFill>
                <a:srgbClr val="00B1A9"/>
              </a:solidFill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Shutdown window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Evaluate Economic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Identify existing obstacles and challenges prior to the modification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B1A9"/>
              </a:solidFill>
              <a:latin typeface="Museo Sans 300" panose="02000000000000000000" pitchFamily="50" charset="0"/>
            </a:endParaRP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19F2821C-FE22-57D2-DE23-84E001C0B5AA}"/>
              </a:ext>
            </a:extLst>
          </p:cNvPr>
          <p:cNvSpPr/>
          <p:nvPr/>
        </p:nvSpPr>
        <p:spPr>
          <a:xfrm>
            <a:off x="4148429" y="1592384"/>
            <a:ext cx="2840200" cy="528248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useo Sans 300" panose="02000000000000000000" pitchFamily="50" charset="0"/>
              </a:rPr>
              <a:t>Execute &amp; Considerations</a:t>
            </a:r>
            <a:endParaRPr lang="en-MY" sz="16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B92760-21BB-B82C-9B8D-6E3DCFD6A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767" y="3900250"/>
            <a:ext cx="3703483" cy="18551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6516860-B4E8-C791-6866-02C624939722}"/>
              </a:ext>
            </a:extLst>
          </p:cNvPr>
          <p:cNvSpPr/>
          <p:nvPr/>
        </p:nvSpPr>
        <p:spPr>
          <a:xfrm>
            <a:off x="3884882" y="1556135"/>
            <a:ext cx="314495" cy="26601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5</a:t>
            </a:r>
            <a:endParaRPr lang="en-MY" sz="1400" b="1" dirty="0"/>
          </a:p>
        </p:txBody>
      </p:sp>
    </p:spTree>
    <p:extLst>
      <p:ext uri="{BB962C8B-B14F-4D97-AF65-F5344CB8AC3E}">
        <p14:creationId xmlns:p14="http://schemas.microsoft.com/office/powerpoint/2010/main" val="15232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5. Methodologies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BD08A2-44B1-83E1-730D-80AB0D0BB03B}"/>
              </a:ext>
            </a:extLst>
          </p:cNvPr>
          <p:cNvGrpSpPr/>
          <p:nvPr/>
        </p:nvGrpSpPr>
        <p:grpSpPr>
          <a:xfrm>
            <a:off x="-2158374" y="1417920"/>
            <a:ext cx="7071386" cy="4228265"/>
            <a:chOff x="-2244256" y="1374436"/>
            <a:chExt cx="7071386" cy="422826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3047210F-E1D4-847A-382A-EC8520D302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81166794"/>
                </p:ext>
              </p:extLst>
            </p:nvPr>
          </p:nvGraphicFramePr>
          <p:xfrm>
            <a:off x="-2244256" y="1374436"/>
            <a:ext cx="7071386" cy="42282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C8806-D025-C0FD-016D-17117B59614D}"/>
                </a:ext>
              </a:extLst>
            </p:cNvPr>
            <p:cNvSpPr/>
            <p:nvPr/>
          </p:nvSpPr>
          <p:spPr>
            <a:xfrm>
              <a:off x="-840905" y="1374436"/>
              <a:ext cx="2132342" cy="4135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FE61714-8759-B301-576B-581C0551F8A8}"/>
                </a:ext>
              </a:extLst>
            </p:cNvPr>
            <p:cNvSpPr/>
            <p:nvPr/>
          </p:nvSpPr>
          <p:spPr>
            <a:xfrm>
              <a:off x="488079" y="2750825"/>
              <a:ext cx="1658933" cy="162834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FF7AF4-C1DD-091D-D6FA-D53DC5FA508A}"/>
                </a:ext>
              </a:extLst>
            </p:cNvPr>
            <p:cNvSpPr txBox="1"/>
            <p:nvPr/>
          </p:nvSpPr>
          <p:spPr>
            <a:xfrm>
              <a:off x="2062484" y="2162802"/>
              <a:ext cx="953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DEVELOP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110A30-EBC1-0374-2D86-0CACB25AF14B}"/>
                </a:ext>
              </a:extLst>
            </p:cNvPr>
            <p:cNvSpPr txBox="1"/>
            <p:nvPr/>
          </p:nvSpPr>
          <p:spPr>
            <a:xfrm>
              <a:off x="1291437" y="1720750"/>
              <a:ext cx="1021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IDENTIFY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8933A8-1CEA-0F39-79D9-F67400186FC4}"/>
                </a:ext>
              </a:extLst>
            </p:cNvPr>
            <p:cNvSpPr txBox="1"/>
            <p:nvPr/>
          </p:nvSpPr>
          <p:spPr>
            <a:xfrm>
              <a:off x="2289250" y="2960967"/>
              <a:ext cx="976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VERIFY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5A4813-F8F9-6908-7263-A02955836131}"/>
                </a:ext>
              </a:extLst>
            </p:cNvPr>
            <p:cNvSpPr txBox="1"/>
            <p:nvPr/>
          </p:nvSpPr>
          <p:spPr>
            <a:xfrm>
              <a:off x="2192234" y="3702878"/>
              <a:ext cx="1020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SIMULATE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3800AB-3644-8286-FFF0-64AACA8C27FE}"/>
                </a:ext>
              </a:extLst>
            </p:cNvPr>
            <p:cNvSpPr txBox="1"/>
            <p:nvPr/>
          </p:nvSpPr>
          <p:spPr>
            <a:xfrm>
              <a:off x="1982740" y="4345745"/>
              <a:ext cx="965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MODIFY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A92728-E091-8C86-53F0-969B1B7327EF}"/>
                </a:ext>
              </a:extLst>
            </p:cNvPr>
            <p:cNvSpPr txBox="1"/>
            <p:nvPr/>
          </p:nvSpPr>
          <p:spPr>
            <a:xfrm>
              <a:off x="1298471" y="4828454"/>
              <a:ext cx="889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AFFIRM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39A95E-5ED9-893B-2840-F7A8C4FE50D0}"/>
                </a:ext>
              </a:extLst>
            </p:cNvPr>
            <p:cNvSpPr/>
            <p:nvPr/>
          </p:nvSpPr>
          <p:spPr>
            <a:xfrm>
              <a:off x="620335" y="2861710"/>
              <a:ext cx="1409188" cy="14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accent6">
                      <a:lumMod val="50000"/>
                    </a:schemeClr>
                  </a:solidFill>
                </a:rPr>
                <a:t>RESOLVING RESONANCE ISSUE</a:t>
              </a:r>
            </a:p>
          </p:txBody>
        </p:sp>
      </p:grp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13D77F1F-C9EA-6FD6-E2A1-836FAEB174AA}"/>
              </a:ext>
            </a:extLst>
          </p:cNvPr>
          <p:cNvSpPr/>
          <p:nvPr/>
        </p:nvSpPr>
        <p:spPr>
          <a:xfrm>
            <a:off x="4077980" y="1580516"/>
            <a:ext cx="2132342" cy="307778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useo Sans 300" panose="02000000000000000000" pitchFamily="50" charset="0"/>
              </a:rPr>
              <a:t>Pre-Modification</a:t>
            </a:r>
            <a:endParaRPr lang="en-MY" sz="16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081F60-890B-3C7C-0561-5A28E0DDC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201" y="1595456"/>
            <a:ext cx="4362565" cy="18031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0C81D0-8429-ABA5-7659-C3EA1DEE8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145" y="3503340"/>
            <a:ext cx="4346621" cy="17739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F9279228-1EC6-3CC1-8A3E-C51EDA41E900}"/>
              </a:ext>
            </a:extLst>
          </p:cNvPr>
          <p:cNvSpPr/>
          <p:nvPr/>
        </p:nvSpPr>
        <p:spPr>
          <a:xfrm>
            <a:off x="4056691" y="3405706"/>
            <a:ext cx="2344109" cy="340656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useo Sans 300" panose="02000000000000000000" pitchFamily="50" charset="0"/>
              </a:rPr>
              <a:t>Post-Modification</a:t>
            </a:r>
            <a:endParaRPr lang="en-MY" sz="16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E845E-4AC5-B162-70EA-0BE8699F0162}"/>
              </a:ext>
            </a:extLst>
          </p:cNvPr>
          <p:cNvSpPr txBox="1"/>
          <p:nvPr/>
        </p:nvSpPr>
        <p:spPr>
          <a:xfrm>
            <a:off x="3872466" y="2145707"/>
            <a:ext cx="307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Original vibration level for high frequency harmonics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1CBD1A-93A4-D361-638C-AE6A05708F7B}"/>
              </a:ext>
            </a:extLst>
          </p:cNvPr>
          <p:cNvSpPr txBox="1"/>
          <p:nvPr/>
        </p:nvSpPr>
        <p:spPr>
          <a:xfrm>
            <a:off x="3843284" y="3898278"/>
            <a:ext cx="295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Significant vibration amplitude reduction on </a:t>
            </a:r>
            <a:r>
              <a:rPr lang="en-US" sz="16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high frequency </a:t>
            </a:r>
            <a:r>
              <a:rPr lang="en-US" sz="1600" dirty="0">
                <a:latin typeface="Museo Sans 300" panose="02000000000000000000" pitchFamily="50" charset="0"/>
              </a:rPr>
              <a:t>harmonics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useo Sans 300" panose="02000000000000000000" pitchFamily="50" charset="0"/>
              </a:rPr>
              <a:t>Further improvement; i.e., verify model accuracy, install additional rubber isolators, support beam extension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F9AA28-67CB-6BE1-D041-4BA27404CE9F}"/>
              </a:ext>
            </a:extLst>
          </p:cNvPr>
          <p:cNvSpPr/>
          <p:nvPr/>
        </p:nvSpPr>
        <p:spPr>
          <a:xfrm>
            <a:off x="3806897" y="1563261"/>
            <a:ext cx="314495" cy="2660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6</a:t>
            </a:r>
            <a:endParaRPr lang="en-MY" sz="1400" b="1" dirty="0"/>
          </a:p>
        </p:txBody>
      </p:sp>
    </p:spTree>
    <p:extLst>
      <p:ext uri="{BB962C8B-B14F-4D97-AF65-F5344CB8AC3E}">
        <p14:creationId xmlns:p14="http://schemas.microsoft.com/office/powerpoint/2010/main" val="26353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6. Outcome &amp; Discussions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1CC1D-7ECA-0D6A-C70F-C182D714ED08}"/>
              </a:ext>
            </a:extLst>
          </p:cNvPr>
          <p:cNvSpPr txBox="1"/>
          <p:nvPr/>
        </p:nvSpPr>
        <p:spPr>
          <a:xfrm>
            <a:off x="1268144" y="1227280"/>
            <a:ext cx="3994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useo Sans 300" panose="02000000000000000000" pitchFamily="50" charset="0"/>
              </a:rPr>
              <a:t>Continuous high vibrations over a long period can cause significant damage, and in some cases lead to </a:t>
            </a:r>
            <a:r>
              <a:rPr lang="en-US" b="1" dirty="0">
                <a:solidFill>
                  <a:srgbClr val="00B1A9"/>
                </a:solidFill>
                <a:latin typeface="Museo Sans 300" panose="02000000000000000000" pitchFamily="50" charset="0"/>
              </a:rPr>
              <a:t>safety</a:t>
            </a:r>
            <a:r>
              <a:rPr lang="en-US" dirty="0">
                <a:latin typeface="Museo Sans 300" panose="02000000000000000000" pitchFamily="50" charset="0"/>
              </a:rPr>
              <a:t> and </a:t>
            </a:r>
            <a:r>
              <a:rPr lang="en-US" b="1" dirty="0">
                <a:solidFill>
                  <a:srgbClr val="00B1A9"/>
                </a:solidFill>
                <a:latin typeface="Museo Sans 300" panose="02000000000000000000" pitchFamily="50" charset="0"/>
              </a:rPr>
              <a:t>environmental </a:t>
            </a:r>
            <a:r>
              <a:rPr lang="en-US" dirty="0">
                <a:latin typeface="Museo Sans 300" panose="02000000000000000000" pitchFamily="50" charset="0"/>
              </a:rPr>
              <a:t>issues.</a:t>
            </a:r>
            <a:br>
              <a:rPr lang="en-US" dirty="0">
                <a:latin typeface="Museo Sans 300" panose="02000000000000000000" pitchFamily="50" charset="0"/>
              </a:rPr>
            </a:br>
            <a:endParaRPr lang="en-US" dirty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Museo Sans 300" panose="02000000000000000000" pitchFamily="50" charset="0"/>
              </a:rPr>
              <a:t> </a:t>
            </a:r>
            <a:r>
              <a:rPr lang="en-US" b="1" dirty="0">
                <a:solidFill>
                  <a:srgbClr val="00B1A9"/>
                </a:solidFill>
                <a:latin typeface="Museo Sans 300" panose="02000000000000000000" pitchFamily="50" charset="0"/>
              </a:rPr>
              <a:t>Attention to details</a:t>
            </a:r>
            <a:r>
              <a:rPr lang="en-US" dirty="0">
                <a:latin typeface="Museo Sans 300" panose="02000000000000000000" pitchFamily="50" charset="0"/>
              </a:rPr>
              <a:t>: Ensure assumptions used in modelling is as accurate as possible to the actual machine construction.</a:t>
            </a:r>
            <a:br>
              <a:rPr lang="en-US" dirty="0">
                <a:latin typeface="Museo Sans 300" panose="02000000000000000000" pitchFamily="50" charset="0"/>
              </a:rPr>
            </a:br>
            <a:endParaRPr lang="en-US" dirty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useo Sans 300" panose="02000000000000000000" pitchFamily="50" charset="0"/>
              </a:rPr>
              <a:t>Structure support integrity may impact the overall outcome. Remember to include reasonable </a:t>
            </a:r>
            <a:r>
              <a:rPr lang="en-US" b="1" dirty="0">
                <a:solidFill>
                  <a:srgbClr val="00B1A9"/>
                </a:solidFill>
                <a:latin typeface="Museo Sans 300" panose="02000000000000000000" pitchFamily="50" charset="0"/>
              </a:rPr>
              <a:t>tolerances</a:t>
            </a:r>
            <a:r>
              <a:rPr lang="en-US" dirty="0">
                <a:latin typeface="Museo Sans 300" panose="02000000000000000000" pitchFamily="50" charset="0"/>
              </a:rPr>
              <a:t> in the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useo Sans 300" panose="020000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52798-FA17-CAC6-F334-26E4D6D63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291" y="2556015"/>
            <a:ext cx="2759598" cy="18479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2236BD-6AC2-B270-C37A-4222F1B52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371" y="2565466"/>
            <a:ext cx="2749691" cy="18479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AE022-1676-12EF-9C44-34C2EF1A10A6}"/>
              </a:ext>
            </a:extLst>
          </p:cNvPr>
          <p:cNvSpPr txBox="1"/>
          <p:nvPr/>
        </p:nvSpPr>
        <p:spPr>
          <a:xfrm>
            <a:off x="5830291" y="4497685"/>
            <a:ext cx="286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Original FEA model without Structural horizontal beams</a:t>
            </a:r>
            <a:endParaRPr lang="en-MY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5A3E5-B1AE-EE9F-C937-BCF3C71FC27E}"/>
              </a:ext>
            </a:extLst>
          </p:cNvPr>
          <p:cNvSpPr txBox="1"/>
          <p:nvPr/>
        </p:nvSpPr>
        <p:spPr>
          <a:xfrm>
            <a:off x="8916464" y="4497685"/>
            <a:ext cx="275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Corrected model with Structural beams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40756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7. Conclusion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CCADB8-541B-ED21-7A87-86F273E988A8}"/>
              </a:ext>
            </a:extLst>
          </p:cNvPr>
          <p:cNvGrpSpPr/>
          <p:nvPr/>
        </p:nvGrpSpPr>
        <p:grpSpPr>
          <a:xfrm>
            <a:off x="834621" y="1719886"/>
            <a:ext cx="3519662" cy="3453227"/>
            <a:chOff x="631839" y="598719"/>
            <a:chExt cx="5208763" cy="5185959"/>
          </a:xfrm>
        </p:grpSpPr>
        <p:pic>
          <p:nvPicPr>
            <p:cNvPr id="5" name="Picture 4" descr="A group of hands holding each other&#10;&#10;Description automatically generated">
              <a:extLst>
                <a:ext uri="{FF2B5EF4-FFF2-40B4-BE49-F238E27FC236}">
                  <a16:creationId xmlns:a16="http://schemas.microsoft.com/office/drawing/2014/main" id="{C2FFDFC2-0C4D-A58F-72D3-8BAE234AF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" b="3"/>
            <a:stretch/>
          </p:blipFill>
          <p:spPr>
            <a:xfrm>
              <a:off x="631840" y="598720"/>
              <a:ext cx="5178249" cy="5178249"/>
            </a:xfrm>
            <a:custGeom>
              <a:avLst/>
              <a:gdLst/>
              <a:ahLst/>
              <a:cxnLst/>
              <a:rect l="l" t="t" r="r" b="b"/>
              <a:pathLst>
                <a:path w="3741748" h="3741748">
                  <a:moveTo>
                    <a:pt x="1870874" y="0"/>
                  </a:moveTo>
                  <a:cubicBezTo>
                    <a:pt x="2904129" y="0"/>
                    <a:pt x="3741748" y="837619"/>
                    <a:pt x="3741748" y="1870874"/>
                  </a:cubicBezTo>
                  <a:cubicBezTo>
                    <a:pt x="3741748" y="2904129"/>
                    <a:pt x="2904129" y="3741748"/>
                    <a:pt x="1870874" y="3741748"/>
                  </a:cubicBezTo>
                  <a:cubicBezTo>
                    <a:pt x="837619" y="3741748"/>
                    <a:pt x="0" y="2904129"/>
                    <a:pt x="0" y="1870874"/>
                  </a:cubicBezTo>
                  <a:cubicBezTo>
                    <a:pt x="0" y="837619"/>
                    <a:pt x="837619" y="0"/>
                    <a:pt x="1870874" y="0"/>
                  </a:cubicBezTo>
                  <a:close/>
                </a:path>
              </a:pathLst>
            </a:cu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928EC4-BE3B-671E-57F6-D5083D69CB4E}"/>
                </a:ext>
              </a:extLst>
            </p:cNvPr>
            <p:cNvSpPr/>
            <p:nvPr/>
          </p:nvSpPr>
          <p:spPr>
            <a:xfrm>
              <a:off x="631839" y="598719"/>
              <a:ext cx="5208763" cy="5185959"/>
            </a:xfrm>
            <a:prstGeom prst="ellipse">
              <a:avLst/>
            </a:prstGeom>
            <a:noFill/>
            <a:ln w="152400">
              <a:solidFill>
                <a:srgbClr val="00999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4086C1E-1956-6EEA-262B-F14B445A9B81}"/>
              </a:ext>
            </a:extLst>
          </p:cNvPr>
          <p:cNvSpPr/>
          <p:nvPr/>
        </p:nvSpPr>
        <p:spPr>
          <a:xfrm>
            <a:off x="4751463" y="2238039"/>
            <a:ext cx="384677" cy="388143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  <a:endParaRPr lang="en-MY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D39C5-C795-4714-95B4-25283E01D39C}"/>
              </a:ext>
            </a:extLst>
          </p:cNvPr>
          <p:cNvSpPr txBox="1"/>
          <p:nvPr/>
        </p:nvSpPr>
        <p:spPr>
          <a:xfrm>
            <a:off x="5163411" y="2287486"/>
            <a:ext cx="3881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useo Sans 300" panose="02000000000000000000" pitchFamily="50" charset="0"/>
              </a:rPr>
              <a:t>Once the weak and flexing points are identified,  appropriate stiffening options were analysed and selected to improve the overall vibration levels.</a:t>
            </a:r>
            <a:endParaRPr lang="en-MY" dirty="0">
              <a:latin typeface="Museo Sans 300" panose="02000000000000000000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1B1C3B-B2E7-AA4F-DE3F-AFE6D4ABF362}"/>
              </a:ext>
            </a:extLst>
          </p:cNvPr>
          <p:cNvSpPr/>
          <p:nvPr/>
        </p:nvSpPr>
        <p:spPr>
          <a:xfrm>
            <a:off x="4751463" y="3934030"/>
            <a:ext cx="384677" cy="388143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  <a:endParaRPr lang="en-MY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3699E-9F0A-02DF-B581-9DD4D0AD3161}"/>
              </a:ext>
            </a:extLst>
          </p:cNvPr>
          <p:cNvSpPr txBox="1"/>
          <p:nvPr/>
        </p:nvSpPr>
        <p:spPr>
          <a:xfrm>
            <a:off x="5163411" y="3983477"/>
            <a:ext cx="3782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useo Sans 300" panose="02000000000000000000" pitchFamily="50" charset="0"/>
              </a:rPr>
              <a:t>Successful collaboration with Mechanical, Civil &amp; Structure, Piping, Turnaround Team, Operations, and Association with Institutional of Higher Learning to resolve complex vibration issue.</a:t>
            </a:r>
            <a:endParaRPr lang="en-MY" dirty="0">
              <a:latin typeface="Museo Sans 300" panose="02000000000000000000" pitchFamily="50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B0DF76-1F22-587F-9D61-F30E0FFB7DEC}"/>
              </a:ext>
            </a:extLst>
          </p:cNvPr>
          <p:cNvSpPr/>
          <p:nvPr/>
        </p:nvSpPr>
        <p:spPr>
          <a:xfrm>
            <a:off x="4740248" y="948805"/>
            <a:ext cx="384677" cy="388143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  <a:endParaRPr lang="en-MY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82ED3-B406-AB11-404D-CB4DECAFCDD2}"/>
              </a:ext>
            </a:extLst>
          </p:cNvPr>
          <p:cNvSpPr txBox="1"/>
          <p:nvPr/>
        </p:nvSpPr>
        <p:spPr>
          <a:xfrm>
            <a:off x="5152195" y="952134"/>
            <a:ext cx="3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useo Sans 300" panose="02000000000000000000" pitchFamily="50" charset="0"/>
              </a:rPr>
              <a:t>From the Finite Element Analysis, it was evident that structural strengthening is required due to resonance.</a:t>
            </a:r>
            <a:endParaRPr lang="en-MY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430DE-FAE6-65E7-EE4C-885CA0B59AB5}"/>
              </a:ext>
            </a:extLst>
          </p:cNvPr>
          <p:cNvSpPr/>
          <p:nvPr/>
        </p:nvSpPr>
        <p:spPr>
          <a:xfrm>
            <a:off x="4350971" y="2967335"/>
            <a:ext cx="3490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useo Sans 700" panose="02000000000000000000" pitchFamily="50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964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83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D7B4D-CED3-C742-B9F6-6928F05A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2AB1-C524-354A-A76C-50CD1638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8300"/>
            <a:ext cx="11147425" cy="424732"/>
          </a:xfrm>
        </p:spPr>
        <p:txBody>
          <a:bodyPr anchor="t" anchorCtr="0">
            <a:spAutoFit/>
          </a:bodyPr>
          <a:lstStyle/>
          <a:p>
            <a:r>
              <a:rPr lang="en-US" dirty="0">
                <a:solidFill>
                  <a:srgbClr val="00B1A9"/>
                </a:solidFill>
                <a:latin typeface="Museo Sans 700" panose="02000000000000000000" pitchFamily="50" charset="0"/>
              </a:rPr>
              <a:t>Content</a:t>
            </a:r>
          </a:p>
        </p:txBody>
      </p:sp>
      <p:pic>
        <p:nvPicPr>
          <p:cNvPr id="22" name="Picture 21" descr="A factory with many towers&#10;&#10;Description automatically generated with medium confidence">
            <a:extLst>
              <a:ext uri="{FF2B5EF4-FFF2-40B4-BE49-F238E27FC236}">
                <a16:creationId xmlns:a16="http://schemas.microsoft.com/office/drawing/2014/main" id="{E6AEF054-C7E4-2371-5326-1A67A0B6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149"/>
            <a:ext cx="7209855" cy="4925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9AB306D-F557-CE8D-F3FE-2E749FBE5A47}"/>
              </a:ext>
            </a:extLst>
          </p:cNvPr>
          <p:cNvGrpSpPr/>
          <p:nvPr/>
        </p:nvGrpSpPr>
        <p:grpSpPr>
          <a:xfrm>
            <a:off x="6073209" y="1047451"/>
            <a:ext cx="1745894" cy="4917946"/>
            <a:chOff x="1323515" y="-19974"/>
            <a:chExt cx="2460228" cy="687797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721BBA4-193C-EA5F-CE3B-8121BB5BEA11}"/>
                </a:ext>
              </a:extLst>
            </p:cNvPr>
            <p:cNvGrpSpPr/>
            <p:nvPr/>
          </p:nvGrpSpPr>
          <p:grpSpPr>
            <a:xfrm>
              <a:off x="1324610" y="3924300"/>
              <a:ext cx="2311632" cy="2933700"/>
              <a:chOff x="2486214" y="3353927"/>
              <a:chExt cx="1510651" cy="2424233"/>
            </a:xfrm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8AF89664-8E70-EB38-9C17-B8C759632F46}"/>
                  </a:ext>
                </a:extLst>
              </p:cNvPr>
              <p:cNvSpPr/>
              <p:nvPr/>
            </p:nvSpPr>
            <p:spPr>
              <a:xfrm>
                <a:off x="2799955" y="3353927"/>
                <a:ext cx="1196910" cy="810627"/>
              </a:xfrm>
              <a:prstGeom prst="parallelogram">
                <a:avLst/>
              </a:prstGeom>
              <a:solidFill>
                <a:srgbClr val="FDB924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bg1"/>
                    </a:solidFill>
                    <a:latin typeface="Museo Sans 700" panose="02000000000000000000" pitchFamily="50" charset="0"/>
                  </a:rPr>
                  <a:t>5</a:t>
                </a:r>
                <a:endParaRPr lang="en-MY" sz="3000" b="1" dirty="0">
                  <a:solidFill>
                    <a:schemeClr val="bg1"/>
                  </a:solidFill>
                  <a:latin typeface="Museo Sans 700" panose="02000000000000000000" pitchFamily="50" charset="0"/>
                </a:endParaRPr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7F0FFAB1-95BB-2CE1-86BA-3CFF812F677F}"/>
                  </a:ext>
                </a:extLst>
              </p:cNvPr>
              <p:cNvSpPr/>
              <p:nvPr/>
            </p:nvSpPr>
            <p:spPr>
              <a:xfrm>
                <a:off x="2486214" y="4967533"/>
                <a:ext cx="1205641" cy="810627"/>
              </a:xfrm>
              <a:prstGeom prst="parallelogram">
                <a:avLst/>
              </a:prstGeom>
              <a:solidFill>
                <a:srgbClr val="BFD73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bg1"/>
                    </a:solidFill>
                    <a:latin typeface="Museo Sans 700" panose="02000000000000000000" pitchFamily="50" charset="0"/>
                  </a:rPr>
                  <a:t>7</a:t>
                </a:r>
                <a:endParaRPr lang="en-MY" sz="3000" b="1" dirty="0">
                  <a:solidFill>
                    <a:schemeClr val="bg1"/>
                  </a:solidFill>
                  <a:latin typeface="Museo Sans 700" panose="02000000000000000000" pitchFamily="50" charset="0"/>
                </a:endParaRPr>
              </a:p>
            </p:txBody>
          </p:sp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8E889FF8-C4D4-628A-5652-527E19C77ACD}"/>
                  </a:ext>
                </a:extLst>
              </p:cNvPr>
              <p:cNvSpPr/>
              <p:nvPr/>
            </p:nvSpPr>
            <p:spPr>
              <a:xfrm>
                <a:off x="2635228" y="4171033"/>
                <a:ext cx="1207689" cy="810627"/>
              </a:xfrm>
              <a:prstGeom prst="parallelogram">
                <a:avLst/>
              </a:prstGeom>
              <a:solidFill>
                <a:srgbClr val="763F98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bg1"/>
                    </a:solidFill>
                    <a:latin typeface="Museo Sans 700" panose="02000000000000000000" pitchFamily="50" charset="0"/>
                  </a:rPr>
                  <a:t>6</a:t>
                </a:r>
                <a:endParaRPr lang="en-MY" sz="3000" b="1" dirty="0">
                  <a:solidFill>
                    <a:schemeClr val="bg1"/>
                  </a:solidFill>
                  <a:latin typeface="Museo Sans 700" panose="02000000000000000000" pitchFamily="50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5EB6C2A-2B4E-FBD1-9F99-4E206823F869}"/>
                </a:ext>
              </a:extLst>
            </p:cNvPr>
            <p:cNvGrpSpPr/>
            <p:nvPr/>
          </p:nvGrpSpPr>
          <p:grpSpPr>
            <a:xfrm>
              <a:off x="1323515" y="-19974"/>
              <a:ext cx="2312732" cy="2949022"/>
              <a:chOff x="2459413" y="914400"/>
              <a:chExt cx="1511369" cy="2440269"/>
            </a:xfrm>
          </p:grpSpPr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2D082E9B-FE5F-4E47-F1F9-07A2B3462BDD}"/>
                  </a:ext>
                </a:extLst>
              </p:cNvPr>
              <p:cNvSpPr/>
              <p:nvPr/>
            </p:nvSpPr>
            <p:spPr>
              <a:xfrm flipH="1">
                <a:off x="2459413" y="914400"/>
                <a:ext cx="1207690" cy="810627"/>
              </a:xfrm>
              <a:prstGeom prst="parallelogram">
                <a:avLst/>
              </a:prstGeom>
              <a:solidFill>
                <a:srgbClr val="FDB924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bg1"/>
                    </a:solidFill>
                    <a:latin typeface="Museo Sans 700" panose="02000000000000000000" pitchFamily="50" charset="0"/>
                  </a:rPr>
                  <a:t>1</a:t>
                </a:r>
                <a:endParaRPr lang="en-MY" sz="3000" b="1" dirty="0">
                  <a:solidFill>
                    <a:schemeClr val="bg1"/>
                  </a:solidFill>
                  <a:latin typeface="Museo Sans 700" panose="02000000000000000000" pitchFamily="50" charset="0"/>
                </a:endParaRPr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3361E581-5F8D-D67D-B83E-314210FE5BE1}"/>
                  </a:ext>
                </a:extLst>
              </p:cNvPr>
              <p:cNvSpPr/>
              <p:nvPr/>
            </p:nvSpPr>
            <p:spPr>
              <a:xfrm flipH="1">
                <a:off x="2763093" y="2544042"/>
                <a:ext cx="1207689" cy="810627"/>
              </a:xfrm>
              <a:prstGeom prst="parallelogram">
                <a:avLst/>
              </a:prstGeom>
              <a:solidFill>
                <a:srgbClr val="BFD73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bg1"/>
                    </a:solidFill>
                    <a:latin typeface="Museo Sans 700" panose="02000000000000000000" pitchFamily="50" charset="0"/>
                  </a:rPr>
                  <a:t>3</a:t>
                </a:r>
                <a:endParaRPr lang="en-MY" sz="3000" b="1" dirty="0">
                  <a:solidFill>
                    <a:schemeClr val="bg1"/>
                  </a:solidFill>
                  <a:latin typeface="Museo Sans 700" panose="02000000000000000000" pitchFamily="50" charset="0"/>
                </a:endParaRPr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DEDADE87-31FD-D773-CE92-8F431E9D442A}"/>
                  </a:ext>
                </a:extLst>
              </p:cNvPr>
              <p:cNvSpPr/>
              <p:nvPr/>
            </p:nvSpPr>
            <p:spPr>
              <a:xfrm flipH="1">
                <a:off x="2611440" y="1725026"/>
                <a:ext cx="1210247" cy="810627"/>
              </a:xfrm>
              <a:prstGeom prst="parallelogram">
                <a:avLst/>
              </a:prstGeom>
              <a:solidFill>
                <a:srgbClr val="763F98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bg1"/>
                    </a:solidFill>
                    <a:latin typeface="Museo Sans 700" panose="02000000000000000000" pitchFamily="50" charset="0"/>
                  </a:rPr>
                  <a:t>2</a:t>
                </a:r>
                <a:endParaRPr lang="en-MY" sz="3000" b="1" dirty="0">
                  <a:solidFill>
                    <a:schemeClr val="bg1"/>
                  </a:solidFill>
                  <a:latin typeface="Museo Sans 700" panose="02000000000000000000" pitchFamily="50" charset="0"/>
                </a:endParaRPr>
              </a:p>
            </p:txBody>
          </p:sp>
        </p:grp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A071674D-E7C2-216C-3DC3-F78110655422}"/>
                </a:ext>
              </a:extLst>
            </p:cNvPr>
            <p:cNvSpPr/>
            <p:nvPr/>
          </p:nvSpPr>
          <p:spPr>
            <a:xfrm>
              <a:off x="2050193" y="2943733"/>
              <a:ext cx="1733550" cy="979627"/>
            </a:xfrm>
            <a:prstGeom prst="chevron">
              <a:avLst>
                <a:gd name="adj" fmla="val 13980"/>
              </a:avLst>
            </a:prstGeom>
            <a:solidFill>
              <a:srgbClr val="20419A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Museo Sans 700" panose="02000000000000000000" pitchFamily="50" charset="0"/>
                </a:rPr>
                <a:t>4</a:t>
              </a:r>
              <a:endParaRPr lang="en-MY" sz="3000" b="1" dirty="0">
                <a:solidFill>
                  <a:schemeClr val="bg1"/>
                </a:solidFill>
                <a:latin typeface="Museo Sans 700" panose="02000000000000000000" pitchFamily="50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AD2850-4D91-4E08-2037-12789EB5E026}"/>
              </a:ext>
            </a:extLst>
          </p:cNvPr>
          <p:cNvSpPr/>
          <p:nvPr/>
        </p:nvSpPr>
        <p:spPr>
          <a:xfrm flipH="1">
            <a:off x="7825270" y="1107540"/>
            <a:ext cx="2859161" cy="5563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700" panose="02000000000000000000" pitchFamily="50" charset="0"/>
              </a:rPr>
              <a:t>Background</a:t>
            </a:r>
            <a:endParaRPr lang="en-MY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eo Sans 700" panose="02000000000000000000" pitchFamily="50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6476B1-31E0-F384-8FC3-BD6D12687BD6}"/>
              </a:ext>
            </a:extLst>
          </p:cNvPr>
          <p:cNvSpPr/>
          <p:nvPr/>
        </p:nvSpPr>
        <p:spPr>
          <a:xfrm flipH="1">
            <a:off x="8356681" y="3953204"/>
            <a:ext cx="2859161" cy="5563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700" panose="02000000000000000000" pitchFamily="50" charset="0"/>
              </a:rPr>
              <a:t>Methodologies</a:t>
            </a:r>
            <a:endParaRPr lang="en-MY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eo Sans 700" panose="02000000000000000000" pitchFamily="5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0C7DDA-D558-BA36-5DDB-41B76EA2DEB6}"/>
              </a:ext>
            </a:extLst>
          </p:cNvPr>
          <p:cNvSpPr/>
          <p:nvPr/>
        </p:nvSpPr>
        <p:spPr>
          <a:xfrm flipH="1">
            <a:off x="8301743" y="2551508"/>
            <a:ext cx="2859161" cy="5563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700" panose="02000000000000000000" pitchFamily="50" charset="0"/>
              </a:rPr>
              <a:t>Event Chronology</a:t>
            </a:r>
            <a:endParaRPr lang="en-MY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eo Sans 700" panose="02000000000000000000" pitchFamily="5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ACB716-4CA6-6214-D400-4AE2EC28CCA8}"/>
              </a:ext>
            </a:extLst>
          </p:cNvPr>
          <p:cNvSpPr/>
          <p:nvPr/>
        </p:nvSpPr>
        <p:spPr>
          <a:xfrm flipH="1">
            <a:off x="8137890" y="1823845"/>
            <a:ext cx="2859161" cy="5563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700" panose="02000000000000000000" pitchFamily="50" charset="0"/>
              </a:rPr>
              <a:t>Equipment Overview</a:t>
            </a:r>
            <a:endParaRPr lang="en-MY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eo Sans 700" panose="02000000000000000000" pitchFamily="50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237C08-B181-E505-E73D-93110D774899}"/>
              </a:ext>
            </a:extLst>
          </p:cNvPr>
          <p:cNvSpPr/>
          <p:nvPr/>
        </p:nvSpPr>
        <p:spPr>
          <a:xfrm flipH="1">
            <a:off x="8513794" y="3233930"/>
            <a:ext cx="2859161" cy="5563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700" panose="02000000000000000000" pitchFamily="50" charset="0"/>
              </a:rPr>
              <a:t>Root Cause Analysis</a:t>
            </a:r>
            <a:endParaRPr lang="en-MY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eo Sans 700" panose="02000000000000000000" pitchFamily="50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32AD78-6494-B5F0-6E1D-6BA5158FFBE4}"/>
              </a:ext>
            </a:extLst>
          </p:cNvPr>
          <p:cNvSpPr/>
          <p:nvPr/>
        </p:nvSpPr>
        <p:spPr>
          <a:xfrm flipH="1">
            <a:off x="8109272" y="4666073"/>
            <a:ext cx="3011815" cy="5563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700" panose="02000000000000000000" pitchFamily="50" charset="0"/>
              </a:rPr>
              <a:t>Outcome &amp; Discussion</a:t>
            </a:r>
            <a:endParaRPr lang="en-MY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eo Sans 700" panose="02000000000000000000" pitchFamily="50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B0E1ED-8C60-BAE5-40C5-1B3472B63A73}"/>
              </a:ext>
            </a:extLst>
          </p:cNvPr>
          <p:cNvSpPr/>
          <p:nvPr/>
        </p:nvSpPr>
        <p:spPr>
          <a:xfrm flipH="1">
            <a:off x="7835697" y="5379889"/>
            <a:ext cx="2859161" cy="5563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700" panose="02000000000000000000" pitchFamily="50" charset="0"/>
              </a:rPr>
              <a:t>Conclusion</a:t>
            </a:r>
            <a:endParaRPr lang="en-MY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eo Sans 700" panose="02000000000000000000" pitchFamily="50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5EE77C4-FE25-90EC-BF25-9896A949180D}"/>
              </a:ext>
            </a:extLst>
          </p:cNvPr>
          <p:cNvGrpSpPr/>
          <p:nvPr/>
        </p:nvGrpSpPr>
        <p:grpSpPr>
          <a:xfrm>
            <a:off x="10697313" y="1766584"/>
            <a:ext cx="675642" cy="657433"/>
            <a:chOff x="8761612" y="3067150"/>
            <a:chExt cx="740912" cy="74133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16D94A1-C4AF-EDE3-3EE8-B885A5E334B7}"/>
                </a:ext>
              </a:extLst>
            </p:cNvPr>
            <p:cNvSpPr/>
            <p:nvPr/>
          </p:nvSpPr>
          <p:spPr>
            <a:xfrm>
              <a:off x="8761612" y="3111138"/>
              <a:ext cx="740912" cy="6973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pic>
          <p:nvPicPr>
            <p:cNvPr id="42" name="Graphic 41" descr="Map with pin outline">
              <a:extLst>
                <a:ext uri="{FF2B5EF4-FFF2-40B4-BE49-F238E27FC236}">
                  <a16:creationId xmlns:a16="http://schemas.microsoft.com/office/drawing/2014/main" id="{579C0FE6-0BF1-0584-8D5C-A644969DB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72707" y="3067150"/>
              <a:ext cx="697350" cy="69735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8AA05A-B096-55B6-C10C-9647BDBB9B57}"/>
              </a:ext>
            </a:extLst>
          </p:cNvPr>
          <p:cNvGrpSpPr/>
          <p:nvPr/>
        </p:nvGrpSpPr>
        <p:grpSpPr>
          <a:xfrm>
            <a:off x="10832202" y="2509530"/>
            <a:ext cx="736015" cy="585250"/>
            <a:chOff x="8737702" y="2090559"/>
            <a:chExt cx="864646" cy="6973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F75981-08CE-3DAF-6B02-9D408774DA8C}"/>
                </a:ext>
              </a:extLst>
            </p:cNvPr>
            <p:cNvSpPr/>
            <p:nvPr/>
          </p:nvSpPr>
          <p:spPr>
            <a:xfrm>
              <a:off x="8750926" y="2090559"/>
              <a:ext cx="740912" cy="697350"/>
            </a:xfrm>
            <a:prstGeom prst="ellipse">
              <a:avLst/>
            </a:prstGeom>
            <a:solidFill>
              <a:srgbClr val="BFD73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pic>
          <p:nvPicPr>
            <p:cNvPr id="45" name="Graphic 44" descr="Daily calendar outline">
              <a:extLst>
                <a:ext uri="{FF2B5EF4-FFF2-40B4-BE49-F238E27FC236}">
                  <a16:creationId xmlns:a16="http://schemas.microsoft.com/office/drawing/2014/main" id="{FECB7428-17DF-8C7D-F2D2-40888C23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37702" y="2132073"/>
              <a:ext cx="568910" cy="568910"/>
            </a:xfrm>
            <a:prstGeom prst="rect">
              <a:avLst/>
            </a:prstGeom>
          </p:spPr>
        </p:pic>
        <p:pic>
          <p:nvPicPr>
            <p:cNvPr id="46" name="Graphic 45" descr="Alarm clock with solid fill">
              <a:extLst>
                <a:ext uri="{FF2B5EF4-FFF2-40B4-BE49-F238E27FC236}">
                  <a16:creationId xmlns:a16="http://schemas.microsoft.com/office/drawing/2014/main" id="{C1D4A914-85FD-C853-B653-E7F273BB6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55833" y="2172805"/>
              <a:ext cx="446515" cy="446515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B59CB9-3261-8883-9664-FAE7FD5F4E3B}"/>
              </a:ext>
            </a:extLst>
          </p:cNvPr>
          <p:cNvGrpSpPr/>
          <p:nvPr/>
        </p:nvGrpSpPr>
        <p:grpSpPr>
          <a:xfrm>
            <a:off x="10830981" y="3913603"/>
            <a:ext cx="599704" cy="621869"/>
            <a:chOff x="8761612" y="1176744"/>
            <a:chExt cx="740912" cy="7155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E2656AF-6976-7FC7-291D-6F585FE608B8}"/>
                </a:ext>
              </a:extLst>
            </p:cNvPr>
            <p:cNvSpPr/>
            <p:nvPr/>
          </p:nvSpPr>
          <p:spPr>
            <a:xfrm>
              <a:off x="8761612" y="1191957"/>
              <a:ext cx="740912" cy="697350"/>
            </a:xfrm>
            <a:prstGeom prst="ellipse">
              <a:avLst/>
            </a:prstGeom>
            <a:solidFill>
              <a:srgbClr val="763F9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pic>
          <p:nvPicPr>
            <p:cNvPr id="49" name="Graphic 48" descr="Circles with arrows with solid fill">
              <a:extLst>
                <a:ext uri="{FF2B5EF4-FFF2-40B4-BE49-F238E27FC236}">
                  <a16:creationId xmlns:a16="http://schemas.microsoft.com/office/drawing/2014/main" id="{238AFAFD-ACD2-CBE6-7C69-2C3C87091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63596" y="1176744"/>
              <a:ext cx="715569" cy="71556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D03F626-D554-8BBE-1F15-337C5A5F0102}"/>
              </a:ext>
            </a:extLst>
          </p:cNvPr>
          <p:cNvGrpSpPr/>
          <p:nvPr/>
        </p:nvGrpSpPr>
        <p:grpSpPr>
          <a:xfrm>
            <a:off x="10307413" y="1070905"/>
            <a:ext cx="704666" cy="632065"/>
            <a:chOff x="8698633" y="88440"/>
            <a:chExt cx="803891" cy="80389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9A18EB0-4945-282C-2E1C-4F9BA9F65358}"/>
                </a:ext>
              </a:extLst>
            </p:cNvPr>
            <p:cNvSpPr/>
            <p:nvPr/>
          </p:nvSpPr>
          <p:spPr>
            <a:xfrm>
              <a:off x="8761612" y="131411"/>
              <a:ext cx="740912" cy="697350"/>
            </a:xfrm>
            <a:prstGeom prst="ellipse">
              <a:avLst/>
            </a:prstGeom>
            <a:solidFill>
              <a:srgbClr val="FDB9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pic>
          <p:nvPicPr>
            <p:cNvPr id="52" name="Graphic 51" descr="Question mark with solid fill">
              <a:extLst>
                <a:ext uri="{FF2B5EF4-FFF2-40B4-BE49-F238E27FC236}">
                  <a16:creationId xmlns:a16="http://schemas.microsoft.com/office/drawing/2014/main" id="{DAAA3E81-AAB6-C62D-5318-A124A60F4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98633" y="88440"/>
              <a:ext cx="803891" cy="8038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E3130CB-293C-D68A-B16F-89C5D91AEF02}"/>
              </a:ext>
            </a:extLst>
          </p:cNvPr>
          <p:cNvGrpSpPr/>
          <p:nvPr/>
        </p:nvGrpSpPr>
        <p:grpSpPr>
          <a:xfrm>
            <a:off x="11012078" y="3216016"/>
            <a:ext cx="663983" cy="576664"/>
            <a:chOff x="8761612" y="4067005"/>
            <a:chExt cx="740912" cy="69735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292D70-1B00-6615-F660-0106EAB15807}"/>
                </a:ext>
              </a:extLst>
            </p:cNvPr>
            <p:cNvSpPr/>
            <p:nvPr/>
          </p:nvSpPr>
          <p:spPr>
            <a:xfrm>
              <a:off x="8761612" y="4067005"/>
              <a:ext cx="740912" cy="697350"/>
            </a:xfrm>
            <a:prstGeom prst="ellipse">
              <a:avLst/>
            </a:prstGeom>
            <a:solidFill>
              <a:srgbClr val="FDB9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pic>
          <p:nvPicPr>
            <p:cNvPr id="55" name="Graphic 54" descr="Artificial Intelligence outline">
              <a:extLst>
                <a:ext uri="{FF2B5EF4-FFF2-40B4-BE49-F238E27FC236}">
                  <a16:creationId xmlns:a16="http://schemas.microsoft.com/office/drawing/2014/main" id="{13C729A5-78FC-93AA-663F-874F471FC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841423" y="4097614"/>
              <a:ext cx="628820" cy="62882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668222-1AEF-8EFC-77BC-912B02D9E66C}"/>
              </a:ext>
            </a:extLst>
          </p:cNvPr>
          <p:cNvGrpSpPr/>
          <p:nvPr/>
        </p:nvGrpSpPr>
        <p:grpSpPr>
          <a:xfrm>
            <a:off x="10307413" y="5345984"/>
            <a:ext cx="625067" cy="589368"/>
            <a:chOff x="10257684" y="6004853"/>
            <a:chExt cx="740912" cy="69735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1AB0CBA-16D3-6FE6-5079-5F593E65431C}"/>
                </a:ext>
              </a:extLst>
            </p:cNvPr>
            <p:cNvSpPr/>
            <p:nvPr/>
          </p:nvSpPr>
          <p:spPr>
            <a:xfrm>
              <a:off x="10257684" y="6004853"/>
              <a:ext cx="740912" cy="697350"/>
            </a:xfrm>
            <a:prstGeom prst="ellipse">
              <a:avLst/>
            </a:prstGeom>
            <a:solidFill>
              <a:srgbClr val="BFD73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pic>
          <p:nvPicPr>
            <p:cNvPr id="58" name="Graphic 57" descr="Thumbs up sign outline">
              <a:extLst>
                <a:ext uri="{FF2B5EF4-FFF2-40B4-BE49-F238E27FC236}">
                  <a16:creationId xmlns:a16="http://schemas.microsoft.com/office/drawing/2014/main" id="{84DED1C0-1F6C-3D8B-4354-BBB60DDB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37495" y="6004853"/>
              <a:ext cx="648705" cy="64870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021097-B4D1-FE88-15FC-CDB94CC44117}"/>
              </a:ext>
            </a:extLst>
          </p:cNvPr>
          <p:cNvGrpSpPr/>
          <p:nvPr/>
        </p:nvGrpSpPr>
        <p:grpSpPr>
          <a:xfrm>
            <a:off x="10694858" y="4654492"/>
            <a:ext cx="640000" cy="556370"/>
            <a:chOff x="10257684" y="5020360"/>
            <a:chExt cx="740912" cy="70677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011042A-8EA6-E4E6-F500-945AA78A78C2}"/>
                </a:ext>
              </a:extLst>
            </p:cNvPr>
            <p:cNvSpPr/>
            <p:nvPr/>
          </p:nvSpPr>
          <p:spPr>
            <a:xfrm>
              <a:off x="10257684" y="5029787"/>
              <a:ext cx="740912" cy="697350"/>
            </a:xfrm>
            <a:prstGeom prst="ellipse">
              <a:avLst/>
            </a:prstGeom>
            <a:solidFill>
              <a:srgbClr val="763F9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pic>
          <p:nvPicPr>
            <p:cNvPr id="61" name="Graphic 60" descr="Signpost with solid fill">
              <a:extLst>
                <a:ext uri="{FF2B5EF4-FFF2-40B4-BE49-F238E27FC236}">
                  <a16:creationId xmlns:a16="http://schemas.microsoft.com/office/drawing/2014/main" id="{D06C5710-9330-324B-5954-D84E27A97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283266" y="5020360"/>
              <a:ext cx="682863" cy="682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2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1. Background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1908F-FBBD-A256-9784-257470EC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909" y="722640"/>
            <a:ext cx="5606143" cy="55557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A7DE50-A467-BA90-7A8A-3E1BBABE29F8}"/>
              </a:ext>
            </a:extLst>
          </p:cNvPr>
          <p:cNvGrpSpPr/>
          <p:nvPr/>
        </p:nvGrpSpPr>
        <p:grpSpPr>
          <a:xfrm>
            <a:off x="610894" y="1238995"/>
            <a:ext cx="6790097" cy="5619005"/>
            <a:chOff x="1796330" y="2481488"/>
            <a:chExt cx="3440676" cy="438189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" name="Scroll: Vertical 7">
              <a:extLst>
                <a:ext uri="{FF2B5EF4-FFF2-40B4-BE49-F238E27FC236}">
                  <a16:creationId xmlns:a16="http://schemas.microsoft.com/office/drawing/2014/main" id="{DB4FB094-554A-5295-D120-BD6975AFD7FB}"/>
                </a:ext>
              </a:extLst>
            </p:cNvPr>
            <p:cNvSpPr/>
            <p:nvPr/>
          </p:nvSpPr>
          <p:spPr>
            <a:xfrm>
              <a:off x="1796330" y="2481488"/>
              <a:ext cx="3440676" cy="3743325"/>
            </a:xfrm>
            <a:prstGeom prst="verticalScroll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 w="38100"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2000">
                <a:latin typeface="Museo Sans 300" panose="02000000000000000000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BEF1DC-609D-DB73-3274-4020B7D48DF7}"/>
                </a:ext>
              </a:extLst>
            </p:cNvPr>
            <p:cNvSpPr txBox="1"/>
            <p:nvPr/>
          </p:nvSpPr>
          <p:spPr>
            <a:xfrm>
              <a:off x="2273161" y="2980125"/>
              <a:ext cx="2436868" cy="388326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  <a:bevelB w="6350" prst="softRound"/>
            </a:sp3d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Museo Sans 300" panose="02000000000000000000" pitchFamily="50" charset="0"/>
                </a:rPr>
                <a:t>An unmanned offshore facility with </a:t>
              </a:r>
              <a:r>
                <a:rPr lang="en-US" sz="1600" b="1" dirty="0">
                  <a:latin typeface="Museo Sans 300" panose="02000000000000000000" pitchFamily="50" charset="0"/>
                </a:rPr>
                <a:t>3 units of gas lift  compression equipment </a:t>
              </a:r>
              <a:r>
                <a:rPr lang="en-US" sz="1600" dirty="0">
                  <a:latin typeface="Museo Sans 300" panose="02000000000000000000" pitchFamily="50" charset="0"/>
                </a:rPr>
                <a:t>(Unit-A, Unit-B, &amp; Unit-C) has been operating for more than 20 years since commissioning.</a:t>
              </a:r>
            </a:p>
            <a:p>
              <a:endParaRPr lang="en-US" sz="1600" dirty="0">
                <a:latin typeface="Museo Sans 300" panose="02000000000000000000" pitchFamily="50" charset="0"/>
              </a:endParaRP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Museo Sans 300" panose="02000000000000000000" pitchFamily="50" charset="0"/>
                </a:rPr>
                <a:t>Due to operational demand, </a:t>
              </a:r>
              <a:r>
                <a:rPr lang="en-US" sz="1600" b="1" dirty="0">
                  <a:latin typeface="Museo Sans 300" panose="02000000000000000000" pitchFamily="50" charset="0"/>
                </a:rPr>
                <a:t>changes were made on the operating philosophy</a:t>
              </a:r>
              <a:r>
                <a:rPr lang="en-US" sz="1600" dirty="0">
                  <a:latin typeface="Museo Sans 300" panose="02000000000000000000" pitchFamily="50" charset="0"/>
                </a:rPr>
                <a:t> with documented Management Of Change to identify potential risks or hazards with mitigated actions.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endParaRPr lang="en-US" sz="1600" dirty="0">
                <a:latin typeface="Museo Sans 300" panose="02000000000000000000" pitchFamily="50" charset="0"/>
              </a:endParaRP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Museo Sans 300" panose="02000000000000000000" pitchFamily="50" charset="0"/>
                </a:rPr>
                <a:t>Multiple compressor failures were recorded since the change took place. </a:t>
              </a:r>
              <a:r>
                <a:rPr lang="en-US" sz="1600" b="1" dirty="0">
                  <a:latin typeface="Museo Sans 300" panose="02000000000000000000" pitchFamily="50" charset="0"/>
                </a:rPr>
                <a:t>Root Cause Analysis </a:t>
              </a:r>
              <a:r>
                <a:rPr lang="en-US" sz="1600" dirty="0">
                  <a:latin typeface="Museo Sans 300" panose="02000000000000000000" pitchFamily="50" charset="0"/>
                </a:rPr>
                <a:t>was performed and leads to the execution of  </a:t>
              </a:r>
              <a:r>
                <a:rPr lang="en-US" sz="1600" b="1" dirty="0">
                  <a:latin typeface="Museo Sans 300" panose="02000000000000000000" pitchFamily="50" charset="0"/>
                </a:rPr>
                <a:t>advanced vibration analysis</a:t>
              </a:r>
              <a:r>
                <a:rPr lang="en-US" sz="1600" dirty="0">
                  <a:latin typeface="Museo Sans 300" panose="02000000000000000000" pitchFamily="50" charset="0"/>
                </a:rPr>
                <a:t> for a long-term resolution.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endParaRPr lang="en-US" sz="1600" dirty="0">
                <a:latin typeface="Museo Sans 300" panose="02000000000000000000" pitchFamily="50" charset="0"/>
              </a:endParaRPr>
            </a:p>
            <a:p>
              <a:pPr marL="180975" indent="-180975">
                <a:buFont typeface="Arial" panose="020B0604020202020204" pitchFamily="34" charset="0"/>
                <a:buChar char="•"/>
              </a:pPr>
              <a:endParaRPr lang="en-US" sz="1600" dirty="0">
                <a:latin typeface="Museo Sans 300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7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2. Equipment Overview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15E184A1-B940-0B4D-C6BB-E651C39DE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05974"/>
              </p:ext>
            </p:extLst>
          </p:nvPr>
        </p:nvGraphicFramePr>
        <p:xfrm>
          <a:off x="462300" y="1055842"/>
          <a:ext cx="4679811" cy="23774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24705">
                  <a:extLst>
                    <a:ext uri="{9D8B030D-6E8A-4147-A177-3AD203B41FA5}">
                      <a16:colId xmlns:a16="http://schemas.microsoft.com/office/drawing/2014/main" val="54948655"/>
                    </a:ext>
                  </a:extLst>
                </a:gridCol>
                <a:gridCol w="2955106">
                  <a:extLst>
                    <a:ext uri="{9D8B030D-6E8A-4147-A177-3AD203B41FA5}">
                      <a16:colId xmlns:a16="http://schemas.microsoft.com/office/drawing/2014/main" val="3103382782"/>
                    </a:ext>
                  </a:extLst>
                </a:gridCol>
              </a:tblGrid>
              <a:tr h="2181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Features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Details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866677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Construction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2 Stage Reciprocating Compressor (2 throw)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924507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Medium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Natural Gas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175365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Service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Gaslift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058801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Speed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Compressor: 375 rpm (6.25 Hz);  Engine: 1110 rpm (18.5 Hz)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773060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Philosophy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Museo Sans 300" panose="02000000000000000000" pitchFamily="50" charset="0"/>
                        </a:rPr>
                        <a:t>3 X 50%</a:t>
                      </a:r>
                      <a:endParaRPr lang="en-MY" sz="1500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717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018328C-3F3A-7EC3-000F-C091B8FC3EC8}"/>
              </a:ext>
            </a:extLst>
          </p:cNvPr>
          <p:cNvGrpSpPr/>
          <p:nvPr/>
        </p:nvGrpSpPr>
        <p:grpSpPr>
          <a:xfrm>
            <a:off x="5627321" y="1114965"/>
            <a:ext cx="6048741" cy="2312390"/>
            <a:chOff x="848776" y="1135015"/>
            <a:chExt cx="6048741" cy="23123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37BA56E-DF52-26B1-AE41-B170E4933984}"/>
                </a:ext>
              </a:extLst>
            </p:cNvPr>
            <p:cNvGrpSpPr/>
            <p:nvPr/>
          </p:nvGrpSpPr>
          <p:grpSpPr>
            <a:xfrm>
              <a:off x="2606158" y="1433413"/>
              <a:ext cx="228793" cy="609600"/>
              <a:chOff x="4091515" y="-80559"/>
              <a:chExt cx="634999" cy="2319802"/>
            </a:xfrm>
            <a:solidFill>
              <a:schemeClr val="accent4">
                <a:lumMod val="40000"/>
                <a:lumOff val="6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lowchart: Delay 4">
                <a:extLst>
                  <a:ext uri="{FF2B5EF4-FFF2-40B4-BE49-F238E27FC236}">
                    <a16:creationId xmlns:a16="http://schemas.microsoft.com/office/drawing/2014/main" id="{1286A9E1-98DC-B156-DF02-DBBA37219A9D}"/>
                  </a:ext>
                </a:extLst>
              </p:cNvPr>
              <p:cNvSpPr/>
              <p:nvPr/>
            </p:nvSpPr>
            <p:spPr>
              <a:xfrm rot="5400000">
                <a:off x="4012639" y="1525368"/>
                <a:ext cx="792752" cy="634998"/>
              </a:xfrm>
              <a:prstGeom prst="flowChartDelay">
                <a:avLst/>
              </a:prstGeom>
              <a:grpFill/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Delay 5">
                <a:extLst>
                  <a:ext uri="{FF2B5EF4-FFF2-40B4-BE49-F238E27FC236}">
                    <a16:creationId xmlns:a16="http://schemas.microsoft.com/office/drawing/2014/main" id="{D491A91C-EFE4-9FAE-E234-0A432D8848CB}"/>
                  </a:ext>
                </a:extLst>
              </p:cNvPr>
              <p:cNvSpPr/>
              <p:nvPr/>
            </p:nvSpPr>
            <p:spPr>
              <a:xfrm rot="16200000">
                <a:off x="4188879" y="-177923"/>
                <a:ext cx="440271" cy="634999"/>
              </a:xfrm>
              <a:prstGeom prst="flowChartDelay">
                <a:avLst/>
              </a:prstGeom>
              <a:grpFill/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4EF8D-2B7D-6466-F47A-D03CF912F5C2}"/>
                  </a:ext>
                </a:extLst>
              </p:cNvPr>
              <p:cNvSpPr/>
              <p:nvPr/>
            </p:nvSpPr>
            <p:spPr>
              <a:xfrm>
                <a:off x="4091515" y="190540"/>
                <a:ext cx="634999" cy="155631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0BBF35-14A9-5633-F0CD-9CE5E6F95C4D}"/>
                </a:ext>
              </a:extLst>
            </p:cNvPr>
            <p:cNvGrpSpPr/>
            <p:nvPr/>
          </p:nvGrpSpPr>
          <p:grpSpPr>
            <a:xfrm>
              <a:off x="4263092" y="1618761"/>
              <a:ext cx="598139" cy="343360"/>
              <a:chOff x="2984500" y="1259781"/>
              <a:chExt cx="1519716" cy="544061"/>
            </a:xfrm>
            <a:pattFill prst="pct90">
              <a:fgClr>
                <a:srgbClr val="0070C0"/>
              </a:fgClr>
              <a:bgClr>
                <a:schemeClr val="bg1"/>
              </a:bgClr>
            </a:patt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</p:grpSpPr>
          <p:sp>
            <p:nvSpPr>
              <p:cNvPr id="12" name="Left Bracket 11">
                <a:extLst>
                  <a:ext uri="{FF2B5EF4-FFF2-40B4-BE49-F238E27FC236}">
                    <a16:creationId xmlns:a16="http://schemas.microsoft.com/office/drawing/2014/main" id="{74764EDA-FBD6-E771-3569-4DDFBB0477B5}"/>
                  </a:ext>
                </a:extLst>
              </p:cNvPr>
              <p:cNvSpPr/>
              <p:nvPr/>
            </p:nvSpPr>
            <p:spPr>
              <a:xfrm>
                <a:off x="2984500" y="1259781"/>
                <a:ext cx="228629" cy="399552"/>
              </a:xfrm>
              <a:prstGeom prst="leftBracket">
                <a:avLst>
                  <a:gd name="adj" fmla="val 0"/>
                </a:avLst>
              </a:prstGeom>
              <a:grpFill/>
              <a:ln w="6350">
                <a:solidFill>
                  <a:schemeClr val="tx1"/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eft Bracket 12">
                <a:extLst>
                  <a:ext uri="{FF2B5EF4-FFF2-40B4-BE49-F238E27FC236}">
                    <a16:creationId xmlns:a16="http://schemas.microsoft.com/office/drawing/2014/main" id="{11C78D5A-B894-F01A-2DC7-FD5DA5E6E13E}"/>
                  </a:ext>
                </a:extLst>
              </p:cNvPr>
              <p:cNvSpPr/>
              <p:nvPr/>
            </p:nvSpPr>
            <p:spPr>
              <a:xfrm flipH="1">
                <a:off x="4309483" y="1259781"/>
                <a:ext cx="194733" cy="399552"/>
              </a:xfrm>
              <a:prstGeom prst="leftBracket">
                <a:avLst>
                  <a:gd name="adj" fmla="val 0"/>
                </a:avLst>
              </a:prstGeom>
              <a:grpFill/>
              <a:ln w="6350">
                <a:solidFill>
                  <a:schemeClr val="tx1"/>
                </a:solidFill>
                <a:prstDash val="solid"/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46E458D-F261-1039-561C-607DED7D7D0A}"/>
                  </a:ext>
                </a:extLst>
              </p:cNvPr>
              <p:cNvGrpSpPr/>
              <p:nvPr/>
            </p:nvGrpSpPr>
            <p:grpSpPr>
              <a:xfrm>
                <a:off x="3202282" y="1268506"/>
                <a:ext cx="1115348" cy="535336"/>
                <a:chOff x="2593051" y="1079500"/>
                <a:chExt cx="1415913" cy="697352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D7A80C6-D07A-5718-EF1C-CD18EC6E092D}"/>
                    </a:ext>
                  </a:extLst>
                </p:cNvPr>
                <p:cNvSpPr/>
                <p:nvPr/>
              </p:nvSpPr>
              <p:spPr>
                <a:xfrm>
                  <a:off x="2595033" y="1079500"/>
                  <a:ext cx="1413931" cy="509105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9FADBCE-163A-EF64-D97F-E49DF0D3B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95034" y="1079500"/>
                  <a:ext cx="1413930" cy="509105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  <a:sp3d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4F462D1-1312-CB66-649C-CAE9D68EEC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3051" y="1079500"/>
                  <a:ext cx="1413930" cy="509105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  <a:sp3d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B3540B0-140B-A88E-127A-62B27D0390BE}"/>
                    </a:ext>
                  </a:extLst>
                </p:cNvPr>
                <p:cNvSpPr/>
                <p:nvPr/>
              </p:nvSpPr>
              <p:spPr>
                <a:xfrm>
                  <a:off x="2593051" y="1663698"/>
                  <a:ext cx="702601" cy="113154"/>
                </a:xfrm>
                <a:prstGeom prst="ellipse">
                  <a:avLst/>
                </a:prstGeom>
                <a:grpFill/>
                <a:ln w="63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8EF2C49-39D8-F15E-7DD2-966AE16CDADE}"/>
                    </a:ext>
                  </a:extLst>
                </p:cNvPr>
                <p:cNvSpPr/>
                <p:nvPr/>
              </p:nvSpPr>
              <p:spPr>
                <a:xfrm>
                  <a:off x="3304380" y="1663700"/>
                  <a:ext cx="702601" cy="97368"/>
                </a:xfrm>
                <a:prstGeom prst="ellipse">
                  <a:avLst/>
                </a:prstGeom>
                <a:grpFill/>
                <a:ln w="63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A947AF-ECB5-D966-EE13-0509D1BF0ABD}"/>
                </a:ext>
              </a:extLst>
            </p:cNvPr>
            <p:cNvSpPr txBox="1"/>
            <p:nvPr/>
          </p:nvSpPr>
          <p:spPr>
            <a:xfrm>
              <a:off x="3388414" y="3105464"/>
              <a:ext cx="1008159" cy="2539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b="1" dirty="0">
                  <a:latin typeface="Museo Sans 300" panose="02000000000000000000" pitchFamily="50" charset="0"/>
                  <a:cs typeface="Arial" panose="020B0604020202020204" pitchFamily="34" charset="0"/>
                </a:rPr>
                <a:t>Compressor</a:t>
              </a: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F41618D7-AAE1-054E-9DA6-96F04984CA22}"/>
                </a:ext>
              </a:extLst>
            </p:cNvPr>
            <p:cNvCxnSpPr>
              <a:cxnSpLocks/>
              <a:stCxn id="5" idx="3"/>
              <a:endCxn id="32" idx="3"/>
            </p:cNvCxnSpPr>
            <p:nvPr/>
          </p:nvCxnSpPr>
          <p:spPr>
            <a:xfrm rot="16200000" flipH="1">
              <a:off x="3037008" y="1726560"/>
              <a:ext cx="442436" cy="1075343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95867C9E-A0EF-40F5-1232-63A8C408ABC1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rot="5400000" flipH="1" flipV="1">
              <a:off x="3740483" y="1970381"/>
              <a:ext cx="748148" cy="297069"/>
            </a:xfrm>
            <a:prstGeom prst="bentConnector2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F48D67-C2C6-7EFB-124A-BE17592E4FD8}"/>
                </a:ext>
              </a:extLst>
            </p:cNvPr>
            <p:cNvGrpSpPr/>
            <p:nvPr/>
          </p:nvGrpSpPr>
          <p:grpSpPr>
            <a:xfrm>
              <a:off x="5087534" y="1583943"/>
              <a:ext cx="228793" cy="609600"/>
              <a:chOff x="4091515" y="-80559"/>
              <a:chExt cx="634999" cy="2319802"/>
            </a:xfrm>
            <a:solidFill>
              <a:schemeClr val="accent4">
                <a:lumMod val="40000"/>
                <a:lumOff val="6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lowchart: Delay 23">
                <a:extLst>
                  <a:ext uri="{FF2B5EF4-FFF2-40B4-BE49-F238E27FC236}">
                    <a16:creationId xmlns:a16="http://schemas.microsoft.com/office/drawing/2014/main" id="{58A1E78A-6C7A-AA35-B338-9713A52DD39D}"/>
                  </a:ext>
                </a:extLst>
              </p:cNvPr>
              <p:cNvSpPr/>
              <p:nvPr/>
            </p:nvSpPr>
            <p:spPr>
              <a:xfrm rot="5400000">
                <a:off x="4012639" y="1525368"/>
                <a:ext cx="792752" cy="634998"/>
              </a:xfrm>
              <a:prstGeom prst="flowChartDelay">
                <a:avLst/>
              </a:prstGeom>
              <a:grpFill/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elay 24">
                <a:extLst>
                  <a:ext uri="{FF2B5EF4-FFF2-40B4-BE49-F238E27FC236}">
                    <a16:creationId xmlns:a16="http://schemas.microsoft.com/office/drawing/2014/main" id="{A7510C18-F767-5799-556A-D6E63583C97F}"/>
                  </a:ext>
                </a:extLst>
              </p:cNvPr>
              <p:cNvSpPr/>
              <p:nvPr/>
            </p:nvSpPr>
            <p:spPr>
              <a:xfrm rot="16200000">
                <a:off x="4188879" y="-177923"/>
                <a:ext cx="440271" cy="634999"/>
              </a:xfrm>
              <a:prstGeom prst="flowChartDelay">
                <a:avLst/>
              </a:prstGeom>
              <a:grpFill/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F3EF00-FBB8-C652-8AA5-62D793530936}"/>
                  </a:ext>
                </a:extLst>
              </p:cNvPr>
              <p:cNvSpPr/>
              <p:nvPr/>
            </p:nvSpPr>
            <p:spPr>
              <a:xfrm>
                <a:off x="4091515" y="190540"/>
                <a:ext cx="634999" cy="155631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FE74ECF5-E409-FC5B-77E3-0D0EB71DBA1D}"/>
                </a:ext>
              </a:extLst>
            </p:cNvPr>
            <p:cNvCxnSpPr>
              <a:cxnSpLocks/>
              <a:stCxn id="24" idx="3"/>
              <a:endCxn id="33" idx="3"/>
            </p:cNvCxnSpPr>
            <p:nvPr/>
          </p:nvCxnSpPr>
          <p:spPr>
            <a:xfrm rot="16200000" flipH="1">
              <a:off x="5435410" y="1960064"/>
              <a:ext cx="281952" cy="74891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5CA55BD6-3ADA-BB03-A9D1-303D692C86FA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rot="5400000" flipH="1" flipV="1">
              <a:off x="5948504" y="1887928"/>
              <a:ext cx="817190" cy="41997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EE72D511-D43E-DC41-A607-C2FA548F4DB2}"/>
                </a:ext>
              </a:extLst>
            </p:cNvPr>
            <p:cNvCxnSpPr>
              <a:cxnSpLocks/>
              <a:stCxn id="15" idx="0"/>
              <a:endCxn id="25" idx="3"/>
            </p:cNvCxnSpPr>
            <p:nvPr/>
          </p:nvCxnSpPr>
          <p:spPr>
            <a:xfrm rot="5400000" flipH="1" flipV="1">
              <a:off x="4865107" y="1287444"/>
              <a:ext cx="40324" cy="633323"/>
            </a:xfrm>
            <a:prstGeom prst="bentConnector3">
              <a:avLst>
                <a:gd name="adj1" fmla="val 807145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4A42D4-F762-9938-8221-B9342B5F5866}"/>
                </a:ext>
              </a:extLst>
            </p:cNvPr>
            <p:cNvSpPr txBox="1"/>
            <p:nvPr/>
          </p:nvSpPr>
          <p:spPr>
            <a:xfrm>
              <a:off x="5415749" y="3031907"/>
              <a:ext cx="1062717" cy="4154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b="1" dirty="0">
                  <a:latin typeface="Museo Sans 300" panose="02000000000000000000" pitchFamily="50" charset="0"/>
                  <a:cs typeface="Arial" panose="020B0604020202020204" pitchFamily="34" charset="0"/>
                </a:rPr>
                <a:t>2</a:t>
              </a:r>
              <a:r>
                <a:rPr lang="en-US" sz="1050" b="1" baseline="30000" dirty="0">
                  <a:latin typeface="Museo Sans 300" panose="02000000000000000000" pitchFamily="50" charset="0"/>
                  <a:cs typeface="Arial" panose="020B0604020202020204" pitchFamily="34" charset="0"/>
                </a:rPr>
                <a:t>nd</a:t>
              </a:r>
              <a:r>
                <a:rPr lang="en-US" sz="1050" b="1" dirty="0">
                  <a:latin typeface="Museo Sans 300" panose="02000000000000000000" pitchFamily="50" charset="0"/>
                  <a:cs typeface="Arial" panose="020B0604020202020204" pitchFamily="34" charset="0"/>
                </a:rPr>
                <a:t> Stage Comp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3023F1B-35E3-98A1-9A7A-0A6E9EB559FA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>
              <a:off x="3907145" y="2639083"/>
              <a:ext cx="1847429" cy="10713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id="{CE4928D0-8AB5-12EB-A317-84E4D210E3EF}"/>
                </a:ext>
              </a:extLst>
            </p:cNvPr>
            <p:cNvSpPr/>
            <p:nvPr/>
          </p:nvSpPr>
          <p:spPr>
            <a:xfrm rot="16200000">
              <a:off x="5746357" y="2442815"/>
              <a:ext cx="408969" cy="392536"/>
            </a:xfrm>
            <a:prstGeom prst="flowChartManualOperation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4" descr="Engine Meticulous Line icon">
              <a:extLst>
                <a:ext uri="{FF2B5EF4-FFF2-40B4-BE49-F238E27FC236}">
                  <a16:creationId xmlns:a16="http://schemas.microsoft.com/office/drawing/2014/main" id="{CA7AA9C8-4523-863E-C470-F33086537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682" y="2361364"/>
              <a:ext cx="622408" cy="622408"/>
            </a:xfrm>
            <a:prstGeom prst="rect">
              <a:avLst/>
            </a:prstGeom>
            <a:noFill/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ABC1E9-993B-B9AD-EFE5-8FAF9974B883}"/>
                </a:ext>
              </a:extLst>
            </p:cNvPr>
            <p:cNvCxnSpPr>
              <a:cxnSpLocks/>
              <a:stCxn id="49" idx="1"/>
              <a:endCxn id="35" idx="3"/>
            </p:cNvCxnSpPr>
            <p:nvPr/>
          </p:nvCxnSpPr>
          <p:spPr>
            <a:xfrm flipH="1">
              <a:off x="1576090" y="2662642"/>
              <a:ext cx="764492" cy="9926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64A01A-8A68-944B-BA3A-F554E9CEE390}"/>
                </a:ext>
              </a:extLst>
            </p:cNvPr>
            <p:cNvSpPr txBox="1"/>
            <p:nvPr/>
          </p:nvSpPr>
          <p:spPr>
            <a:xfrm>
              <a:off x="848776" y="3018676"/>
              <a:ext cx="841766" cy="4154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b="1" dirty="0">
                  <a:latin typeface="Museo Sans 300" panose="02000000000000000000" pitchFamily="50" charset="0"/>
                  <a:cs typeface="Arial" panose="020B0604020202020204" pitchFamily="34" charset="0"/>
                </a:rPr>
                <a:t>Gas Engine</a:t>
              </a: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94E91BDB-4066-354C-1409-D87CB39E9444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>
              <a:off x="2074239" y="1231426"/>
              <a:ext cx="646316" cy="201987"/>
            </a:xfrm>
            <a:prstGeom prst="bentConnector2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41A41B-C7DE-BD9B-1EBF-4152C7E42720}"/>
                </a:ext>
              </a:extLst>
            </p:cNvPr>
            <p:cNvSpPr txBox="1"/>
            <p:nvPr/>
          </p:nvSpPr>
          <p:spPr>
            <a:xfrm>
              <a:off x="1546453" y="1135015"/>
              <a:ext cx="6608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Museo Sans 300" panose="02000000000000000000" pitchFamily="50" charset="0"/>
                </a:rPr>
                <a:t>LP Gas</a:t>
              </a:r>
              <a:endParaRPr lang="en-MY" sz="1050" b="1" dirty="0">
                <a:latin typeface="Museo Sans 300" panose="02000000000000000000" pitchFamily="50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BF29D1-F108-3A6D-2315-074447D12376}"/>
                </a:ext>
              </a:extLst>
            </p:cNvPr>
            <p:cNvSpPr txBox="1"/>
            <p:nvPr/>
          </p:nvSpPr>
          <p:spPr>
            <a:xfrm>
              <a:off x="6236654" y="1435404"/>
              <a:ext cx="6608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Museo Sans 300" panose="02000000000000000000" pitchFamily="50" charset="0"/>
                </a:rPr>
                <a:t>HP Gas</a:t>
              </a:r>
              <a:endParaRPr lang="en-MY" sz="1050" b="1" dirty="0">
                <a:latin typeface="Museo Sans 300" panose="02000000000000000000" pitchFamily="50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8DEB82-0137-6CBE-E8A8-ABB6975E25C1}"/>
                </a:ext>
              </a:extLst>
            </p:cNvPr>
            <p:cNvSpPr txBox="1"/>
            <p:nvPr/>
          </p:nvSpPr>
          <p:spPr>
            <a:xfrm>
              <a:off x="2799869" y="1506314"/>
              <a:ext cx="7541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Museo Sans 300" panose="02000000000000000000" pitchFamily="50" charset="0"/>
                </a:rPr>
                <a:t>Inlet scrubber</a:t>
              </a:r>
              <a:endParaRPr lang="en-MY" sz="1050" b="1" dirty="0">
                <a:latin typeface="Museo Sans 300" panose="02000000000000000000" pitchFamily="50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6C7088-22A6-7988-FC3A-89107DB7A10B}"/>
                </a:ext>
              </a:extLst>
            </p:cNvPr>
            <p:cNvSpPr txBox="1"/>
            <p:nvPr/>
          </p:nvSpPr>
          <p:spPr>
            <a:xfrm>
              <a:off x="5296005" y="1641790"/>
              <a:ext cx="84476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Museo Sans 300" panose="02000000000000000000" pitchFamily="50" charset="0"/>
                </a:rPr>
                <a:t>2</a:t>
              </a:r>
              <a:r>
                <a:rPr lang="en-US" sz="1050" b="1" baseline="30000" dirty="0">
                  <a:latin typeface="Museo Sans 300" panose="02000000000000000000" pitchFamily="50" charset="0"/>
                </a:rPr>
                <a:t>nd</a:t>
              </a:r>
              <a:r>
                <a:rPr lang="en-US" sz="1050" b="1" dirty="0">
                  <a:latin typeface="Museo Sans 300" panose="02000000000000000000" pitchFamily="50" charset="0"/>
                </a:rPr>
                <a:t> stg Scrubber</a:t>
              </a:r>
              <a:endParaRPr lang="en-MY" sz="1050" b="1" dirty="0">
                <a:latin typeface="Museo Sans 300" panose="02000000000000000000" pitchFamily="50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27ACB9-3586-D784-9A9C-F99F7FB89280}"/>
                </a:ext>
              </a:extLst>
            </p:cNvPr>
            <p:cNvSpPr txBox="1"/>
            <p:nvPr/>
          </p:nvSpPr>
          <p:spPr>
            <a:xfrm>
              <a:off x="4292224" y="1960561"/>
              <a:ext cx="7489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Museo Sans 300" panose="02000000000000000000" pitchFamily="50" charset="0"/>
                </a:rPr>
                <a:t>Cooler</a:t>
              </a:r>
              <a:endParaRPr lang="en-MY" sz="1050" b="1" dirty="0">
                <a:latin typeface="Museo Sans 300" panose="02000000000000000000" pitchFamily="50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19572F2-2F70-C16B-2E90-129A8B034923}"/>
                </a:ext>
              </a:extLst>
            </p:cNvPr>
            <p:cNvGrpSpPr/>
            <p:nvPr/>
          </p:nvGrpSpPr>
          <p:grpSpPr>
            <a:xfrm>
              <a:off x="2316226" y="2352686"/>
              <a:ext cx="593617" cy="619912"/>
              <a:chOff x="9843474" y="3377500"/>
              <a:chExt cx="914400" cy="914400"/>
            </a:xfrm>
          </p:grpSpPr>
          <p:pic>
            <p:nvPicPr>
              <p:cNvPr id="48" name="Graphic 47" descr="Gears outline">
                <a:extLst>
                  <a:ext uri="{FF2B5EF4-FFF2-40B4-BE49-F238E27FC236}">
                    <a16:creationId xmlns:a16="http://schemas.microsoft.com/office/drawing/2014/main" id="{AC272D73-62C8-8BF6-717C-92755161C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43474" y="33775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9596AD81-DA68-B930-B348-254E9DC6608C}"/>
                  </a:ext>
                </a:extLst>
              </p:cNvPr>
              <p:cNvSpPr/>
              <p:nvPr/>
            </p:nvSpPr>
            <p:spPr>
              <a:xfrm>
                <a:off x="9880992" y="3410982"/>
                <a:ext cx="839363" cy="847436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8562F3F-C9FC-8C81-9DEB-F2B8CF5FAAD8}"/>
                </a:ext>
              </a:extLst>
            </p:cNvPr>
            <p:cNvCxnSpPr>
              <a:cxnSpLocks/>
              <a:stCxn id="32" idx="2"/>
              <a:endCxn id="49" idx="3"/>
            </p:cNvCxnSpPr>
            <p:nvPr/>
          </p:nvCxnSpPr>
          <p:spPr>
            <a:xfrm flipH="1">
              <a:off x="2885486" y="2649037"/>
              <a:ext cx="1106680" cy="13605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Manual Operation 31">
              <a:extLst>
                <a:ext uri="{FF2B5EF4-FFF2-40B4-BE49-F238E27FC236}">
                  <a16:creationId xmlns:a16="http://schemas.microsoft.com/office/drawing/2014/main" id="{619319B9-48D9-6006-897F-BD8FEF580ECA}"/>
                </a:ext>
              </a:extLst>
            </p:cNvPr>
            <p:cNvSpPr/>
            <p:nvPr/>
          </p:nvSpPr>
          <p:spPr>
            <a:xfrm rot="16200000">
              <a:off x="3591413" y="2452769"/>
              <a:ext cx="408969" cy="392536"/>
            </a:xfrm>
            <a:prstGeom prst="flowChartManualOperation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17F8ED4-B438-C17D-B380-FD642BAFD409}"/>
                </a:ext>
              </a:extLst>
            </p:cNvPr>
            <p:cNvSpPr txBox="1"/>
            <p:nvPr/>
          </p:nvSpPr>
          <p:spPr>
            <a:xfrm>
              <a:off x="2146059" y="3005762"/>
              <a:ext cx="841766" cy="4154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b="1" dirty="0">
                  <a:latin typeface="Museo Sans 300" panose="02000000000000000000" pitchFamily="50" charset="0"/>
                  <a:cs typeface="Arial" panose="020B0604020202020204" pitchFamily="34" charset="0"/>
                </a:rPr>
                <a:t>Speed Reducer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FD33179-AD39-4D86-E148-3FA5087795C3}"/>
              </a:ext>
            </a:extLst>
          </p:cNvPr>
          <p:cNvSpPr txBox="1"/>
          <p:nvPr/>
        </p:nvSpPr>
        <p:spPr>
          <a:xfrm>
            <a:off x="5061817" y="6405439"/>
            <a:ext cx="220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>
                <a:latin typeface="Museo Sans 300" panose="02000000000000000000" pitchFamily="50" charset="0"/>
              </a:rPr>
              <a:t>Source: </a:t>
            </a:r>
            <a:r>
              <a:rPr lang="en-MY" sz="1000" dirty="0">
                <a:latin typeface="Museo Sans 300" panose="02000000000000000000" pitchFamily="50" charset="0"/>
                <a:hlinkClick r:id="rId5"/>
              </a:rPr>
              <a:t>I (wordpress.com)</a:t>
            </a:r>
            <a:endParaRPr lang="en-MY" sz="1000" dirty="0">
              <a:latin typeface="Museo Sans 300" panose="02000000000000000000" pitchFamily="50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170368A-D35E-92E7-7470-95EEC197C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703" y="3697826"/>
            <a:ext cx="5577997" cy="2696417"/>
          </a:xfrm>
          <a:prstGeom prst="rect">
            <a:avLst/>
          </a:prstGeom>
          <a:ln w="38100">
            <a:solidFill>
              <a:srgbClr val="00B1A9"/>
            </a:solidFill>
          </a:ln>
        </p:spPr>
      </p:pic>
    </p:spTree>
    <p:extLst>
      <p:ext uri="{BB962C8B-B14F-4D97-AF65-F5344CB8AC3E}">
        <p14:creationId xmlns:p14="http://schemas.microsoft.com/office/powerpoint/2010/main" val="206631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3. Event Chronology: The Timeline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sp>
        <p:nvSpPr>
          <p:cNvPr id="2" name="Chevron 9">
            <a:extLst>
              <a:ext uri="{FF2B5EF4-FFF2-40B4-BE49-F238E27FC236}">
                <a16:creationId xmlns:a16="http://schemas.microsoft.com/office/drawing/2014/main" id="{9FA4CE54-F3A2-5897-1E0A-4DFE4B8C0560}"/>
              </a:ext>
            </a:extLst>
          </p:cNvPr>
          <p:cNvSpPr/>
          <p:nvPr/>
        </p:nvSpPr>
        <p:spPr>
          <a:xfrm>
            <a:off x="1121229" y="2629631"/>
            <a:ext cx="1486515" cy="306644"/>
          </a:xfrm>
          <a:prstGeom prst="chevron">
            <a:avLst/>
          </a:prstGeom>
          <a:solidFill>
            <a:srgbClr val="7030A0"/>
          </a:solidFill>
          <a:effectLst>
            <a:glow rad="127000">
              <a:schemeClr val="accent1"/>
            </a:glow>
            <a:softEdge rad="12700"/>
          </a:effectLst>
          <a:scene3d>
            <a:camera prst="orthographicFront"/>
            <a:lightRig rig="harsh" dir="t"/>
          </a:scene3d>
          <a:sp3d prstMaterial="dkEdge"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Museo Sans 300" panose="02000000000000000000" pitchFamily="50" charset="0"/>
              </a:rPr>
              <a:t>Commissioning &amp; operation</a:t>
            </a:r>
            <a:endParaRPr lang="en-MY" sz="1000" b="1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sp>
        <p:nvSpPr>
          <p:cNvPr id="5" name="Chevron 9">
            <a:extLst>
              <a:ext uri="{FF2B5EF4-FFF2-40B4-BE49-F238E27FC236}">
                <a16:creationId xmlns:a16="http://schemas.microsoft.com/office/drawing/2014/main" id="{06D753DC-FB44-99CD-C599-F58495A821C5}"/>
              </a:ext>
            </a:extLst>
          </p:cNvPr>
          <p:cNvSpPr/>
          <p:nvPr/>
        </p:nvSpPr>
        <p:spPr>
          <a:xfrm>
            <a:off x="4827011" y="2636174"/>
            <a:ext cx="1193428" cy="307486"/>
          </a:xfrm>
          <a:prstGeom prst="chevron">
            <a:avLst/>
          </a:prstGeom>
          <a:solidFill>
            <a:srgbClr val="00B0F0"/>
          </a:solidFill>
          <a:effectLst>
            <a:glow rad="127000">
              <a:schemeClr val="accent1"/>
            </a:glow>
            <a:softEdge rad="12700"/>
          </a:effectLst>
          <a:scene3d>
            <a:camera prst="orthographicFront"/>
            <a:lightRig rig="harsh" dir="t"/>
          </a:scene3d>
          <a:sp3d prstMaterial="dkEdge"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00" b="1" dirty="0">
                <a:solidFill>
                  <a:schemeClr val="tx1"/>
                </a:solidFill>
                <a:latin typeface="Museo Sans 300" panose="02000000000000000000" pitchFamily="50" charset="0"/>
              </a:rPr>
              <a:t>Overhaul + new piston</a:t>
            </a:r>
          </a:p>
        </p:txBody>
      </p:sp>
      <p:sp>
        <p:nvSpPr>
          <p:cNvPr id="6" name="Chevron 9">
            <a:extLst>
              <a:ext uri="{FF2B5EF4-FFF2-40B4-BE49-F238E27FC236}">
                <a16:creationId xmlns:a16="http://schemas.microsoft.com/office/drawing/2014/main" id="{B1D1F5AB-9D61-C575-3486-CFEA67C5704C}"/>
              </a:ext>
            </a:extLst>
          </p:cNvPr>
          <p:cNvSpPr/>
          <p:nvPr/>
        </p:nvSpPr>
        <p:spPr>
          <a:xfrm>
            <a:off x="2349726" y="2628789"/>
            <a:ext cx="1486515" cy="306644"/>
          </a:xfrm>
          <a:prstGeom prst="chevron">
            <a:avLst/>
          </a:prstGeom>
          <a:solidFill>
            <a:srgbClr val="4D55BB"/>
          </a:solidFill>
          <a:effectLst>
            <a:glow rad="127000">
              <a:schemeClr val="accent1"/>
            </a:glow>
            <a:softEdge rad="12700"/>
          </a:effectLst>
          <a:scene3d>
            <a:camera prst="orthographicFront"/>
            <a:lightRig rig="harsh" dir="t"/>
          </a:scene3d>
          <a:sp3d prstMaterial="dkEdge"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Museo Sans 300" panose="02000000000000000000" pitchFamily="50" charset="0"/>
              </a:rPr>
              <a:t>N</a:t>
            </a:r>
            <a:r>
              <a:rPr lang="en-MY" sz="1000" b="1" dirty="0" err="1">
                <a:solidFill>
                  <a:schemeClr val="bg1"/>
                </a:solidFill>
                <a:latin typeface="Museo Sans 300" panose="02000000000000000000" pitchFamily="50" charset="0"/>
              </a:rPr>
              <a:t>ew</a:t>
            </a:r>
            <a:r>
              <a:rPr lang="en-MY" sz="1000" b="1" dirty="0">
                <a:solidFill>
                  <a:schemeClr val="bg1"/>
                </a:solidFill>
                <a:latin typeface="Museo Sans 300" panose="02000000000000000000" pitchFamily="50" charset="0"/>
              </a:rPr>
              <a:t> operating philosophy</a:t>
            </a:r>
          </a:p>
        </p:txBody>
      </p:sp>
      <p:sp>
        <p:nvSpPr>
          <p:cNvPr id="7" name="Chevron 9">
            <a:extLst>
              <a:ext uri="{FF2B5EF4-FFF2-40B4-BE49-F238E27FC236}">
                <a16:creationId xmlns:a16="http://schemas.microsoft.com/office/drawing/2014/main" id="{01B6CC0A-2F3C-AF7A-516F-EBD039DBCE31}"/>
              </a:ext>
            </a:extLst>
          </p:cNvPr>
          <p:cNvSpPr/>
          <p:nvPr/>
        </p:nvSpPr>
        <p:spPr>
          <a:xfrm>
            <a:off x="5956900" y="2636174"/>
            <a:ext cx="1373127" cy="307486"/>
          </a:xfrm>
          <a:prstGeom prst="chevron">
            <a:avLst/>
          </a:prstGeom>
          <a:solidFill>
            <a:srgbClr val="1FE6E1"/>
          </a:solidFill>
          <a:effectLst>
            <a:glow rad="127000">
              <a:schemeClr val="accent1"/>
            </a:glow>
            <a:softEdge rad="12700"/>
          </a:effectLst>
          <a:scene3d>
            <a:camera prst="orthographicFront"/>
            <a:lightRig rig="harsh" dir="t"/>
          </a:scene3d>
          <a:sp3d prstMaterial="dkEdge"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Museo Sans 300" panose="02000000000000000000" pitchFamily="50" charset="0"/>
              </a:rPr>
              <a:t>Restart compressor</a:t>
            </a:r>
            <a:endParaRPr lang="en-MY" sz="10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sp>
        <p:nvSpPr>
          <p:cNvPr id="9" name="Chevron 9">
            <a:extLst>
              <a:ext uri="{FF2B5EF4-FFF2-40B4-BE49-F238E27FC236}">
                <a16:creationId xmlns:a16="http://schemas.microsoft.com/office/drawing/2014/main" id="{01A27C50-D7A6-E028-2C01-D0A1EFFF51A1}"/>
              </a:ext>
            </a:extLst>
          </p:cNvPr>
          <p:cNvSpPr/>
          <p:nvPr/>
        </p:nvSpPr>
        <p:spPr>
          <a:xfrm>
            <a:off x="3759178" y="2636174"/>
            <a:ext cx="1129890" cy="307486"/>
          </a:xfrm>
          <a:prstGeom prst="chevron">
            <a:avLst/>
          </a:prstGeom>
          <a:solidFill>
            <a:srgbClr val="0070C0"/>
          </a:solidFill>
          <a:effectLst>
            <a:glow rad="127000">
              <a:schemeClr val="accent1"/>
            </a:glow>
            <a:softEdge rad="12700"/>
          </a:effectLst>
          <a:scene3d>
            <a:camera prst="orthographicFront"/>
            <a:lightRig rig="harsh" dir="t"/>
          </a:scene3d>
          <a:sp3d prstMaterial="dkEdge"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Museo Sans 300" panose="02000000000000000000" pitchFamily="50" charset="0"/>
              </a:rPr>
              <a:t>1</a:t>
            </a:r>
            <a:r>
              <a:rPr lang="en-MY" sz="1000" b="1" baseline="30000" dirty="0" err="1">
                <a:solidFill>
                  <a:schemeClr val="bg1"/>
                </a:solidFill>
                <a:latin typeface="Museo Sans 300" panose="02000000000000000000" pitchFamily="50" charset="0"/>
              </a:rPr>
              <a:t>st</a:t>
            </a:r>
            <a:r>
              <a:rPr lang="en-MY" sz="1000" b="1" dirty="0">
                <a:solidFill>
                  <a:schemeClr val="bg1"/>
                </a:solidFill>
                <a:latin typeface="Museo Sans 300" panose="02000000000000000000" pitchFamily="50" charset="0"/>
              </a:rPr>
              <a:t> piston failure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3060BE7B-F82F-471A-D4F3-345BA1DF50EC}"/>
              </a:ext>
            </a:extLst>
          </p:cNvPr>
          <p:cNvSpPr/>
          <p:nvPr/>
        </p:nvSpPr>
        <p:spPr>
          <a:xfrm>
            <a:off x="3698278" y="2416841"/>
            <a:ext cx="1312984" cy="793054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  <a:effectLst>
            <a:glow rad="38100">
              <a:srgbClr val="FF0000">
                <a:alpha val="53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Chevron 9">
            <a:extLst>
              <a:ext uri="{FF2B5EF4-FFF2-40B4-BE49-F238E27FC236}">
                <a16:creationId xmlns:a16="http://schemas.microsoft.com/office/drawing/2014/main" id="{3BD7EEF2-F8A1-C144-A91B-88967B333415}"/>
              </a:ext>
            </a:extLst>
          </p:cNvPr>
          <p:cNvSpPr/>
          <p:nvPr/>
        </p:nvSpPr>
        <p:spPr>
          <a:xfrm>
            <a:off x="9579222" y="2628789"/>
            <a:ext cx="1373127" cy="307486"/>
          </a:xfrm>
          <a:prstGeom prst="chevron">
            <a:avLst/>
          </a:prstGeom>
          <a:solidFill>
            <a:srgbClr val="07FF54"/>
          </a:solidFill>
          <a:effectLst>
            <a:glow rad="127000">
              <a:schemeClr val="accent1"/>
            </a:glow>
            <a:softEdge rad="12700"/>
          </a:effectLst>
          <a:scene3d>
            <a:camera prst="orthographicFront"/>
            <a:lightRig rig="harsh" dir="t"/>
          </a:scene3d>
          <a:sp3d prstMaterial="dkEdge"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Museo Sans 300" panose="02000000000000000000" pitchFamily="50" charset="0"/>
              </a:rPr>
              <a:t>Consolidate findings</a:t>
            </a:r>
            <a:endParaRPr lang="en-MY" sz="10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sp>
        <p:nvSpPr>
          <p:cNvPr id="12" name="Chevron 9">
            <a:extLst>
              <a:ext uri="{FF2B5EF4-FFF2-40B4-BE49-F238E27FC236}">
                <a16:creationId xmlns:a16="http://schemas.microsoft.com/office/drawing/2014/main" id="{3C2840DC-1E65-B715-43A6-A6D1E365656F}"/>
              </a:ext>
            </a:extLst>
          </p:cNvPr>
          <p:cNvSpPr/>
          <p:nvPr/>
        </p:nvSpPr>
        <p:spPr>
          <a:xfrm>
            <a:off x="8327138" y="2628789"/>
            <a:ext cx="1312985" cy="307486"/>
          </a:xfrm>
          <a:prstGeom prst="chevron">
            <a:avLst/>
          </a:prstGeom>
          <a:solidFill>
            <a:srgbClr val="18EEA2"/>
          </a:solidFill>
          <a:effectLst>
            <a:glow rad="127000">
              <a:schemeClr val="accent1"/>
            </a:glow>
            <a:softEdge rad="12700"/>
          </a:effectLst>
          <a:scene3d>
            <a:camera prst="orthographicFront"/>
            <a:lightRig rig="harsh" dir="t"/>
          </a:scene3d>
          <a:sp3d prstMaterial="dkEdge"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Museo Sans 300" panose="02000000000000000000" pitchFamily="50" charset="0"/>
              </a:rPr>
              <a:t>Inspection</a:t>
            </a:r>
            <a:endParaRPr lang="en-MY" sz="1000" b="1" dirty="0">
              <a:solidFill>
                <a:schemeClr val="tx1"/>
              </a:solidFill>
              <a:latin typeface="Museo Sans 300" panose="02000000000000000000" pitchFamily="50" charset="0"/>
            </a:endParaRPr>
          </a:p>
        </p:txBody>
      </p:sp>
      <p:sp>
        <p:nvSpPr>
          <p:cNvPr id="14" name="Chevron 9">
            <a:extLst>
              <a:ext uri="{FF2B5EF4-FFF2-40B4-BE49-F238E27FC236}">
                <a16:creationId xmlns:a16="http://schemas.microsoft.com/office/drawing/2014/main" id="{1BD904B7-F272-3C69-39E4-74465FDCE509}"/>
              </a:ext>
            </a:extLst>
          </p:cNvPr>
          <p:cNvSpPr/>
          <p:nvPr/>
        </p:nvSpPr>
        <p:spPr>
          <a:xfrm>
            <a:off x="7273604" y="2636174"/>
            <a:ext cx="1129890" cy="307486"/>
          </a:xfrm>
          <a:prstGeom prst="chevron">
            <a:avLst/>
          </a:prstGeom>
          <a:solidFill>
            <a:srgbClr val="00FFCC"/>
          </a:solidFill>
          <a:effectLst>
            <a:glow rad="127000">
              <a:schemeClr val="accent1"/>
            </a:glow>
            <a:softEdge rad="12700"/>
          </a:effectLst>
          <a:scene3d>
            <a:camera prst="orthographicFront"/>
            <a:lightRig rig="harsh" dir="t"/>
          </a:scene3d>
          <a:sp3d prstMaterial="dkEdge"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Museo Sans 300" panose="02000000000000000000" pitchFamily="50" charset="0"/>
              </a:rPr>
              <a:t>2</a:t>
            </a:r>
            <a:r>
              <a:rPr lang="en-US" sz="1000" b="1" baseline="30000" dirty="0">
                <a:solidFill>
                  <a:schemeClr val="tx1"/>
                </a:solidFill>
                <a:latin typeface="Museo Sans 300" panose="02000000000000000000" pitchFamily="50" charset="0"/>
              </a:rPr>
              <a:t>nd</a:t>
            </a:r>
            <a:r>
              <a:rPr lang="en-US" sz="1000" b="1" dirty="0">
                <a:solidFill>
                  <a:schemeClr val="tx1"/>
                </a:solidFill>
                <a:latin typeface="Museo Sans 300" panose="02000000000000000000" pitchFamily="50" charset="0"/>
              </a:rPr>
              <a:t> </a:t>
            </a:r>
            <a:r>
              <a:rPr lang="en-MY" sz="1000" b="1" dirty="0">
                <a:solidFill>
                  <a:schemeClr val="tx1"/>
                </a:solidFill>
                <a:latin typeface="Museo Sans 300" panose="02000000000000000000" pitchFamily="50" charset="0"/>
              </a:rPr>
              <a:t>piston failure</a:t>
            </a: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48ED43B1-CADE-A5AB-F435-0781633CE5FD}"/>
              </a:ext>
            </a:extLst>
          </p:cNvPr>
          <p:cNvSpPr/>
          <p:nvPr/>
        </p:nvSpPr>
        <p:spPr>
          <a:xfrm>
            <a:off x="7212704" y="2416841"/>
            <a:ext cx="1312984" cy="793054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  <a:effectLst>
            <a:glow rad="38100">
              <a:srgbClr val="FF0000">
                <a:alpha val="53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773D4F8B-5B43-31ED-8295-A1399027B157}"/>
              </a:ext>
            </a:extLst>
          </p:cNvPr>
          <p:cNvCxnSpPr>
            <a:cxnSpLocks/>
          </p:cNvCxnSpPr>
          <p:nvPr/>
        </p:nvCxnSpPr>
        <p:spPr>
          <a:xfrm rot="16200000" flipV="1">
            <a:off x="2391917" y="1797350"/>
            <a:ext cx="1022649" cy="428280"/>
          </a:xfrm>
          <a:prstGeom prst="bentConnector3">
            <a:avLst>
              <a:gd name="adj1" fmla="val 100462"/>
            </a:avLst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E518E0B-2147-C714-14E5-2D4AC96C8A9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19986" y="3146960"/>
            <a:ext cx="769955" cy="699613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15D246E-2A05-8C79-EEC6-CF860415CF9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34412" y="3079421"/>
            <a:ext cx="769955" cy="699613"/>
          </a:xfrm>
          <a:prstGeom prst="bentConnector3">
            <a:avLst>
              <a:gd name="adj1" fmla="val 615"/>
            </a:avLst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CF4B930-A5FA-86FD-519B-1D6C16112094}"/>
              </a:ext>
            </a:extLst>
          </p:cNvPr>
          <p:cNvCxnSpPr>
            <a:cxnSpLocks/>
          </p:cNvCxnSpPr>
          <p:nvPr/>
        </p:nvCxnSpPr>
        <p:spPr>
          <a:xfrm rot="16200000" flipV="1">
            <a:off x="8428848" y="1829866"/>
            <a:ext cx="1022649" cy="428280"/>
          </a:xfrm>
          <a:prstGeom prst="bentConnector3">
            <a:avLst>
              <a:gd name="adj1" fmla="val 98691"/>
            </a:avLst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CF65B7-A05D-EEEC-FBCC-05B4F9B258C6}"/>
              </a:ext>
            </a:extLst>
          </p:cNvPr>
          <p:cNvSpPr txBox="1"/>
          <p:nvPr/>
        </p:nvSpPr>
        <p:spPr>
          <a:xfrm>
            <a:off x="1414138" y="1266027"/>
            <a:ext cx="1219440" cy="55399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Museo Sans 300" panose="02000000000000000000" pitchFamily="50" charset="0"/>
              </a:rPr>
              <a:t>Revised from</a:t>
            </a:r>
          </a:p>
          <a:p>
            <a:pPr algn="ctr"/>
            <a:r>
              <a:rPr lang="en-US" sz="1000" b="1" dirty="0">
                <a:latin typeface="Museo Sans 300" panose="02000000000000000000" pitchFamily="50" charset="0"/>
              </a:rPr>
              <a:t> 3 X 50% to </a:t>
            </a:r>
          </a:p>
          <a:p>
            <a:pPr algn="ctr"/>
            <a:r>
              <a:rPr lang="en-US" sz="1000" b="1" dirty="0">
                <a:latin typeface="Museo Sans 300" panose="02000000000000000000" pitchFamily="50" charset="0"/>
              </a:rPr>
              <a:t>3 X 33.3% </a:t>
            </a:r>
            <a:endParaRPr lang="en-MY" sz="1000" b="1" dirty="0">
              <a:latin typeface="Museo Sans 300" panose="020000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949EDB-38EA-1FD3-E6B4-349B4884405B}"/>
              </a:ext>
            </a:extLst>
          </p:cNvPr>
          <p:cNvSpPr txBox="1"/>
          <p:nvPr/>
        </p:nvSpPr>
        <p:spPr>
          <a:xfrm>
            <a:off x="3045437" y="3951404"/>
            <a:ext cx="1219440" cy="55399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Museo Sans 300" panose="02000000000000000000" pitchFamily="50" charset="0"/>
              </a:rPr>
              <a:t>Suspected liquid carryover from scrubber</a:t>
            </a:r>
            <a:endParaRPr lang="en-MY" sz="1000" b="1" dirty="0">
              <a:latin typeface="Museo Sans 300" panose="020000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070B79-F1C9-22EE-776C-5C3ADC867B9E}"/>
              </a:ext>
            </a:extLst>
          </p:cNvPr>
          <p:cNvSpPr txBox="1"/>
          <p:nvPr/>
        </p:nvSpPr>
        <p:spPr>
          <a:xfrm>
            <a:off x="5655873" y="3537206"/>
            <a:ext cx="1466938" cy="86177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Museo Sans 300" panose="02000000000000000000" pitchFamily="50" charset="0"/>
              </a:rPr>
              <a:t>Unit manually stopped due to knocking sound during walkabout surveillance</a:t>
            </a:r>
            <a:endParaRPr lang="en-MY" sz="1000" b="1" dirty="0">
              <a:latin typeface="Museo Sans 300" panose="020000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B16F1A-82B5-A41E-310A-DB64E9A0FCF4}"/>
              </a:ext>
            </a:extLst>
          </p:cNvPr>
          <p:cNvSpPr txBox="1"/>
          <p:nvPr/>
        </p:nvSpPr>
        <p:spPr>
          <a:xfrm>
            <a:off x="7212704" y="1236358"/>
            <a:ext cx="1466938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Museo Sans 300" panose="02000000000000000000" pitchFamily="50" charset="0"/>
              </a:rPr>
              <a:t>Deployed Frontline Maintenance Team </a:t>
            </a:r>
            <a:endParaRPr lang="en-MY" sz="1000" b="1" dirty="0">
              <a:latin typeface="Museo Sans 300" panose="02000000000000000000" pitchFamily="50" charset="0"/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D3B6850B-439C-355A-24B9-1CE9749F1838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61985" y="1825652"/>
            <a:ext cx="1022649" cy="428280"/>
          </a:xfrm>
          <a:prstGeom prst="bentConnector3">
            <a:avLst>
              <a:gd name="adj1" fmla="val 98691"/>
            </a:avLst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3166185-94DA-93AB-FEEA-AD0D7D85DDF8}"/>
              </a:ext>
            </a:extLst>
          </p:cNvPr>
          <p:cNvSpPr txBox="1"/>
          <p:nvPr/>
        </p:nvSpPr>
        <p:spPr>
          <a:xfrm>
            <a:off x="4827011" y="1232144"/>
            <a:ext cx="1285767" cy="55399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Museo Sans 300" panose="02000000000000000000" pitchFamily="50" charset="0"/>
              </a:rPr>
              <a:t>Significant floor vibration around engine area</a:t>
            </a:r>
            <a:endParaRPr lang="en-MY" sz="1000" b="1" dirty="0">
              <a:latin typeface="Museo Sans 300" panose="02000000000000000000" pitchFamily="50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7CEE31F5-49C2-B7B6-2054-093DE447C92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089626" y="3296692"/>
            <a:ext cx="777196" cy="233785"/>
          </a:xfrm>
          <a:prstGeom prst="bentConnector3">
            <a:avLst>
              <a:gd name="adj1" fmla="val -84"/>
            </a:avLst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07DF19-E850-D4B8-EF3A-743C1F82E08E}"/>
              </a:ext>
            </a:extLst>
          </p:cNvPr>
          <p:cNvSpPr txBox="1"/>
          <p:nvPr/>
        </p:nvSpPr>
        <p:spPr>
          <a:xfrm>
            <a:off x="8611809" y="3322546"/>
            <a:ext cx="1670605" cy="132343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b="1" dirty="0">
                <a:latin typeface="Museo Sans 300" panose="02000000000000000000" pitchFamily="50" charset="0"/>
              </a:rPr>
              <a:t>Resonance suspected</a:t>
            </a:r>
          </a:p>
          <a:p>
            <a:pPr marL="228600" indent="-228600">
              <a:buAutoNum type="arabicPeriod"/>
            </a:pPr>
            <a:r>
              <a:rPr lang="en-US" sz="1000" b="1" dirty="0">
                <a:latin typeface="Museo Sans 300" panose="02000000000000000000" pitchFamily="50" charset="0"/>
              </a:rPr>
              <a:t>Material debris and wreckage </a:t>
            </a:r>
          </a:p>
          <a:p>
            <a:pPr marL="228600" indent="-228600">
              <a:buAutoNum type="arabicPeriod"/>
            </a:pPr>
            <a:r>
              <a:rPr lang="en-US" sz="1000" b="1" dirty="0">
                <a:latin typeface="Museo Sans 300" panose="02000000000000000000" pitchFamily="50" charset="0"/>
              </a:rPr>
              <a:t>Piston nut loose</a:t>
            </a:r>
          </a:p>
          <a:p>
            <a:pPr marL="228600" indent="-228600">
              <a:buAutoNum type="arabicPeriod"/>
            </a:pPr>
            <a:r>
              <a:rPr lang="en-US" sz="1000" b="1" dirty="0">
                <a:latin typeface="Museo Sans 300" panose="02000000000000000000" pitchFamily="50" charset="0"/>
              </a:rPr>
              <a:t>Suction scrubber auto-drain malfunction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0533BA9-8610-2510-2258-8621BAA97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346" y="4696578"/>
            <a:ext cx="3411627" cy="1649189"/>
          </a:xfrm>
          <a:prstGeom prst="rect">
            <a:avLst/>
          </a:prstGeom>
          <a:ln w="38100">
            <a:solidFill>
              <a:srgbClr val="00B1A9"/>
            </a:solidFill>
          </a:ln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58887F0-1AAA-B302-8902-C72F0DC39FEC}"/>
              </a:ext>
            </a:extLst>
          </p:cNvPr>
          <p:cNvSpPr/>
          <p:nvPr/>
        </p:nvSpPr>
        <p:spPr>
          <a:xfrm>
            <a:off x="6934200" y="5220889"/>
            <a:ext cx="587829" cy="6138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7D79A4AE-1AE3-A383-4C8B-3B371DF663E2}"/>
              </a:ext>
            </a:extLst>
          </p:cNvPr>
          <p:cNvCxnSpPr>
            <a:stCxn id="29" idx="3"/>
          </p:cNvCxnSpPr>
          <p:nvPr/>
        </p:nvCxnSpPr>
        <p:spPr>
          <a:xfrm>
            <a:off x="7522029" y="5527816"/>
            <a:ext cx="1013580" cy="45932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47B1ED-98C3-9A93-116E-0D93C562A8BF}"/>
              </a:ext>
            </a:extLst>
          </p:cNvPr>
          <p:cNvSpPr txBox="1"/>
          <p:nvPr/>
        </p:nvSpPr>
        <p:spPr>
          <a:xfrm>
            <a:off x="8541795" y="5673161"/>
            <a:ext cx="1098327" cy="57708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b="1" dirty="0">
                <a:latin typeface="Museo Sans 300" panose="02000000000000000000" pitchFamily="50" charset="0"/>
                <a:cs typeface="Arial" panose="020B0604020202020204" pitchFamily="34" charset="0"/>
              </a:rPr>
              <a:t>Failure observed on 1</a:t>
            </a:r>
            <a:r>
              <a:rPr lang="en-US" sz="1050" b="1" baseline="30000" dirty="0">
                <a:latin typeface="Museo Sans 300" panose="02000000000000000000" pitchFamily="50" charset="0"/>
                <a:cs typeface="Arial" panose="020B0604020202020204" pitchFamily="34" charset="0"/>
              </a:rPr>
              <a:t>st</a:t>
            </a:r>
            <a:r>
              <a:rPr lang="en-US" sz="1050" b="1" dirty="0">
                <a:latin typeface="Museo Sans 300" panose="02000000000000000000" pitchFamily="50" charset="0"/>
                <a:cs typeface="Arial" panose="020B0604020202020204" pitchFamily="34" charset="0"/>
              </a:rPr>
              <a:t> stage</a:t>
            </a:r>
          </a:p>
        </p:txBody>
      </p:sp>
    </p:spTree>
    <p:extLst>
      <p:ext uri="{BB962C8B-B14F-4D97-AF65-F5344CB8AC3E}">
        <p14:creationId xmlns:p14="http://schemas.microsoft.com/office/powerpoint/2010/main" val="20352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3. Event Chronology: Increase in vibration trending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2B8285-33FE-2654-2607-051F74B4051C}"/>
              </a:ext>
            </a:extLst>
          </p:cNvPr>
          <p:cNvGrpSpPr/>
          <p:nvPr/>
        </p:nvGrpSpPr>
        <p:grpSpPr>
          <a:xfrm>
            <a:off x="1302150" y="1087565"/>
            <a:ext cx="5457298" cy="4505564"/>
            <a:chOff x="978837" y="1047348"/>
            <a:chExt cx="6004265" cy="47815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4DDA0F-2612-3374-C3E9-7E0EA13F4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594" y="3180306"/>
              <a:ext cx="6000508" cy="2648598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CC9172-6F85-06CC-C885-2752DCB04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8837" y="1047348"/>
              <a:ext cx="5991114" cy="214366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0CD2811-5FD2-4844-4672-EEE3FB0AB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876" y="1006180"/>
            <a:ext cx="4199145" cy="465836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10DDA10-1F61-9A39-511B-19B81CC462A4}"/>
              </a:ext>
            </a:extLst>
          </p:cNvPr>
          <p:cNvSpPr/>
          <p:nvPr/>
        </p:nvSpPr>
        <p:spPr>
          <a:xfrm>
            <a:off x="5105400" y="5564344"/>
            <a:ext cx="3897086" cy="1079134"/>
          </a:xfrm>
          <a:prstGeom prst="wedgeEllipseCallout">
            <a:avLst>
              <a:gd name="adj1" fmla="val -33774"/>
              <a:gd name="adj2" fmla="val -60129"/>
            </a:avLst>
          </a:prstGeom>
          <a:solidFill>
            <a:srgbClr val="00B1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bg1"/>
                </a:solidFill>
                <a:latin typeface="Museo Sans 300" panose="02000000000000000000" pitchFamily="50" charset="0"/>
              </a:rPr>
              <a:t>Vibration exhibited on Unit-C shows </a:t>
            </a:r>
            <a:r>
              <a:rPr lang="en-MY" sz="1400" b="1" dirty="0">
                <a:solidFill>
                  <a:srgbClr val="FF0000"/>
                </a:solidFill>
                <a:latin typeface="Museo Sans 300" panose="02000000000000000000" pitchFamily="50" charset="0"/>
              </a:rPr>
              <a:t>increment in magnitude </a:t>
            </a:r>
            <a:r>
              <a:rPr lang="en-MY" sz="1400" dirty="0">
                <a:solidFill>
                  <a:schemeClr val="bg1"/>
                </a:solidFill>
                <a:latin typeface="Museo Sans 300" panose="02000000000000000000" pitchFamily="50" charset="0"/>
              </a:rPr>
              <a:t>(taken when running all 3 </a:t>
            </a:r>
            <a:r>
              <a:rPr lang="en-MY" sz="1400" dirty="0">
                <a:latin typeface="Museo Sans 300" panose="02000000000000000000" pitchFamily="50" charset="0"/>
              </a:rPr>
              <a:t>compressors)</a:t>
            </a:r>
            <a:endParaRPr lang="en-MY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9DB8C-8E1A-7556-FDE8-A23BFAD83DBA}"/>
              </a:ext>
            </a:extLst>
          </p:cNvPr>
          <p:cNvSpPr/>
          <p:nvPr/>
        </p:nvSpPr>
        <p:spPr>
          <a:xfrm>
            <a:off x="4985657" y="1567543"/>
            <a:ext cx="903514" cy="3886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18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4. Root Cause Analysis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BE0C3-3473-FA35-B2E8-93567A97968B}"/>
              </a:ext>
            </a:extLst>
          </p:cNvPr>
          <p:cNvSpPr/>
          <p:nvPr/>
        </p:nvSpPr>
        <p:spPr>
          <a:xfrm>
            <a:off x="594291" y="2848165"/>
            <a:ext cx="1368413" cy="1255393"/>
          </a:xfrm>
          <a:prstGeom prst="rect">
            <a:avLst/>
          </a:prstGeom>
          <a:solidFill>
            <a:srgbClr val="FF0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useo Sans 300" panose="02000000000000000000" pitchFamily="50" charset="0"/>
              </a:rPr>
              <a:t> Compressor Piston Multiple Failure</a:t>
            </a:r>
            <a:endParaRPr lang="en-MY" sz="1400" b="1" dirty="0">
              <a:latin typeface="Museo Sans 300" panose="020000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26D5F-C9A3-5A06-3759-7C50AFD00694}"/>
              </a:ext>
            </a:extLst>
          </p:cNvPr>
          <p:cNvSpPr/>
          <p:nvPr/>
        </p:nvSpPr>
        <p:spPr>
          <a:xfrm>
            <a:off x="2557805" y="4717081"/>
            <a:ext cx="1524000" cy="670183"/>
          </a:xfrm>
          <a:prstGeom prst="rect">
            <a:avLst/>
          </a:prstGeom>
          <a:solidFill>
            <a:srgbClr val="866EEE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chemeClr val="bg1"/>
                </a:solidFill>
                <a:latin typeface="Museo Sans 300" panose="02000000000000000000" pitchFamily="50" charset="0"/>
              </a:rPr>
              <a:t>Piston Half not intact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0083C8-CE3E-A4B9-0BD6-3C65F142F641}"/>
              </a:ext>
            </a:extLst>
          </p:cNvPr>
          <p:cNvSpPr/>
          <p:nvPr/>
        </p:nvSpPr>
        <p:spPr>
          <a:xfrm>
            <a:off x="2580665" y="1608245"/>
            <a:ext cx="1361440" cy="606807"/>
          </a:xfrm>
          <a:prstGeom prst="rect">
            <a:avLst/>
          </a:prstGeom>
          <a:solidFill>
            <a:srgbClr val="866EEE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chemeClr val="bg1"/>
                </a:solidFill>
                <a:latin typeface="Museo Sans 300" panose="02000000000000000000" pitchFamily="50" charset="0"/>
              </a:rPr>
              <a:t>Liquid carryover from scrubber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7AD08-DD80-6708-8426-8D5DEA583AD6}"/>
              </a:ext>
            </a:extLst>
          </p:cNvPr>
          <p:cNvSpPr/>
          <p:nvPr/>
        </p:nvSpPr>
        <p:spPr>
          <a:xfrm>
            <a:off x="2557805" y="2755295"/>
            <a:ext cx="1536700" cy="691677"/>
          </a:xfrm>
          <a:prstGeom prst="rect">
            <a:avLst/>
          </a:prstGeom>
          <a:solidFill>
            <a:srgbClr val="866EEE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chemeClr val="bg1"/>
                </a:solidFill>
                <a:latin typeface="Museo Sans 300" panose="02000000000000000000" pitchFamily="50" charset="0"/>
              </a:rPr>
              <a:t>Material and manufacturing defect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0022A-1B3C-2654-567B-CD9B823F62E5}"/>
              </a:ext>
            </a:extLst>
          </p:cNvPr>
          <p:cNvSpPr/>
          <p:nvPr/>
        </p:nvSpPr>
        <p:spPr>
          <a:xfrm>
            <a:off x="2565425" y="3904561"/>
            <a:ext cx="1320800" cy="41109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rgbClr val="FF0000"/>
                </a:solidFill>
                <a:latin typeface="Museo Sans 300" panose="02000000000000000000" pitchFamily="50" charset="0"/>
              </a:rPr>
              <a:t>FOD into compressor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6C7D12-EFFA-31D6-28D2-93694AF0F172}"/>
              </a:ext>
            </a:extLst>
          </p:cNvPr>
          <p:cNvCxnSpPr>
            <a:cxnSpLocks/>
          </p:cNvCxnSpPr>
          <p:nvPr/>
        </p:nvCxnSpPr>
        <p:spPr>
          <a:xfrm>
            <a:off x="1966155" y="3466022"/>
            <a:ext cx="22335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981358-3B7F-B9F7-4F33-8AA7256212BD}"/>
              </a:ext>
            </a:extLst>
          </p:cNvPr>
          <p:cNvCxnSpPr>
            <a:cxnSpLocks/>
          </p:cNvCxnSpPr>
          <p:nvPr/>
        </p:nvCxnSpPr>
        <p:spPr>
          <a:xfrm flipH="1">
            <a:off x="2187753" y="1903922"/>
            <a:ext cx="1752" cy="3243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EE3DE3-D7FC-63A9-1E3C-C388A606469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189505" y="1911649"/>
            <a:ext cx="3911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1B432A-51C0-CE19-A49C-B4129874C52B}"/>
              </a:ext>
            </a:extLst>
          </p:cNvPr>
          <p:cNvCxnSpPr>
            <a:cxnSpLocks/>
          </p:cNvCxnSpPr>
          <p:nvPr/>
        </p:nvCxnSpPr>
        <p:spPr>
          <a:xfrm>
            <a:off x="2176805" y="5147742"/>
            <a:ext cx="3683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6B9CDF-3812-648E-E2EE-BE2E8A0C7E8F}"/>
              </a:ext>
            </a:extLst>
          </p:cNvPr>
          <p:cNvCxnSpPr>
            <a:cxnSpLocks/>
          </p:cNvCxnSpPr>
          <p:nvPr/>
        </p:nvCxnSpPr>
        <p:spPr>
          <a:xfrm>
            <a:off x="2189505" y="4125152"/>
            <a:ext cx="3683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64E6B8-5EEB-64A3-EDAC-45611A58050D}"/>
              </a:ext>
            </a:extLst>
          </p:cNvPr>
          <p:cNvCxnSpPr>
            <a:cxnSpLocks/>
          </p:cNvCxnSpPr>
          <p:nvPr/>
        </p:nvCxnSpPr>
        <p:spPr>
          <a:xfrm>
            <a:off x="2189505" y="3082083"/>
            <a:ext cx="3683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90FDFC-2C1A-A49C-1570-7C86A55B4CA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942105" y="1911649"/>
            <a:ext cx="398461" cy="411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00464-B29B-2C66-28A1-B992CAB82ADB}"/>
              </a:ext>
            </a:extLst>
          </p:cNvPr>
          <p:cNvCxnSpPr>
            <a:cxnSpLocks/>
          </p:cNvCxnSpPr>
          <p:nvPr/>
        </p:nvCxnSpPr>
        <p:spPr>
          <a:xfrm>
            <a:off x="4094505" y="3082083"/>
            <a:ext cx="2412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05C998-E7CB-2CBB-0B83-C7D60BB0A372}"/>
              </a:ext>
            </a:extLst>
          </p:cNvPr>
          <p:cNvCxnSpPr>
            <a:cxnSpLocks/>
          </p:cNvCxnSpPr>
          <p:nvPr/>
        </p:nvCxnSpPr>
        <p:spPr>
          <a:xfrm>
            <a:off x="4067516" y="5052172"/>
            <a:ext cx="27305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2E8623-B6EF-3AC1-275B-BDDB69322146}"/>
              </a:ext>
            </a:extLst>
          </p:cNvPr>
          <p:cNvCxnSpPr>
            <a:cxnSpLocks/>
          </p:cNvCxnSpPr>
          <p:nvPr/>
        </p:nvCxnSpPr>
        <p:spPr>
          <a:xfrm flipH="1">
            <a:off x="4335803" y="1516295"/>
            <a:ext cx="1" cy="6421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1EE14B-DC70-599C-1583-50BDE4CB7C9D}"/>
              </a:ext>
            </a:extLst>
          </p:cNvPr>
          <p:cNvCxnSpPr>
            <a:cxnSpLocks/>
          </p:cNvCxnSpPr>
          <p:nvPr/>
        </p:nvCxnSpPr>
        <p:spPr>
          <a:xfrm>
            <a:off x="4335804" y="1528200"/>
            <a:ext cx="47498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E5580-B4EB-28BA-1563-AD3FFEB24CFF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4333265" y="2144309"/>
            <a:ext cx="388643" cy="273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A73895-CFEA-AAAA-C28D-00DF8A74A48F}"/>
              </a:ext>
            </a:extLst>
          </p:cNvPr>
          <p:cNvCxnSpPr>
            <a:cxnSpLocks/>
          </p:cNvCxnSpPr>
          <p:nvPr/>
        </p:nvCxnSpPr>
        <p:spPr>
          <a:xfrm>
            <a:off x="4335803" y="2783583"/>
            <a:ext cx="0" cy="107486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D930AD-8D51-16B2-4150-EB1DC4F89C9A}"/>
              </a:ext>
            </a:extLst>
          </p:cNvPr>
          <p:cNvCxnSpPr>
            <a:cxnSpLocks/>
          </p:cNvCxnSpPr>
          <p:nvPr/>
        </p:nvCxnSpPr>
        <p:spPr>
          <a:xfrm>
            <a:off x="4323103" y="2783583"/>
            <a:ext cx="36830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733371-E138-A8B4-F57F-6EA55515D919}"/>
              </a:ext>
            </a:extLst>
          </p:cNvPr>
          <p:cNvCxnSpPr>
            <a:cxnSpLocks/>
          </p:cNvCxnSpPr>
          <p:nvPr/>
        </p:nvCxnSpPr>
        <p:spPr>
          <a:xfrm>
            <a:off x="4335803" y="3317432"/>
            <a:ext cx="44450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574EFA-8230-9A2B-5095-4419AC47159B}"/>
              </a:ext>
            </a:extLst>
          </p:cNvPr>
          <p:cNvCxnSpPr>
            <a:cxnSpLocks/>
          </p:cNvCxnSpPr>
          <p:nvPr/>
        </p:nvCxnSpPr>
        <p:spPr>
          <a:xfrm>
            <a:off x="4335803" y="4656563"/>
            <a:ext cx="0" cy="6459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CD7E9C-C1A5-E7AB-0109-BD2008529831}"/>
              </a:ext>
            </a:extLst>
          </p:cNvPr>
          <p:cNvCxnSpPr>
            <a:cxnSpLocks/>
          </p:cNvCxnSpPr>
          <p:nvPr/>
        </p:nvCxnSpPr>
        <p:spPr>
          <a:xfrm>
            <a:off x="4324692" y="4656563"/>
            <a:ext cx="74930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A4B775-B205-D6D8-D819-DE2F10F2A90E}"/>
              </a:ext>
            </a:extLst>
          </p:cNvPr>
          <p:cNvCxnSpPr>
            <a:cxnSpLocks/>
          </p:cNvCxnSpPr>
          <p:nvPr/>
        </p:nvCxnSpPr>
        <p:spPr>
          <a:xfrm>
            <a:off x="4323898" y="5292522"/>
            <a:ext cx="59690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76281F-DD35-E01C-B3DD-E17DED863F8D}"/>
              </a:ext>
            </a:extLst>
          </p:cNvPr>
          <p:cNvCxnSpPr>
            <a:cxnSpLocks/>
            <a:stCxn id="40" idx="3"/>
            <a:endCxn id="35" idx="1"/>
          </p:cNvCxnSpPr>
          <p:nvPr/>
        </p:nvCxnSpPr>
        <p:spPr>
          <a:xfrm flipV="1">
            <a:off x="6617913" y="4690681"/>
            <a:ext cx="258351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B32473-F119-4F88-0330-79E6255DDD0E}"/>
              </a:ext>
            </a:extLst>
          </p:cNvPr>
          <p:cNvCxnSpPr>
            <a:cxnSpLocks/>
          </p:cNvCxnSpPr>
          <p:nvPr/>
        </p:nvCxnSpPr>
        <p:spPr>
          <a:xfrm>
            <a:off x="6281445" y="5298137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7D1B64-B652-8914-2965-D3A04EC908F1}"/>
              </a:ext>
            </a:extLst>
          </p:cNvPr>
          <p:cNvCxnSpPr>
            <a:stCxn id="38" idx="3"/>
          </p:cNvCxnSpPr>
          <p:nvPr/>
        </p:nvCxnSpPr>
        <p:spPr>
          <a:xfrm>
            <a:off x="6223025" y="2783583"/>
            <a:ext cx="8432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4E5FC2-9F99-E468-BDC1-14C219E46515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802085" y="1557363"/>
            <a:ext cx="1030540" cy="84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307C68-89E0-3A07-7C6F-442A250FC589}"/>
              </a:ext>
            </a:extLst>
          </p:cNvPr>
          <p:cNvCxnSpPr>
            <a:cxnSpLocks/>
          </p:cNvCxnSpPr>
          <p:nvPr/>
        </p:nvCxnSpPr>
        <p:spPr>
          <a:xfrm>
            <a:off x="6261125" y="3858452"/>
            <a:ext cx="8432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890C55C-9F69-A037-3023-34BC66C264DF}"/>
              </a:ext>
            </a:extLst>
          </p:cNvPr>
          <p:cNvSpPr/>
          <p:nvPr/>
        </p:nvSpPr>
        <p:spPr>
          <a:xfrm>
            <a:off x="6832625" y="1340538"/>
            <a:ext cx="1772920" cy="433649"/>
          </a:xfrm>
          <a:prstGeom prst="rect">
            <a:avLst/>
          </a:prstGeom>
          <a:solidFill>
            <a:srgbClr val="F2B02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No PPM – Manual Drain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B4F9CD-2982-B144-56C5-B4F8F76207F8}"/>
              </a:ext>
            </a:extLst>
          </p:cNvPr>
          <p:cNvSpPr/>
          <p:nvPr/>
        </p:nvSpPr>
        <p:spPr>
          <a:xfrm>
            <a:off x="6870724" y="2533222"/>
            <a:ext cx="1750195" cy="548859"/>
          </a:xfrm>
          <a:prstGeom prst="rect">
            <a:avLst/>
          </a:prstGeom>
          <a:solidFill>
            <a:srgbClr val="F2B02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No QA/QC report for the purchased component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A4FFB6-B860-E54A-FFC0-C39AEBB6CB5E}"/>
              </a:ext>
            </a:extLst>
          </p:cNvPr>
          <p:cNvSpPr/>
          <p:nvPr/>
        </p:nvSpPr>
        <p:spPr>
          <a:xfrm>
            <a:off x="6870725" y="3583397"/>
            <a:ext cx="1757680" cy="488525"/>
          </a:xfrm>
          <a:prstGeom prst="rect">
            <a:avLst/>
          </a:prstGeom>
          <a:solidFill>
            <a:srgbClr val="F2B02F"/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2 different assembly instruction by OEM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9A9DC7-DE94-5DAB-BD88-1DA06616019F}"/>
              </a:ext>
            </a:extLst>
          </p:cNvPr>
          <p:cNvSpPr/>
          <p:nvPr/>
        </p:nvSpPr>
        <p:spPr>
          <a:xfrm>
            <a:off x="6876264" y="4390896"/>
            <a:ext cx="1681480" cy="599569"/>
          </a:xfrm>
          <a:prstGeom prst="rect">
            <a:avLst/>
          </a:prstGeom>
          <a:solidFill>
            <a:srgbClr val="FDB924"/>
          </a:solidFill>
          <a:ln w="28575">
            <a:solidFill>
              <a:srgbClr val="763F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Operating close to structural natural frequency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737DB5-4AD2-4D91-CCFD-607DF0704632}"/>
              </a:ext>
            </a:extLst>
          </p:cNvPr>
          <p:cNvSpPr/>
          <p:nvPr/>
        </p:nvSpPr>
        <p:spPr>
          <a:xfrm>
            <a:off x="6870725" y="5082328"/>
            <a:ext cx="1681480" cy="599569"/>
          </a:xfrm>
          <a:prstGeom prst="rect">
            <a:avLst/>
          </a:prstGeom>
          <a:solidFill>
            <a:srgbClr val="F2B02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Inadequate/over torque </a:t>
            </a:r>
          </a:p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on piston nut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0E9C48-38A0-A50A-E37E-83E983CC92A1}"/>
              </a:ext>
            </a:extLst>
          </p:cNvPr>
          <p:cNvSpPr/>
          <p:nvPr/>
        </p:nvSpPr>
        <p:spPr>
          <a:xfrm>
            <a:off x="4704104" y="1381081"/>
            <a:ext cx="1097981" cy="3694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Auto-drain malfunction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D711D3-CE80-31C9-7B17-20AFD16312FB}"/>
              </a:ext>
            </a:extLst>
          </p:cNvPr>
          <p:cNvSpPr/>
          <p:nvPr/>
        </p:nvSpPr>
        <p:spPr>
          <a:xfrm>
            <a:off x="4704105" y="2570832"/>
            <a:ext cx="1518920" cy="4255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Casting process imperfection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701BFC-BEEB-E584-360E-F59044463878}"/>
              </a:ext>
            </a:extLst>
          </p:cNvPr>
          <p:cNvSpPr/>
          <p:nvPr/>
        </p:nvSpPr>
        <p:spPr>
          <a:xfrm>
            <a:off x="4721908" y="1962307"/>
            <a:ext cx="1358986" cy="3640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High moisture content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F77A03-B74B-5A63-F680-DA3826876BF8}"/>
              </a:ext>
            </a:extLst>
          </p:cNvPr>
          <p:cNvSpPr/>
          <p:nvPr/>
        </p:nvSpPr>
        <p:spPr>
          <a:xfrm>
            <a:off x="4756091" y="4416767"/>
            <a:ext cx="1861822" cy="5478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Prolonged vibration – mechanical looseness and other related failures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D1D26F4-6A3E-2B52-0463-89F537FA8618}"/>
              </a:ext>
            </a:extLst>
          </p:cNvPr>
          <p:cNvSpPr/>
          <p:nvPr/>
        </p:nvSpPr>
        <p:spPr>
          <a:xfrm>
            <a:off x="4780305" y="5184456"/>
            <a:ext cx="1493520" cy="207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Piston nut loose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CD25AB4-B407-4821-AD31-314E1B7D1B52}"/>
              </a:ext>
            </a:extLst>
          </p:cNvPr>
          <p:cNvSpPr/>
          <p:nvPr/>
        </p:nvSpPr>
        <p:spPr>
          <a:xfrm>
            <a:off x="4734297" y="3111509"/>
            <a:ext cx="1539240" cy="42550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rgbClr val="FF0000"/>
                </a:solidFill>
                <a:latin typeface="Museo Sans 300" panose="02000000000000000000" pitchFamily="50" charset="0"/>
              </a:rPr>
              <a:t>Substandard material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F14FD9-4214-596D-9A1F-1D9FF7AD2424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5499097" y="3980757"/>
            <a:ext cx="0" cy="266315"/>
          </a:xfrm>
          <a:prstGeom prst="straightConnector1">
            <a:avLst/>
          </a:prstGeom>
          <a:ln w="28575">
            <a:solidFill>
              <a:srgbClr val="866EE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36D385-0664-F2C2-2696-82CB1DEB9415}"/>
              </a:ext>
            </a:extLst>
          </p:cNvPr>
          <p:cNvCxnSpPr>
            <a:cxnSpLocks/>
          </p:cNvCxnSpPr>
          <p:nvPr/>
        </p:nvCxnSpPr>
        <p:spPr>
          <a:xfrm>
            <a:off x="4326278" y="3858452"/>
            <a:ext cx="48260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C4E6EBC-559D-A18C-A075-D5BFD2228C3E}"/>
              </a:ext>
            </a:extLst>
          </p:cNvPr>
          <p:cNvSpPr/>
          <p:nvPr/>
        </p:nvSpPr>
        <p:spPr>
          <a:xfrm>
            <a:off x="4729477" y="3675280"/>
            <a:ext cx="1539240" cy="305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Assembly failure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E9B4F3-4DF2-598E-68FB-1060EEB847B3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6088649" y="2160358"/>
            <a:ext cx="756808" cy="249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4C231BF-0E71-D6DD-6D02-E80E35028F4F}"/>
              </a:ext>
            </a:extLst>
          </p:cNvPr>
          <p:cNvSpPr/>
          <p:nvPr/>
        </p:nvSpPr>
        <p:spPr>
          <a:xfrm>
            <a:off x="6845457" y="1973991"/>
            <a:ext cx="1775463" cy="377730"/>
          </a:xfrm>
          <a:prstGeom prst="rect">
            <a:avLst/>
          </a:prstGeom>
          <a:solidFill>
            <a:srgbClr val="F2B02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Changes in current gas composition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5D239F-5D32-E864-DDC2-9D5EEAA82D78}"/>
              </a:ext>
            </a:extLst>
          </p:cNvPr>
          <p:cNvGrpSpPr/>
          <p:nvPr/>
        </p:nvGrpSpPr>
        <p:grpSpPr>
          <a:xfrm>
            <a:off x="3852831" y="3940829"/>
            <a:ext cx="298480" cy="338554"/>
            <a:chOff x="-3503053" y="1099982"/>
            <a:chExt cx="700102" cy="66211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8FB25C-BB0C-E55F-A70F-E92DF03DDAC5}"/>
                </a:ext>
              </a:extLst>
            </p:cNvPr>
            <p:cNvSpPr txBox="1"/>
            <p:nvPr/>
          </p:nvSpPr>
          <p:spPr>
            <a:xfrm>
              <a:off x="-3503053" y="1099982"/>
              <a:ext cx="700102" cy="66211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X</a:t>
              </a:r>
              <a:endParaRPr lang="en-MY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938A7A1-E0E3-E2A7-6F05-231B78AEF6E9}"/>
                </a:ext>
              </a:extLst>
            </p:cNvPr>
            <p:cNvSpPr/>
            <p:nvPr/>
          </p:nvSpPr>
          <p:spPr>
            <a:xfrm>
              <a:off x="-3481275" y="1137942"/>
              <a:ext cx="656545" cy="56057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b="1"/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D6727166-BB94-2541-3EC0-9068771F4D26}"/>
              </a:ext>
            </a:extLst>
          </p:cNvPr>
          <p:cNvSpPr/>
          <p:nvPr/>
        </p:nvSpPr>
        <p:spPr>
          <a:xfrm>
            <a:off x="2391337" y="1400951"/>
            <a:ext cx="328933" cy="2999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useo Sans 300" panose="02000000000000000000" pitchFamily="50" charset="0"/>
              </a:rPr>
              <a:t>1</a:t>
            </a:r>
            <a:endParaRPr lang="en-MY" b="1" dirty="0">
              <a:latin typeface="Museo Sans 300" panose="02000000000000000000" pitchFamily="50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25A19B8-C819-EACD-4B78-7CC681EAF1E2}"/>
              </a:ext>
            </a:extLst>
          </p:cNvPr>
          <p:cNvSpPr/>
          <p:nvPr/>
        </p:nvSpPr>
        <p:spPr>
          <a:xfrm>
            <a:off x="2390717" y="2617362"/>
            <a:ext cx="328933" cy="2999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useo Sans 300" panose="02000000000000000000" pitchFamily="50" charset="0"/>
              </a:rPr>
              <a:t>2</a:t>
            </a:r>
            <a:endParaRPr lang="en-MY" b="1" dirty="0">
              <a:latin typeface="Museo Sans 300" panose="02000000000000000000" pitchFamily="50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F874FFE-5334-2844-FFE6-A3302461D0FB}"/>
              </a:ext>
            </a:extLst>
          </p:cNvPr>
          <p:cNvSpPr/>
          <p:nvPr/>
        </p:nvSpPr>
        <p:spPr>
          <a:xfrm>
            <a:off x="2387510" y="3707013"/>
            <a:ext cx="328933" cy="2999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useo Sans 300" panose="02000000000000000000" pitchFamily="50" charset="0"/>
              </a:rPr>
              <a:t>3</a:t>
            </a:r>
            <a:endParaRPr lang="en-MY" b="1" dirty="0">
              <a:latin typeface="Museo Sans 300" panose="02000000000000000000" pitchFamily="50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BF67358-19E7-3771-DE0D-FEF1D604BD5C}"/>
              </a:ext>
            </a:extLst>
          </p:cNvPr>
          <p:cNvSpPr/>
          <p:nvPr/>
        </p:nvSpPr>
        <p:spPr>
          <a:xfrm>
            <a:off x="2400958" y="4561347"/>
            <a:ext cx="328933" cy="2999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useo Sans 300" panose="02000000000000000000" pitchFamily="50" charset="0"/>
              </a:rPr>
              <a:t>4</a:t>
            </a:r>
            <a:endParaRPr lang="en-MY" b="1" dirty="0">
              <a:latin typeface="Museo Sans 300" panose="02000000000000000000" pitchFamily="50" charset="0"/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7560E3C2-8EBF-9C4A-693A-AC17A6E8CB70}"/>
              </a:ext>
            </a:extLst>
          </p:cNvPr>
          <p:cNvCxnSpPr>
            <a:cxnSpLocks/>
            <a:stCxn id="36" idx="3"/>
          </p:cNvCxnSpPr>
          <p:nvPr/>
        </p:nvCxnSpPr>
        <p:spPr>
          <a:xfrm flipH="1" flipV="1">
            <a:off x="5463565" y="4238208"/>
            <a:ext cx="3088640" cy="1143905"/>
          </a:xfrm>
          <a:prstGeom prst="bentConnector3">
            <a:avLst>
              <a:gd name="adj1" fmla="val -7401"/>
            </a:avLst>
          </a:prstGeom>
          <a:ln w="38100">
            <a:solidFill>
              <a:srgbClr val="866EE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734FBE4-AFE3-79AD-F950-91B05944BCE4}"/>
              </a:ext>
            </a:extLst>
          </p:cNvPr>
          <p:cNvGrpSpPr/>
          <p:nvPr/>
        </p:nvGrpSpPr>
        <p:grpSpPr>
          <a:xfrm>
            <a:off x="6236770" y="3124575"/>
            <a:ext cx="298480" cy="338554"/>
            <a:chOff x="-3503053" y="1099982"/>
            <a:chExt cx="700102" cy="66211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EBC5D1-F269-5537-9742-DE047784A020}"/>
                </a:ext>
              </a:extLst>
            </p:cNvPr>
            <p:cNvSpPr txBox="1"/>
            <p:nvPr/>
          </p:nvSpPr>
          <p:spPr>
            <a:xfrm>
              <a:off x="-3503053" y="1099982"/>
              <a:ext cx="700102" cy="66211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X</a:t>
              </a:r>
              <a:endParaRPr lang="en-MY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6FB6000-8FE3-2226-ED07-03C8796867E4}"/>
                </a:ext>
              </a:extLst>
            </p:cNvPr>
            <p:cNvSpPr/>
            <p:nvPr/>
          </p:nvSpPr>
          <p:spPr>
            <a:xfrm>
              <a:off x="-3481275" y="1137942"/>
              <a:ext cx="656545" cy="56057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11619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4. Root Cause Analysis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BE0C3-3473-FA35-B2E8-93567A97968B}"/>
              </a:ext>
            </a:extLst>
          </p:cNvPr>
          <p:cNvSpPr/>
          <p:nvPr/>
        </p:nvSpPr>
        <p:spPr>
          <a:xfrm>
            <a:off x="594291" y="2848165"/>
            <a:ext cx="1368413" cy="1255393"/>
          </a:xfrm>
          <a:prstGeom prst="rect">
            <a:avLst/>
          </a:prstGeom>
          <a:solidFill>
            <a:srgbClr val="FF0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useo Sans 300" panose="02000000000000000000" pitchFamily="50" charset="0"/>
              </a:rPr>
              <a:t> Compressor Piston Multiple Failure</a:t>
            </a:r>
            <a:endParaRPr lang="en-MY" sz="1400" b="1" dirty="0">
              <a:latin typeface="Museo Sans 300" panose="020000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26D5F-C9A3-5A06-3759-7C50AFD00694}"/>
              </a:ext>
            </a:extLst>
          </p:cNvPr>
          <p:cNvSpPr/>
          <p:nvPr/>
        </p:nvSpPr>
        <p:spPr>
          <a:xfrm>
            <a:off x="2557805" y="4717081"/>
            <a:ext cx="1524000" cy="670183"/>
          </a:xfrm>
          <a:prstGeom prst="rect">
            <a:avLst/>
          </a:prstGeom>
          <a:solidFill>
            <a:srgbClr val="866EEE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chemeClr val="bg1"/>
                </a:solidFill>
                <a:latin typeface="Museo Sans 300" panose="02000000000000000000" pitchFamily="50" charset="0"/>
              </a:rPr>
              <a:t>Piston Half not intact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0083C8-CE3E-A4B9-0BD6-3C65F142F641}"/>
              </a:ext>
            </a:extLst>
          </p:cNvPr>
          <p:cNvSpPr/>
          <p:nvPr/>
        </p:nvSpPr>
        <p:spPr bwMode="blackGray">
          <a:xfrm>
            <a:off x="2580665" y="1608245"/>
            <a:ext cx="1361440" cy="606807"/>
          </a:xfrm>
          <a:prstGeom prst="rect">
            <a:avLst/>
          </a:prstGeom>
          <a:solidFill>
            <a:srgbClr val="866EEE">
              <a:alpha val="20000"/>
            </a:srgb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chemeClr val="bg1">
                    <a:alpha val="20000"/>
                  </a:schemeClr>
                </a:solidFill>
                <a:latin typeface="Museo Sans 300" panose="02000000000000000000" pitchFamily="50" charset="0"/>
              </a:rPr>
              <a:t>Liquid carryover from scrubber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7AD08-DD80-6708-8426-8D5DEA583AD6}"/>
              </a:ext>
            </a:extLst>
          </p:cNvPr>
          <p:cNvSpPr/>
          <p:nvPr/>
        </p:nvSpPr>
        <p:spPr bwMode="blackGray">
          <a:xfrm>
            <a:off x="2557805" y="2755295"/>
            <a:ext cx="1536700" cy="691677"/>
          </a:xfrm>
          <a:prstGeom prst="rect">
            <a:avLst/>
          </a:prstGeom>
          <a:solidFill>
            <a:srgbClr val="866EEE">
              <a:alpha val="20000"/>
            </a:srgb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chemeClr val="bg1">
                    <a:alpha val="20000"/>
                  </a:schemeClr>
                </a:solidFill>
                <a:latin typeface="Museo Sans 300" panose="02000000000000000000" pitchFamily="50" charset="0"/>
              </a:rPr>
              <a:t>Material &amp; manufacturing defect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0022A-1B3C-2654-567B-CD9B823F62E5}"/>
              </a:ext>
            </a:extLst>
          </p:cNvPr>
          <p:cNvSpPr/>
          <p:nvPr/>
        </p:nvSpPr>
        <p:spPr bwMode="blackGray">
          <a:xfrm>
            <a:off x="2565425" y="3904561"/>
            <a:ext cx="1320800" cy="411091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rgbClr val="FF0000">
                    <a:alpha val="20000"/>
                  </a:srgbClr>
                </a:solidFill>
                <a:latin typeface="Museo Sans 300" panose="02000000000000000000" pitchFamily="50" charset="0"/>
              </a:rPr>
              <a:t>FOD into compressor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6C7D12-EFFA-31D6-28D2-93694AF0F172}"/>
              </a:ext>
            </a:extLst>
          </p:cNvPr>
          <p:cNvCxnSpPr>
            <a:cxnSpLocks/>
          </p:cNvCxnSpPr>
          <p:nvPr/>
        </p:nvCxnSpPr>
        <p:spPr>
          <a:xfrm>
            <a:off x="1966155" y="3466022"/>
            <a:ext cx="22335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981358-3B7F-B9F7-4F33-8AA7256212BD}"/>
              </a:ext>
            </a:extLst>
          </p:cNvPr>
          <p:cNvCxnSpPr>
            <a:cxnSpLocks/>
          </p:cNvCxnSpPr>
          <p:nvPr/>
        </p:nvCxnSpPr>
        <p:spPr>
          <a:xfrm>
            <a:off x="2189505" y="1903922"/>
            <a:ext cx="1893" cy="1571939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EE3DE3-D7FC-63A9-1E3C-C388A6064692}"/>
              </a:ext>
            </a:extLst>
          </p:cNvPr>
          <p:cNvCxnSpPr>
            <a:cxnSpLocks/>
            <a:endCxn id="6" idx="1"/>
          </p:cNvCxnSpPr>
          <p:nvPr/>
        </p:nvCxnSpPr>
        <p:spPr bwMode="blackGray">
          <a:xfrm>
            <a:off x="2189505" y="1911649"/>
            <a:ext cx="391160" cy="0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1B432A-51C0-CE19-A49C-B4129874C52B}"/>
              </a:ext>
            </a:extLst>
          </p:cNvPr>
          <p:cNvCxnSpPr>
            <a:cxnSpLocks/>
          </p:cNvCxnSpPr>
          <p:nvPr/>
        </p:nvCxnSpPr>
        <p:spPr>
          <a:xfrm>
            <a:off x="2176805" y="5147742"/>
            <a:ext cx="3683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6B9CDF-3812-648E-E2EE-BE2E8A0C7E8F}"/>
              </a:ext>
            </a:extLst>
          </p:cNvPr>
          <p:cNvCxnSpPr>
            <a:cxnSpLocks/>
          </p:cNvCxnSpPr>
          <p:nvPr/>
        </p:nvCxnSpPr>
        <p:spPr bwMode="blackGray">
          <a:xfrm>
            <a:off x="2189505" y="4125152"/>
            <a:ext cx="368300" cy="0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64E6B8-5EEB-64A3-EDAC-45611A58050D}"/>
              </a:ext>
            </a:extLst>
          </p:cNvPr>
          <p:cNvCxnSpPr>
            <a:cxnSpLocks/>
          </p:cNvCxnSpPr>
          <p:nvPr/>
        </p:nvCxnSpPr>
        <p:spPr bwMode="blackGray">
          <a:xfrm>
            <a:off x="2189505" y="3082083"/>
            <a:ext cx="368300" cy="0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90FDFC-2C1A-A49C-1570-7C86A55B4CAF}"/>
              </a:ext>
            </a:extLst>
          </p:cNvPr>
          <p:cNvCxnSpPr>
            <a:cxnSpLocks/>
            <a:stCxn id="6" idx="3"/>
          </p:cNvCxnSpPr>
          <p:nvPr/>
        </p:nvCxnSpPr>
        <p:spPr bwMode="blackGray">
          <a:xfrm>
            <a:off x="3942105" y="1911649"/>
            <a:ext cx="398461" cy="4114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00464-B29B-2C66-28A1-B992CAB82ADB}"/>
              </a:ext>
            </a:extLst>
          </p:cNvPr>
          <p:cNvCxnSpPr>
            <a:cxnSpLocks/>
          </p:cNvCxnSpPr>
          <p:nvPr/>
        </p:nvCxnSpPr>
        <p:spPr>
          <a:xfrm>
            <a:off x="4094505" y="3082083"/>
            <a:ext cx="241299" cy="0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05C998-E7CB-2CBB-0B83-C7D60BB0A372}"/>
              </a:ext>
            </a:extLst>
          </p:cNvPr>
          <p:cNvCxnSpPr>
            <a:cxnSpLocks/>
          </p:cNvCxnSpPr>
          <p:nvPr/>
        </p:nvCxnSpPr>
        <p:spPr>
          <a:xfrm>
            <a:off x="4067516" y="5052172"/>
            <a:ext cx="27305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2E8623-B6EF-3AC1-275B-BDDB69322146}"/>
              </a:ext>
            </a:extLst>
          </p:cNvPr>
          <p:cNvCxnSpPr>
            <a:cxnSpLocks/>
          </p:cNvCxnSpPr>
          <p:nvPr/>
        </p:nvCxnSpPr>
        <p:spPr bwMode="blackGray">
          <a:xfrm flipH="1">
            <a:off x="4335803" y="1516295"/>
            <a:ext cx="1" cy="642181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1EE14B-DC70-599C-1583-50BDE4CB7C9D}"/>
              </a:ext>
            </a:extLst>
          </p:cNvPr>
          <p:cNvCxnSpPr>
            <a:cxnSpLocks/>
          </p:cNvCxnSpPr>
          <p:nvPr/>
        </p:nvCxnSpPr>
        <p:spPr bwMode="blackGray">
          <a:xfrm>
            <a:off x="4311714" y="1516295"/>
            <a:ext cx="414735" cy="0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E5580-B4EB-28BA-1563-AD3FFEB24CFF}"/>
              </a:ext>
            </a:extLst>
          </p:cNvPr>
          <p:cNvCxnSpPr>
            <a:cxnSpLocks/>
            <a:endCxn id="39" idx="1"/>
          </p:cNvCxnSpPr>
          <p:nvPr/>
        </p:nvCxnSpPr>
        <p:spPr bwMode="blackGray">
          <a:xfrm flipV="1">
            <a:off x="4333265" y="2144309"/>
            <a:ext cx="388643" cy="2733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A73895-CFEA-AAAA-C28D-00DF8A74A48F}"/>
              </a:ext>
            </a:extLst>
          </p:cNvPr>
          <p:cNvCxnSpPr>
            <a:cxnSpLocks/>
          </p:cNvCxnSpPr>
          <p:nvPr/>
        </p:nvCxnSpPr>
        <p:spPr bwMode="blackGray">
          <a:xfrm>
            <a:off x="4335803" y="2783583"/>
            <a:ext cx="0" cy="1074869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D930AD-8D51-16B2-4150-EB1DC4F89C9A}"/>
              </a:ext>
            </a:extLst>
          </p:cNvPr>
          <p:cNvCxnSpPr>
            <a:cxnSpLocks/>
          </p:cNvCxnSpPr>
          <p:nvPr/>
        </p:nvCxnSpPr>
        <p:spPr bwMode="blackGray">
          <a:xfrm>
            <a:off x="4323103" y="2783583"/>
            <a:ext cx="368302" cy="0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733371-E138-A8B4-F57F-6EA55515D919}"/>
              </a:ext>
            </a:extLst>
          </p:cNvPr>
          <p:cNvCxnSpPr>
            <a:cxnSpLocks/>
          </p:cNvCxnSpPr>
          <p:nvPr/>
        </p:nvCxnSpPr>
        <p:spPr bwMode="blackGray">
          <a:xfrm>
            <a:off x="4330699" y="3317433"/>
            <a:ext cx="376767" cy="0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574EFA-8230-9A2B-5095-4419AC47159B}"/>
              </a:ext>
            </a:extLst>
          </p:cNvPr>
          <p:cNvCxnSpPr>
            <a:cxnSpLocks/>
          </p:cNvCxnSpPr>
          <p:nvPr/>
        </p:nvCxnSpPr>
        <p:spPr>
          <a:xfrm flipH="1">
            <a:off x="4333265" y="4656563"/>
            <a:ext cx="2538" cy="39560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CD7E9C-C1A5-E7AB-0109-BD2008529831}"/>
              </a:ext>
            </a:extLst>
          </p:cNvPr>
          <p:cNvCxnSpPr>
            <a:cxnSpLocks/>
          </p:cNvCxnSpPr>
          <p:nvPr/>
        </p:nvCxnSpPr>
        <p:spPr>
          <a:xfrm>
            <a:off x="4324692" y="4656563"/>
            <a:ext cx="74930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A4B775-B205-D6D8-D819-DE2F10F2A90E}"/>
              </a:ext>
            </a:extLst>
          </p:cNvPr>
          <p:cNvCxnSpPr>
            <a:cxnSpLocks/>
            <a:endCxn id="41" idx="1"/>
          </p:cNvCxnSpPr>
          <p:nvPr/>
        </p:nvCxnSpPr>
        <p:spPr bwMode="blackGray">
          <a:xfrm flipV="1">
            <a:off x="4323898" y="5288019"/>
            <a:ext cx="456407" cy="4503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76281F-DD35-E01C-B3DD-E17DED863F8D}"/>
              </a:ext>
            </a:extLst>
          </p:cNvPr>
          <p:cNvCxnSpPr>
            <a:cxnSpLocks/>
            <a:stCxn id="40" idx="3"/>
            <a:endCxn id="35" idx="1"/>
          </p:cNvCxnSpPr>
          <p:nvPr/>
        </p:nvCxnSpPr>
        <p:spPr>
          <a:xfrm flipV="1">
            <a:off x="6617913" y="4690681"/>
            <a:ext cx="258351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B32473-F119-4F88-0330-79E6255DDD0E}"/>
              </a:ext>
            </a:extLst>
          </p:cNvPr>
          <p:cNvCxnSpPr>
            <a:cxnSpLocks/>
            <a:endCxn id="36" idx="1"/>
          </p:cNvCxnSpPr>
          <p:nvPr/>
        </p:nvCxnSpPr>
        <p:spPr bwMode="blackGray">
          <a:xfrm>
            <a:off x="6281445" y="5303217"/>
            <a:ext cx="589280" cy="69882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7D1B64-B652-8914-2965-D3A04EC908F1}"/>
              </a:ext>
            </a:extLst>
          </p:cNvPr>
          <p:cNvCxnSpPr>
            <a:cxnSpLocks/>
            <a:stCxn id="38" idx="3"/>
            <a:endCxn id="33" idx="1"/>
          </p:cNvCxnSpPr>
          <p:nvPr/>
        </p:nvCxnSpPr>
        <p:spPr>
          <a:xfrm>
            <a:off x="6223025" y="2783583"/>
            <a:ext cx="647700" cy="2186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4E5FC2-9F99-E468-BDC1-14C219E46515}"/>
              </a:ext>
            </a:extLst>
          </p:cNvPr>
          <p:cNvCxnSpPr>
            <a:cxnSpLocks/>
            <a:stCxn id="37" idx="3"/>
            <a:endCxn id="32" idx="1"/>
          </p:cNvCxnSpPr>
          <p:nvPr/>
        </p:nvCxnSpPr>
        <p:spPr bwMode="blackGray">
          <a:xfrm>
            <a:off x="5845625" y="1576902"/>
            <a:ext cx="987000" cy="4615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307C68-89E0-3A07-7C6F-442A250FC589}"/>
              </a:ext>
            </a:extLst>
          </p:cNvPr>
          <p:cNvCxnSpPr>
            <a:cxnSpLocks/>
            <a:stCxn id="45" idx="3"/>
            <a:endCxn id="34" idx="1"/>
          </p:cNvCxnSpPr>
          <p:nvPr/>
        </p:nvCxnSpPr>
        <p:spPr>
          <a:xfrm>
            <a:off x="6268717" y="3828019"/>
            <a:ext cx="602008" cy="4721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890C55C-9F69-A037-3023-34BC66C264DF}"/>
              </a:ext>
            </a:extLst>
          </p:cNvPr>
          <p:cNvSpPr/>
          <p:nvPr/>
        </p:nvSpPr>
        <p:spPr bwMode="blackGray">
          <a:xfrm>
            <a:off x="6832625" y="1305966"/>
            <a:ext cx="1772920" cy="551102"/>
          </a:xfrm>
          <a:prstGeom prst="rect">
            <a:avLst/>
          </a:prstGeom>
          <a:solidFill>
            <a:srgbClr val="F2B02F">
              <a:alpha val="20000"/>
            </a:srgb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No PPM – Manual Drain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A4FFB6-B860-E54A-FFC0-C39AEBB6CB5E}"/>
              </a:ext>
            </a:extLst>
          </p:cNvPr>
          <p:cNvSpPr/>
          <p:nvPr/>
        </p:nvSpPr>
        <p:spPr bwMode="blackGray">
          <a:xfrm>
            <a:off x="6870725" y="3588477"/>
            <a:ext cx="1757680" cy="488525"/>
          </a:xfrm>
          <a:prstGeom prst="rect">
            <a:avLst/>
          </a:prstGeom>
          <a:solidFill>
            <a:srgbClr val="F2B02F">
              <a:alpha val="20000"/>
            </a:srgbClr>
          </a:solidFill>
          <a:ln w="28575">
            <a:solidFill>
              <a:srgbClr val="7030A0">
                <a:alpha val="2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2 different assembly instruction by OEM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9A9DC7-DE94-5DAB-BD88-1DA06616019F}"/>
              </a:ext>
            </a:extLst>
          </p:cNvPr>
          <p:cNvSpPr/>
          <p:nvPr/>
        </p:nvSpPr>
        <p:spPr>
          <a:xfrm>
            <a:off x="6876264" y="4390896"/>
            <a:ext cx="1681480" cy="599569"/>
          </a:xfrm>
          <a:prstGeom prst="rect">
            <a:avLst/>
          </a:prstGeom>
          <a:solidFill>
            <a:srgbClr val="00FFCC"/>
          </a:solidFill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chemeClr val="tx1"/>
                </a:solidFill>
                <a:latin typeface="Museo Sans 300" panose="02000000000000000000" pitchFamily="50" charset="0"/>
              </a:rPr>
              <a:t>Operating close to structural natural frequency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737DB5-4AD2-4D91-CCFD-607DF0704632}"/>
              </a:ext>
            </a:extLst>
          </p:cNvPr>
          <p:cNvSpPr/>
          <p:nvPr/>
        </p:nvSpPr>
        <p:spPr bwMode="blackGray">
          <a:xfrm>
            <a:off x="6870725" y="5087408"/>
            <a:ext cx="1681480" cy="571382"/>
          </a:xfrm>
          <a:prstGeom prst="rect">
            <a:avLst/>
          </a:prstGeom>
          <a:solidFill>
            <a:srgbClr val="F2B02F">
              <a:alpha val="20000"/>
            </a:srgb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Inadequate/over torque </a:t>
            </a:r>
          </a:p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on piston nut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0E9C48-38A0-A50A-E37E-83E983CC92A1}"/>
              </a:ext>
            </a:extLst>
          </p:cNvPr>
          <p:cNvSpPr/>
          <p:nvPr/>
        </p:nvSpPr>
        <p:spPr bwMode="blackGray">
          <a:xfrm>
            <a:off x="4704104" y="1381081"/>
            <a:ext cx="1141521" cy="391642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Auto-drain malfunction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D711D3-CE80-31C9-7B17-20AFD16312FB}"/>
              </a:ext>
            </a:extLst>
          </p:cNvPr>
          <p:cNvSpPr/>
          <p:nvPr/>
        </p:nvSpPr>
        <p:spPr bwMode="blackGray">
          <a:xfrm>
            <a:off x="4704105" y="2570832"/>
            <a:ext cx="1518920" cy="425502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Casting process imperfection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701BFC-BEEB-E584-360E-F59044463878}"/>
              </a:ext>
            </a:extLst>
          </p:cNvPr>
          <p:cNvSpPr/>
          <p:nvPr/>
        </p:nvSpPr>
        <p:spPr bwMode="blackGray">
          <a:xfrm>
            <a:off x="4721908" y="1962307"/>
            <a:ext cx="1358986" cy="364004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High moisture content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F77A03-B74B-5A63-F680-DA3826876BF8}"/>
              </a:ext>
            </a:extLst>
          </p:cNvPr>
          <p:cNvSpPr/>
          <p:nvPr/>
        </p:nvSpPr>
        <p:spPr>
          <a:xfrm>
            <a:off x="4756091" y="4416767"/>
            <a:ext cx="1861822" cy="5478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  <a:latin typeface="Museo Sans 300" panose="02000000000000000000" pitchFamily="50" charset="0"/>
              </a:rPr>
              <a:t>Prolonged vibration – mechanical looseness &amp; other related failures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D1D26F4-6A3E-2B52-0463-89F537FA8618}"/>
              </a:ext>
            </a:extLst>
          </p:cNvPr>
          <p:cNvSpPr/>
          <p:nvPr/>
        </p:nvSpPr>
        <p:spPr bwMode="blackGray">
          <a:xfrm>
            <a:off x="4780305" y="5184456"/>
            <a:ext cx="1493520" cy="20712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Piston nut loose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CD25AB4-B407-4821-AD31-314E1B7D1B52}"/>
              </a:ext>
            </a:extLst>
          </p:cNvPr>
          <p:cNvSpPr/>
          <p:nvPr/>
        </p:nvSpPr>
        <p:spPr bwMode="blackGray">
          <a:xfrm>
            <a:off x="4734297" y="3089059"/>
            <a:ext cx="1539240" cy="487161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>
                <a:solidFill>
                  <a:srgbClr val="FF0000">
                    <a:alpha val="20000"/>
                  </a:srgbClr>
                </a:solidFill>
                <a:latin typeface="Museo Sans 300" panose="02000000000000000000" pitchFamily="50" charset="0"/>
              </a:rPr>
              <a:t>Substandard material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F14FD9-4214-596D-9A1F-1D9FF7AD2424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5499097" y="3980757"/>
            <a:ext cx="0" cy="266315"/>
          </a:xfrm>
          <a:prstGeom prst="straightConnector1">
            <a:avLst/>
          </a:prstGeom>
          <a:ln w="28575">
            <a:solidFill>
              <a:srgbClr val="7030A0">
                <a:alpha val="2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36D385-0664-F2C2-2696-82CB1DEB9415}"/>
              </a:ext>
            </a:extLst>
          </p:cNvPr>
          <p:cNvCxnSpPr>
            <a:cxnSpLocks/>
          </p:cNvCxnSpPr>
          <p:nvPr/>
        </p:nvCxnSpPr>
        <p:spPr bwMode="blackGray">
          <a:xfrm>
            <a:off x="4322233" y="3858452"/>
            <a:ext cx="397933" cy="0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C4E6EBC-559D-A18C-A075-D5BFD2228C3E}"/>
              </a:ext>
            </a:extLst>
          </p:cNvPr>
          <p:cNvSpPr/>
          <p:nvPr/>
        </p:nvSpPr>
        <p:spPr bwMode="blackGray">
          <a:xfrm>
            <a:off x="4729477" y="3675280"/>
            <a:ext cx="1539240" cy="305477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>
            <a:solidFill>
              <a:srgbClr val="7030A0">
                <a:alpha val="2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Assembly failure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E9B4F3-4DF2-598E-68FB-1060EEB847B3}"/>
              </a:ext>
            </a:extLst>
          </p:cNvPr>
          <p:cNvCxnSpPr>
            <a:cxnSpLocks/>
            <a:endCxn id="47" idx="1"/>
          </p:cNvCxnSpPr>
          <p:nvPr/>
        </p:nvCxnSpPr>
        <p:spPr bwMode="blackGray">
          <a:xfrm>
            <a:off x="6088649" y="2160358"/>
            <a:ext cx="756808" cy="2498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4C231BF-0E71-D6DD-6D02-E80E35028F4F}"/>
              </a:ext>
            </a:extLst>
          </p:cNvPr>
          <p:cNvSpPr/>
          <p:nvPr/>
        </p:nvSpPr>
        <p:spPr bwMode="blackGray">
          <a:xfrm>
            <a:off x="6845457" y="1973991"/>
            <a:ext cx="1775463" cy="377730"/>
          </a:xfrm>
          <a:prstGeom prst="rect">
            <a:avLst/>
          </a:prstGeom>
          <a:solidFill>
            <a:srgbClr val="F2B02F">
              <a:alpha val="20000"/>
            </a:srgb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Changes in current gas composition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5D239F-5D32-E864-DDC2-9D5EEAA82D78}"/>
              </a:ext>
            </a:extLst>
          </p:cNvPr>
          <p:cNvGrpSpPr/>
          <p:nvPr/>
        </p:nvGrpSpPr>
        <p:grpSpPr bwMode="blackGray">
          <a:xfrm>
            <a:off x="3852831" y="3940829"/>
            <a:ext cx="298480" cy="338554"/>
            <a:chOff x="-3503053" y="1099982"/>
            <a:chExt cx="700102" cy="662111"/>
          </a:xfr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8FB25C-BB0C-E55F-A70F-E92DF03DDAC5}"/>
                </a:ext>
              </a:extLst>
            </p:cNvPr>
            <p:cNvSpPr txBox="1"/>
            <p:nvPr/>
          </p:nvSpPr>
          <p:spPr bwMode="blackGray">
            <a:xfrm>
              <a:off x="-3503053" y="1099982"/>
              <a:ext cx="700102" cy="66211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>
                      <a:alpha val="20000"/>
                    </a:srgbClr>
                  </a:solidFill>
                </a:rPr>
                <a:t>X</a:t>
              </a:r>
              <a:endParaRPr lang="en-MY" sz="1600" b="1" dirty="0">
                <a:solidFill>
                  <a:srgbClr val="FF0000">
                    <a:alpha val="20000"/>
                  </a:srgbClr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938A7A1-E0E3-E2A7-6F05-231B78AEF6E9}"/>
                </a:ext>
              </a:extLst>
            </p:cNvPr>
            <p:cNvSpPr/>
            <p:nvPr/>
          </p:nvSpPr>
          <p:spPr bwMode="blackGray">
            <a:xfrm>
              <a:off x="-3481275" y="1137942"/>
              <a:ext cx="656545" cy="560578"/>
            </a:xfrm>
            <a:prstGeom prst="ellipse">
              <a:avLst/>
            </a:prstGeom>
            <a:noFill/>
            <a:ln w="5715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b="1">
                <a:solidFill>
                  <a:schemeClr val="lt1">
                    <a:alpha val="20000"/>
                  </a:schemeClr>
                </a:solidFill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D6727166-BB94-2541-3EC0-9068771F4D26}"/>
              </a:ext>
            </a:extLst>
          </p:cNvPr>
          <p:cNvSpPr/>
          <p:nvPr/>
        </p:nvSpPr>
        <p:spPr bwMode="blackGray">
          <a:xfrm>
            <a:off x="2391337" y="1400951"/>
            <a:ext cx="328933" cy="29996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lt1">
                    <a:alpha val="20000"/>
                  </a:schemeClr>
                </a:solidFill>
              </a:rPr>
              <a:t>1</a:t>
            </a:r>
            <a:endParaRPr lang="en-MY" b="1" dirty="0">
              <a:solidFill>
                <a:schemeClr val="lt1">
                  <a:alpha val="20000"/>
                </a:schemeClr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25A19B8-C819-EACD-4B78-7CC681EAF1E2}"/>
              </a:ext>
            </a:extLst>
          </p:cNvPr>
          <p:cNvSpPr/>
          <p:nvPr/>
        </p:nvSpPr>
        <p:spPr>
          <a:xfrm>
            <a:off x="2390717" y="2617362"/>
            <a:ext cx="328933" cy="29996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lt1">
                    <a:alpha val="20000"/>
                  </a:schemeClr>
                </a:solidFill>
              </a:rPr>
              <a:t>2</a:t>
            </a:r>
            <a:endParaRPr lang="en-MY" b="1" dirty="0">
              <a:solidFill>
                <a:schemeClr val="lt1">
                  <a:alpha val="20000"/>
                </a:schemeClr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F874FFE-5334-2844-FFE6-A3302461D0FB}"/>
              </a:ext>
            </a:extLst>
          </p:cNvPr>
          <p:cNvSpPr/>
          <p:nvPr/>
        </p:nvSpPr>
        <p:spPr bwMode="blackGray">
          <a:xfrm>
            <a:off x="2387510" y="3707013"/>
            <a:ext cx="328933" cy="29996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lt1">
                    <a:alpha val="20000"/>
                  </a:schemeClr>
                </a:solidFill>
              </a:rPr>
              <a:t>3</a:t>
            </a:r>
            <a:endParaRPr lang="en-MY" b="1" dirty="0">
              <a:solidFill>
                <a:schemeClr val="lt1">
                  <a:alpha val="20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BF67358-19E7-3771-DE0D-FEF1D604BD5C}"/>
              </a:ext>
            </a:extLst>
          </p:cNvPr>
          <p:cNvSpPr/>
          <p:nvPr/>
        </p:nvSpPr>
        <p:spPr>
          <a:xfrm>
            <a:off x="2400958" y="4561347"/>
            <a:ext cx="328933" cy="2999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en-MY" b="1" dirty="0"/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7560E3C2-8EBF-9C4A-693A-AC17A6E8CB70}"/>
              </a:ext>
            </a:extLst>
          </p:cNvPr>
          <p:cNvCxnSpPr>
            <a:cxnSpLocks/>
            <a:stCxn id="36" idx="3"/>
          </p:cNvCxnSpPr>
          <p:nvPr/>
        </p:nvCxnSpPr>
        <p:spPr bwMode="blackGray">
          <a:xfrm flipH="1" flipV="1">
            <a:off x="5463565" y="4243288"/>
            <a:ext cx="3088640" cy="1129811"/>
          </a:xfrm>
          <a:prstGeom prst="bentConnector3">
            <a:avLst>
              <a:gd name="adj1" fmla="val -7401"/>
            </a:avLst>
          </a:prstGeom>
          <a:ln w="38100">
            <a:solidFill>
              <a:srgbClr val="7030A0">
                <a:alpha val="20000"/>
              </a:srgb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phic 55" descr="Badge Tick with solid fill">
            <a:extLst>
              <a:ext uri="{FF2B5EF4-FFF2-40B4-BE49-F238E27FC236}">
                <a16:creationId xmlns:a16="http://schemas.microsoft.com/office/drawing/2014/main" id="{F13361CD-2429-AD94-B66F-77A6875F1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2377" y="4308169"/>
            <a:ext cx="466988" cy="46698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734FBE4-AFE3-79AD-F950-91B05944BCE4}"/>
              </a:ext>
            </a:extLst>
          </p:cNvPr>
          <p:cNvGrpSpPr/>
          <p:nvPr/>
        </p:nvGrpSpPr>
        <p:grpSpPr bwMode="blackGray">
          <a:xfrm>
            <a:off x="6236770" y="3124575"/>
            <a:ext cx="298480" cy="338554"/>
            <a:chOff x="-3503053" y="1099982"/>
            <a:chExt cx="700102" cy="662111"/>
          </a:xfr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EBC5D1-F269-5537-9742-DE047784A020}"/>
                </a:ext>
              </a:extLst>
            </p:cNvPr>
            <p:cNvSpPr txBox="1"/>
            <p:nvPr/>
          </p:nvSpPr>
          <p:spPr bwMode="blackGray">
            <a:xfrm>
              <a:off x="-3503053" y="1099982"/>
              <a:ext cx="700102" cy="66211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>
                      <a:alpha val="20000"/>
                    </a:srgbClr>
                  </a:solidFill>
                </a:rPr>
                <a:t>X</a:t>
              </a:r>
              <a:endParaRPr lang="en-MY" sz="1600" b="1" dirty="0">
                <a:solidFill>
                  <a:srgbClr val="FF0000">
                    <a:alpha val="20000"/>
                  </a:srgbClr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6FB6000-8FE3-2226-ED07-03C8796867E4}"/>
                </a:ext>
              </a:extLst>
            </p:cNvPr>
            <p:cNvSpPr/>
            <p:nvPr/>
          </p:nvSpPr>
          <p:spPr bwMode="blackGray">
            <a:xfrm>
              <a:off x="-3481275" y="1137942"/>
              <a:ext cx="656545" cy="560578"/>
            </a:xfrm>
            <a:prstGeom prst="ellipse">
              <a:avLst/>
            </a:prstGeom>
            <a:noFill/>
            <a:ln w="5715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b="1">
                <a:solidFill>
                  <a:schemeClr val="lt1">
                    <a:alpha val="20000"/>
                  </a:schemeClr>
                </a:solidFill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05E31CC-44DB-7024-0152-89AE16F1138B}"/>
              </a:ext>
            </a:extLst>
          </p:cNvPr>
          <p:cNvSpPr/>
          <p:nvPr/>
        </p:nvSpPr>
        <p:spPr>
          <a:xfrm>
            <a:off x="9567568" y="2122537"/>
            <a:ext cx="2047439" cy="1323439"/>
          </a:xfrm>
          <a:prstGeom prst="rect">
            <a:avLst/>
          </a:prstGeom>
          <a:solidFill>
            <a:srgbClr val="FFFFFF">
              <a:alpha val="75000"/>
            </a:srgbClr>
          </a:solidFill>
          <a:ln w="76200">
            <a:solidFill>
              <a:srgbClr val="FF000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300" panose="02000000000000000000" pitchFamily="50" charset="0"/>
              </a:rPr>
              <a:t>Experimental Modal Analysis was employed to resolve the RESONANCE issue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E513748-2CC2-0898-8DE7-86335B97DF36}"/>
              </a:ext>
            </a:extLst>
          </p:cNvPr>
          <p:cNvSpPr/>
          <p:nvPr/>
        </p:nvSpPr>
        <p:spPr>
          <a:xfrm>
            <a:off x="9461525" y="2007552"/>
            <a:ext cx="2286027" cy="1568667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B4F9CD-2982-B144-56C5-B4F8F76207F8}"/>
              </a:ext>
            </a:extLst>
          </p:cNvPr>
          <p:cNvSpPr/>
          <p:nvPr/>
        </p:nvSpPr>
        <p:spPr bwMode="blackGray">
          <a:xfrm>
            <a:off x="6870725" y="2482478"/>
            <a:ext cx="1567180" cy="606581"/>
          </a:xfrm>
          <a:prstGeom prst="rect">
            <a:avLst/>
          </a:prstGeom>
          <a:solidFill>
            <a:srgbClr val="F2B02F">
              <a:alpha val="20000"/>
            </a:srgbClr>
          </a:solidFill>
          <a:ln w="28575">
            <a:solidFill>
              <a:srgbClr val="7030A0">
                <a:alpha val="2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>
                    <a:alpha val="20000"/>
                  </a:schemeClr>
                </a:solidFill>
                <a:latin typeface="Museo Sans 300" panose="02000000000000000000" pitchFamily="50" charset="0"/>
              </a:rPr>
              <a:t>No QA/QC report for purchased component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798B139-7B24-D19F-CFF2-87BF0C6EA94B}"/>
              </a:ext>
            </a:extLst>
          </p:cNvPr>
          <p:cNvCxnSpPr>
            <a:cxnSpLocks/>
          </p:cNvCxnSpPr>
          <p:nvPr/>
        </p:nvCxnSpPr>
        <p:spPr>
          <a:xfrm>
            <a:off x="4335803" y="5044308"/>
            <a:ext cx="0" cy="253829"/>
          </a:xfrm>
          <a:prstGeom prst="line">
            <a:avLst/>
          </a:prstGeom>
          <a:ln w="28575">
            <a:solidFill>
              <a:srgbClr val="7030A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3BB358C-FC32-5D47-499E-83DC7DF6E065}"/>
              </a:ext>
            </a:extLst>
          </p:cNvPr>
          <p:cNvCxnSpPr>
            <a:cxnSpLocks/>
          </p:cNvCxnSpPr>
          <p:nvPr/>
        </p:nvCxnSpPr>
        <p:spPr>
          <a:xfrm>
            <a:off x="2192369" y="3458002"/>
            <a:ext cx="0" cy="16995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1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40" grpId="0" animBg="1"/>
      <p:bldP spid="54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F9956-DFA3-3B47-84E1-36C995A8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21E-DEBA-8F42-9C16-77733D726770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F33AF-F2C1-E548-B72A-F49E1AC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1A9"/>
                </a:solidFill>
                <a:latin typeface="Museo Sans 700" panose="02000000000000000000" pitchFamily="50" charset="0"/>
              </a:rPr>
              <a:t>5. Methodologies</a:t>
            </a:r>
            <a:endParaRPr lang="en-MY" sz="2400" b="1" dirty="0">
              <a:solidFill>
                <a:srgbClr val="00B1A9"/>
              </a:solidFill>
              <a:latin typeface="Museo Sans 700" panose="020000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D49B4A-5D5A-D81E-981E-1836E3ADEEEA}"/>
              </a:ext>
            </a:extLst>
          </p:cNvPr>
          <p:cNvGrpSpPr/>
          <p:nvPr/>
        </p:nvGrpSpPr>
        <p:grpSpPr>
          <a:xfrm>
            <a:off x="-2158374" y="1417920"/>
            <a:ext cx="7071386" cy="4228265"/>
            <a:chOff x="-2244256" y="1374436"/>
            <a:chExt cx="7071386" cy="4228265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BEB2A3D2-D788-0040-39E2-293E7889D7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53860819"/>
                </p:ext>
              </p:extLst>
            </p:nvPr>
          </p:nvGraphicFramePr>
          <p:xfrm>
            <a:off x="-2244256" y="1374436"/>
            <a:ext cx="7071386" cy="42282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49250C-8207-FA1C-6CDD-29EABD73E64B}"/>
                </a:ext>
              </a:extLst>
            </p:cNvPr>
            <p:cNvSpPr/>
            <p:nvPr/>
          </p:nvSpPr>
          <p:spPr>
            <a:xfrm>
              <a:off x="-840905" y="1374436"/>
              <a:ext cx="2132342" cy="4135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684F75-8A0E-382D-80C7-F95D74AB019B}"/>
                </a:ext>
              </a:extLst>
            </p:cNvPr>
            <p:cNvSpPr/>
            <p:nvPr/>
          </p:nvSpPr>
          <p:spPr>
            <a:xfrm>
              <a:off x="488079" y="2750825"/>
              <a:ext cx="1658933" cy="1628342"/>
            </a:xfrm>
            <a:prstGeom prst="ellipse">
              <a:avLst/>
            </a:prstGeom>
            <a:solidFill>
              <a:srgbClr val="009999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1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F2C20F-055E-E33E-3442-713AAA2CB852}"/>
                </a:ext>
              </a:extLst>
            </p:cNvPr>
            <p:cNvSpPr txBox="1"/>
            <p:nvPr/>
          </p:nvSpPr>
          <p:spPr>
            <a:xfrm>
              <a:off x="2062484" y="2162802"/>
              <a:ext cx="953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Develop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28AD18-9958-EC56-E388-47690B96CDBD}"/>
                </a:ext>
              </a:extLst>
            </p:cNvPr>
            <p:cNvSpPr txBox="1"/>
            <p:nvPr/>
          </p:nvSpPr>
          <p:spPr>
            <a:xfrm>
              <a:off x="1291437" y="1720750"/>
              <a:ext cx="1021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IDENTIFY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02B47E-DB34-7C57-797F-4AA10409611C}"/>
                </a:ext>
              </a:extLst>
            </p:cNvPr>
            <p:cNvSpPr txBox="1"/>
            <p:nvPr/>
          </p:nvSpPr>
          <p:spPr>
            <a:xfrm>
              <a:off x="2289250" y="2960967"/>
              <a:ext cx="976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Verify</a:t>
              </a:r>
              <a:endParaRPr lang="en-MY" sz="14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E4E611-8298-0FC5-7DBB-8992C6879C06}"/>
                </a:ext>
              </a:extLst>
            </p:cNvPr>
            <p:cNvSpPr txBox="1"/>
            <p:nvPr/>
          </p:nvSpPr>
          <p:spPr>
            <a:xfrm>
              <a:off x="2192234" y="3702878"/>
              <a:ext cx="1020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Simulate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CA70AB-079C-E0F9-F79A-BC05A18D119F}"/>
                </a:ext>
              </a:extLst>
            </p:cNvPr>
            <p:cNvSpPr txBox="1"/>
            <p:nvPr/>
          </p:nvSpPr>
          <p:spPr>
            <a:xfrm>
              <a:off x="1982740" y="4345745"/>
              <a:ext cx="965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Modify</a:t>
              </a:r>
              <a:endParaRPr lang="en-MY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6E4B4A-95A4-600A-AF85-17711613846D}"/>
                </a:ext>
              </a:extLst>
            </p:cNvPr>
            <p:cNvSpPr txBox="1"/>
            <p:nvPr/>
          </p:nvSpPr>
          <p:spPr>
            <a:xfrm>
              <a:off x="1298471" y="4828454"/>
              <a:ext cx="889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Affirm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BE210B-763F-A3F4-9844-89968345C074}"/>
                </a:ext>
              </a:extLst>
            </p:cNvPr>
            <p:cNvSpPr/>
            <p:nvPr/>
          </p:nvSpPr>
          <p:spPr>
            <a:xfrm>
              <a:off x="620335" y="2861710"/>
              <a:ext cx="1409188" cy="14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9999"/>
                  </a:solidFill>
                </a:rPr>
                <a:t>Resolving Resonance Issue</a:t>
              </a:r>
              <a:endParaRPr lang="en-MY" sz="1100" b="1" dirty="0">
                <a:solidFill>
                  <a:srgbClr val="009999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3EA7413-8B6F-3A0A-50C6-BC871536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63" y="1750996"/>
            <a:ext cx="3356008" cy="335600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3A045B-9FD6-3897-CCC2-2344449B550A}"/>
              </a:ext>
            </a:extLst>
          </p:cNvPr>
          <p:cNvSpPr txBox="1"/>
          <p:nvPr/>
        </p:nvSpPr>
        <p:spPr>
          <a:xfrm>
            <a:off x="3676851" y="2072011"/>
            <a:ext cx="2281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1A9"/>
                </a:solidFill>
                <a:latin typeface="Museo Sans 300" panose="02000000000000000000" pitchFamily="50" charset="0"/>
              </a:rPr>
              <a:t>6 Steps To Resolve Resonance Using Modal Analysis</a:t>
            </a:r>
            <a:endParaRPr lang="en-MY" sz="2000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TRONAS PPT TEMPLATE WITH RTP50 FULL DECK" id="{701253EC-21AF-4676-B021-B8B345295B7E}" vid="{9C8669E5-003D-45DD-B693-4B1D9127EF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B580537608F4E9805AB27AF7C4F59" ma:contentTypeVersion="143" ma:contentTypeDescription="Create a new document." ma:contentTypeScope="" ma:versionID="ed7fc01eb819cb00f744111e151a63b8">
  <xsd:schema xmlns:xsd="http://www.w3.org/2001/XMLSchema" xmlns:xs="http://www.w3.org/2001/XMLSchema" xmlns:p="http://schemas.microsoft.com/office/2006/metadata/properties" xmlns:ns1="http://schemas.microsoft.com/sharepoint/v3" xmlns:ns2="d043e03c-dfc8-441c-baf7-c6c8723bc3a9" xmlns:ns3="09cd5dbe-6d18-4a47-9027-5a21e43a4e96" xmlns:ns4="4259a7ba-1751-415c-97bd-7e4e4d6f6226" targetNamespace="http://schemas.microsoft.com/office/2006/metadata/properties" ma:root="true" ma:fieldsID="a728214cb9beb9077ae62895fd7c94ad" ns1:_="" ns2:_="" ns3:_="" ns4:_="">
    <xsd:import namespace="http://schemas.microsoft.com/sharepoint/v3"/>
    <xsd:import namespace="d043e03c-dfc8-441c-baf7-c6c8723bc3a9"/>
    <xsd:import namespace="09cd5dbe-6d18-4a47-9027-5a21e43a4e96"/>
    <xsd:import namespace="4259a7ba-1751-415c-97bd-7e4e4d6f6226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WFStage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3e03c-dfc8-441c-baf7-c6c8723bc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WFStage" ma:index="21" nillable="true" ma:displayName="WFStage" ma:internalName="WFStage">
      <xsd:simpleType>
        <xsd:restriction base="dms:Text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2d644bd-1b20-4c9a-b23a-d9a92b89ba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d5dbe-6d18-4a47-9027-5a21e43a4e96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a7ba-1751-415c-97bd-7e4e4d6f6226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fe859cec-a00f-4ef6-a73b-99b049363443}" ma:internalName="TaxCatchAll" ma:showField="CatchAllData" ma:web="09cd5dbe-6d18-4a47-9027-5a21e43a4e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59a7ba-1751-415c-97bd-7e4e4d6f6226" xsi:nil="true"/>
    <lcf76f155ced4ddcb4097134ff3c332f xmlns="d043e03c-dfc8-441c-baf7-c6c8723bc3a9">
      <Terms xmlns="http://schemas.microsoft.com/office/infopath/2007/PartnerControls"/>
    </lcf76f155ced4ddcb4097134ff3c332f>
    <LikesCount xmlns="http://schemas.microsoft.com/sharepoint/v3" xsi:nil="true"/>
    <Ratings xmlns="http://schemas.microsoft.com/sharepoint/v3" xsi:nil="true"/>
    <WFStage xmlns="d043e03c-dfc8-441c-baf7-c6c8723bc3a9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548C5566-18DB-4234-BCCE-580E6A670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43e03c-dfc8-441c-baf7-c6c8723bc3a9"/>
    <ds:schemaRef ds:uri="09cd5dbe-6d18-4a47-9027-5a21e43a4e96"/>
    <ds:schemaRef ds:uri="4259a7ba-1751-415c-97bd-7e4e4d6f6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BA1633-A6FC-4557-9FB1-999FF6A8EC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5672B7-2EAA-4BB9-BF5E-DFAEC8EC7A5B}">
  <ds:schemaRefs>
    <ds:schemaRef ds:uri="http://schemas.microsoft.com/sharepoint/v3"/>
    <ds:schemaRef ds:uri="http://schemas.microsoft.com/office/2006/metadata/properties"/>
    <ds:schemaRef ds:uri="http://purl.org/dc/dcmitype/"/>
    <ds:schemaRef ds:uri="09cd5dbe-6d18-4a47-9027-5a21e43a4e96"/>
    <ds:schemaRef ds:uri="http://schemas.microsoft.com/office/infopath/2007/PartnerControls"/>
    <ds:schemaRef ds:uri="d043e03c-dfc8-441c-baf7-c6c8723bc3a9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259a7ba-1751-415c-97bd-7e4e4d6f62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4147</TotalTime>
  <Words>1082</Words>
  <Application>Microsoft Office PowerPoint</Application>
  <PresentationFormat>Widescreen</PresentationFormat>
  <Paragraphs>264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Museo Sans 300</vt:lpstr>
      <vt:lpstr>Museo Sans 700</vt:lpstr>
      <vt:lpstr>Museo Sans 900</vt:lpstr>
      <vt:lpstr>Office Theme</vt:lpstr>
      <vt:lpstr>Vibration Diagnostic Approach Utilising Finite Element Analysis on Reciprocating Machine for Offshore Facility</vt:lpstr>
      <vt:lpstr>Content</vt:lpstr>
      <vt:lpstr>1. Background</vt:lpstr>
      <vt:lpstr>2. Equipment Overview</vt:lpstr>
      <vt:lpstr>3. Event Chronology: The Timeline</vt:lpstr>
      <vt:lpstr>3. Event Chronology: Increase in vibration trending</vt:lpstr>
      <vt:lpstr>4. Root Cause Analysis</vt:lpstr>
      <vt:lpstr>4. Root Cause Analysis</vt:lpstr>
      <vt:lpstr>5. Methodologies</vt:lpstr>
      <vt:lpstr>5. Methodologies</vt:lpstr>
      <vt:lpstr>5. Methodologies</vt:lpstr>
      <vt:lpstr>5. Methodologies</vt:lpstr>
      <vt:lpstr>5. Methodologies</vt:lpstr>
      <vt:lpstr>5. Methodologies</vt:lpstr>
      <vt:lpstr>5. Methodologies</vt:lpstr>
      <vt:lpstr>6. Outcome &amp; Discussions</vt:lpstr>
      <vt:lpstr>7. 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Vibration Diagnostic Approach Utilizing Finite Element Analysis on Reciprocating Machine for Offshore Facility</dc:title>
  <dc:creator>M Fuad Al Farabi Shazi B Shaarani (GTS/PD&amp;T)</dc:creator>
  <cp:lastModifiedBy>M Fuad Al Farabi Shazi B Shaarani (GTS/PD&amp;T)</cp:lastModifiedBy>
  <cp:revision>2</cp:revision>
  <cp:lastPrinted>2024-08-31T14:51:21Z</cp:lastPrinted>
  <dcterms:created xsi:type="dcterms:W3CDTF">2024-07-15T02:45:32Z</dcterms:created>
  <dcterms:modified xsi:type="dcterms:W3CDTF">2024-08-31T14:53:33Z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0x01010064DB580537608F4E9805AB27AF7C4F59</vt:lpwstr>
  </property>
  <property fmtid="{D5CDD505-2E9C-101B-9397-08002B2CF9AE}" pid="3" name="MSIP_Label_c03ad7b2-93d4-41e9-a098-b1febc82f3d0_Enabled">
    <vt:lpwstr>true</vt:lpwstr>
  </property>
  <property fmtid="{D5CDD505-2E9C-101B-9397-08002B2CF9AE}" pid="4" name="MSIP_Label_c03ad7b2-93d4-41e9-a098-b1febc82f3d0_SetDate">
    <vt:lpwstr>2024-07-16T00:09:00Z</vt:lpwstr>
  </property>
  <property fmtid="{D5CDD505-2E9C-101B-9397-08002B2CF9AE}" pid="5" name="MSIP_Label_c03ad7b2-93d4-41e9-a098-b1febc82f3d0_Method">
    <vt:lpwstr>Privileged</vt:lpwstr>
  </property>
  <property fmtid="{D5CDD505-2E9C-101B-9397-08002B2CF9AE}" pid="6" name="MSIP_Label_c03ad7b2-93d4-41e9-a098-b1febc82f3d0_Name">
    <vt:lpwstr>c03ad7b2-93d4-41e9-a098-b1febc82f3d0</vt:lpwstr>
  </property>
  <property fmtid="{D5CDD505-2E9C-101B-9397-08002B2CF9AE}" pid="7" name="MSIP_Label_c03ad7b2-93d4-41e9-a098-b1febc82f3d0_SiteId">
    <vt:lpwstr>3b2e8941-7948-4131-978a-b2dfc7295091</vt:lpwstr>
  </property>
  <property fmtid="{D5CDD505-2E9C-101B-9397-08002B2CF9AE}" pid="8" name="MSIP_Label_c03ad7b2-93d4-41e9-a098-b1febc82f3d0_ActionId">
    <vt:lpwstr>526c1ff4-8b15-4f56-9b13-292766dfc2a8</vt:lpwstr>
  </property>
  <property fmtid="{D5CDD505-2E9C-101B-9397-08002B2CF9AE}" pid="9" name="MSIP_Label_c03ad7b2-93d4-41e9-a098-b1febc82f3d0_ContentBits">
    <vt:lpwstr>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[Open]</vt:lpwstr>
  </property>
  <property fmtid="{D5CDD505-2E9C-101B-9397-08002B2CF9AE}" pid="12" name="MediaServiceImageTags">
    <vt:lpwstr/>
  </property>
</Properties>
</file>