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58" r:id="rId5"/>
    <p:sldId id="259" r:id="rId6"/>
    <p:sldId id="264" r:id="rId7"/>
    <p:sldId id="260" r:id="rId8"/>
    <p:sldId id="265" r:id="rId9"/>
    <p:sldId id="263"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5" d="100"/>
          <a:sy n="75" d="100"/>
        </p:scale>
        <p:origin x="54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A07C6-E893-456F-AA54-36E2F4B07F3B}"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A145C-BF24-4757-A4CF-B08829B578C9}" type="slidenum">
              <a:rPr lang="en-US" smtClean="0"/>
              <a:t>‹#›</a:t>
            </a:fld>
            <a:endParaRPr lang="en-US"/>
          </a:p>
        </p:txBody>
      </p:sp>
    </p:spTree>
    <p:extLst>
      <p:ext uri="{BB962C8B-B14F-4D97-AF65-F5344CB8AC3E}">
        <p14:creationId xmlns:p14="http://schemas.microsoft.com/office/powerpoint/2010/main" val="392267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panose="02020603050405020304" pitchFamily="18" charset="0"/>
              </a:rPr>
              <a:t>Figure 2 (a-c) shows the main effect plot of the factor that being studied and the calculated S/N ratio (as calculated using Eq. 4). Figure 2 (a) shows the highest S/N ratio is at level 2 while Figure 2 (b) shows the highest S/N ratio is at level 2 and finally Figure 2 (c) shows the highest S/N ratio is at level 3. Thus, the preferred printing condition for obtaining the highest tensile properties laid at A2B2C3 as in Table 5</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61DA145C-BF24-4757-A4CF-B08829B578C9}" type="slidenum">
              <a:rPr lang="en-US" smtClean="0"/>
              <a:t>7</a:t>
            </a:fld>
            <a:endParaRPr lang="en-US"/>
          </a:p>
        </p:txBody>
      </p:sp>
    </p:spTree>
    <p:extLst>
      <p:ext uri="{BB962C8B-B14F-4D97-AF65-F5344CB8AC3E}">
        <p14:creationId xmlns:p14="http://schemas.microsoft.com/office/powerpoint/2010/main" val="375922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panose="02020603050405020304" pitchFamily="18" charset="0"/>
              </a:rPr>
              <a:t>Figure 2 shows the maximum stress that required to break the sample under tension. The highest maximum stress was achieved by specimen number 3, which fabricated by a combination of parameter 60mm/s printing speed, 0.2mm printing thickness and 100 % infill density. This result shows that 0.2mm printing thickness is still the optimum parameter for the good parameter combination. The figure also shows that the pattern of tensile strength began to decrease at the printing thickness of 0.25mm. This can be concluded that 0.2mm printing thickness is the greatest parameter that can provide a good tensile strength to combine with the appropriate printing speed and the infill density. The decline of the tensile strength that consists of the increasing of the printing thickness more than 0.2mm shows the tensile strength is reducing. When the layer thickness is increased, it can lead to improved interlayer adhesion and mechanical strength of the scaffold. However, excessively thick layers may result in reduced resolution and surface quality, potentially compromising the overall tensile properties of the scaffold</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61DA145C-BF24-4757-A4CF-B08829B578C9}" type="slidenum">
              <a:rPr lang="en-US" smtClean="0"/>
              <a:t>9</a:t>
            </a:fld>
            <a:endParaRPr lang="en-US"/>
          </a:p>
        </p:txBody>
      </p:sp>
    </p:spTree>
    <p:extLst>
      <p:ext uri="{BB962C8B-B14F-4D97-AF65-F5344CB8AC3E}">
        <p14:creationId xmlns:p14="http://schemas.microsoft.com/office/powerpoint/2010/main" val="208575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DFA8-4964-204A-164F-DF5E925F7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CBD06-0EF3-055B-5F3F-F1EBCB1E9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8FA29F-71E1-0E9D-6C6A-BC1EA686C7A0}"/>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5" name="Footer Placeholder 4">
            <a:extLst>
              <a:ext uri="{FF2B5EF4-FFF2-40B4-BE49-F238E27FC236}">
                <a16:creationId xmlns:a16="http://schemas.microsoft.com/office/drawing/2014/main" id="{42772533-5F02-5A49-5B5D-49686A68D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C470C-BD45-59AB-3D18-694DC292DCD0}"/>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34394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6511-04F9-25CA-47CC-030A13960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674E64-9FC2-44E7-80D5-FE94E568E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EAD6C-DD01-FEE9-0B29-342BFD72CDFC}"/>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5" name="Footer Placeholder 4">
            <a:extLst>
              <a:ext uri="{FF2B5EF4-FFF2-40B4-BE49-F238E27FC236}">
                <a16:creationId xmlns:a16="http://schemas.microsoft.com/office/drawing/2014/main" id="{8B64D8C0-E37E-468E-9A88-72CF1BD6D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E6AD2-5326-B59B-A8A3-C3C99B693CAA}"/>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350182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68C265-5A69-DF0D-00EB-28A3CA9D8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338970-FC4D-EA95-FD27-648DF98E2A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1D102-18A6-8E58-B270-810580E455BE}"/>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5" name="Footer Placeholder 4">
            <a:extLst>
              <a:ext uri="{FF2B5EF4-FFF2-40B4-BE49-F238E27FC236}">
                <a16:creationId xmlns:a16="http://schemas.microsoft.com/office/drawing/2014/main" id="{0B93F474-C93E-CFBB-4003-1C8DD426B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B3510-F6C9-3076-C5BC-517D3E705E32}"/>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312747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F759-C171-DB33-59D7-5870C7D8A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E1549-D5D4-F331-3D37-50B55210EE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7000E-532B-624F-FA7A-A8E8452C0776}"/>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5" name="Footer Placeholder 4">
            <a:extLst>
              <a:ext uri="{FF2B5EF4-FFF2-40B4-BE49-F238E27FC236}">
                <a16:creationId xmlns:a16="http://schemas.microsoft.com/office/drawing/2014/main" id="{A5B0313E-3447-76D5-D8D3-24F1699C8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74916-BE46-4F8B-A353-68672853BDED}"/>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308835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960C-754E-6216-5767-51AD85678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E9374-5CE9-EBB6-D90C-AD22218792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8C137C-2FDD-02B8-20E6-BE64D22B350E}"/>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5" name="Footer Placeholder 4">
            <a:extLst>
              <a:ext uri="{FF2B5EF4-FFF2-40B4-BE49-F238E27FC236}">
                <a16:creationId xmlns:a16="http://schemas.microsoft.com/office/drawing/2014/main" id="{9EAC2335-EA58-1951-B81A-D838C78F3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9CCBE-6199-A612-8DDA-9D6D4570683E}"/>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245981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69CC-ECD7-C3AB-720C-D176C950C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DA995-4622-88EA-7601-E62096EE8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4EF4BF-C5BC-8816-E50A-E2A8816B2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48365-77F6-2609-EEC2-F59A5C06BA3D}"/>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6" name="Footer Placeholder 5">
            <a:extLst>
              <a:ext uri="{FF2B5EF4-FFF2-40B4-BE49-F238E27FC236}">
                <a16:creationId xmlns:a16="http://schemas.microsoft.com/office/drawing/2014/main" id="{98AF7857-9E4B-D686-EACA-6BFC1FA49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7163D-FCE5-548D-3BC0-38C8F01DDC45}"/>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333971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01C4-8138-1CAC-7EBC-3DD1B4BF52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B06C5-A3B6-414D-B182-701DAF9B1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32DFF-10DF-9C3B-AE0B-45D33F156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76A7F3-9174-2C35-BA30-2DE0D8632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834055-2338-85BE-4C8D-032C43368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6FC957-3042-07AD-EBCE-9BE6991FC599}"/>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8" name="Footer Placeholder 7">
            <a:extLst>
              <a:ext uri="{FF2B5EF4-FFF2-40B4-BE49-F238E27FC236}">
                <a16:creationId xmlns:a16="http://schemas.microsoft.com/office/drawing/2014/main" id="{83BE8EE7-F25B-688F-56CA-20C4B65A8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74EC3-28E4-3B02-47A8-7CC1B769DAD7}"/>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401166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AEE5-4956-296D-D6F2-9822F66A80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4B3214-C690-9A87-298A-AE6452BA2200}"/>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4" name="Footer Placeholder 3">
            <a:extLst>
              <a:ext uri="{FF2B5EF4-FFF2-40B4-BE49-F238E27FC236}">
                <a16:creationId xmlns:a16="http://schemas.microsoft.com/office/drawing/2014/main" id="{5EA1209E-D496-8598-8A9D-AAEBAE9026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1B591-DDC0-4557-A09F-2C81BF20A8F8}"/>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415315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014D9-42D4-9AE1-E6AF-AEE091A31C91}"/>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3" name="Footer Placeholder 2">
            <a:extLst>
              <a:ext uri="{FF2B5EF4-FFF2-40B4-BE49-F238E27FC236}">
                <a16:creationId xmlns:a16="http://schemas.microsoft.com/office/drawing/2014/main" id="{36A3BD3A-9C6D-9065-B70C-C505982F3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FB2863-17D6-4DB7-7E6A-9AE4EB8F8670}"/>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405300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CB34-77C8-19C0-099E-C04A19BFD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FDB049-47EA-9E41-DAE4-1EB08E95D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0E59F-82EE-133F-9714-4F6FF6820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57028-88B9-0014-ED71-DDD3D94F0562}"/>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6" name="Footer Placeholder 5">
            <a:extLst>
              <a:ext uri="{FF2B5EF4-FFF2-40B4-BE49-F238E27FC236}">
                <a16:creationId xmlns:a16="http://schemas.microsoft.com/office/drawing/2014/main" id="{80017B52-3B06-1098-B91A-C86DD70B7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5307F-C459-029C-F3D2-BEEAC24C0F32}"/>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202485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2695-9089-AD58-3CB3-76CD52E16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EE1B3-115B-CF7D-B6A3-82C98D0FF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44A69-91B4-213D-1B45-A8C204C09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71C0E-A3BD-6740-420A-18735C9FFE7A}"/>
              </a:ext>
            </a:extLst>
          </p:cNvPr>
          <p:cNvSpPr>
            <a:spLocks noGrp="1"/>
          </p:cNvSpPr>
          <p:nvPr>
            <p:ph type="dt" sz="half" idx="10"/>
          </p:nvPr>
        </p:nvSpPr>
        <p:spPr/>
        <p:txBody>
          <a:bodyPr/>
          <a:lstStyle/>
          <a:p>
            <a:fld id="{6F9497D7-61A5-42EF-81A2-688AFEAFA94C}" type="datetimeFigureOut">
              <a:rPr lang="en-US" smtClean="0"/>
              <a:t>9/2/2024</a:t>
            </a:fld>
            <a:endParaRPr lang="en-US"/>
          </a:p>
        </p:txBody>
      </p:sp>
      <p:sp>
        <p:nvSpPr>
          <p:cNvPr id="6" name="Footer Placeholder 5">
            <a:extLst>
              <a:ext uri="{FF2B5EF4-FFF2-40B4-BE49-F238E27FC236}">
                <a16:creationId xmlns:a16="http://schemas.microsoft.com/office/drawing/2014/main" id="{D56FAD8D-AC15-F6A5-A514-37A1A9A5A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7BCD0-415A-41FA-D18B-8635E0B95027}"/>
              </a:ext>
            </a:extLst>
          </p:cNvPr>
          <p:cNvSpPr>
            <a:spLocks noGrp="1"/>
          </p:cNvSpPr>
          <p:nvPr>
            <p:ph type="sldNum" sz="quarter" idx="12"/>
          </p:nvPr>
        </p:nvSpPr>
        <p:spPr/>
        <p:txBody>
          <a:bodyPr/>
          <a:lstStyle/>
          <a:p>
            <a:fld id="{BF4C09A1-0A38-41A2-B5AC-A8E366DC35D6}" type="slidenum">
              <a:rPr lang="en-US" smtClean="0"/>
              <a:t>‹#›</a:t>
            </a:fld>
            <a:endParaRPr lang="en-US"/>
          </a:p>
        </p:txBody>
      </p:sp>
    </p:spTree>
    <p:extLst>
      <p:ext uri="{BB962C8B-B14F-4D97-AF65-F5344CB8AC3E}">
        <p14:creationId xmlns:p14="http://schemas.microsoft.com/office/powerpoint/2010/main" val="364336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EC7524-2EB9-56AE-8185-F65CCCA25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71DA0-E8A1-7110-C7B1-C0EF6DF56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59506-E31D-91AB-AE3E-ABB2CC9CE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9497D7-61A5-42EF-81A2-688AFEAFA94C}" type="datetimeFigureOut">
              <a:rPr lang="en-US" smtClean="0"/>
              <a:t>9/2/2024</a:t>
            </a:fld>
            <a:endParaRPr lang="en-US"/>
          </a:p>
        </p:txBody>
      </p:sp>
      <p:sp>
        <p:nvSpPr>
          <p:cNvPr id="5" name="Footer Placeholder 4">
            <a:extLst>
              <a:ext uri="{FF2B5EF4-FFF2-40B4-BE49-F238E27FC236}">
                <a16:creationId xmlns:a16="http://schemas.microsoft.com/office/drawing/2014/main" id="{D967E552-38D5-B08D-9BC1-1105CBA1B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78B673-1CFD-D50F-0707-5A7299050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C09A1-0A38-41A2-B5AC-A8E366DC35D6}" type="slidenum">
              <a:rPr lang="en-US" smtClean="0"/>
              <a:t>‹#›</a:t>
            </a:fld>
            <a:endParaRPr lang="en-US"/>
          </a:p>
        </p:txBody>
      </p:sp>
    </p:spTree>
    <p:extLst>
      <p:ext uri="{BB962C8B-B14F-4D97-AF65-F5344CB8AC3E}">
        <p14:creationId xmlns:p14="http://schemas.microsoft.com/office/powerpoint/2010/main" val="130564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177800" y="2513180"/>
            <a:ext cx="12306300" cy="1526838"/>
          </a:xfrm>
        </p:spPr>
        <p:txBody>
          <a:bodyPr>
            <a:noAutofit/>
          </a:bodyPr>
          <a:lstStyle/>
          <a:p>
            <a:r>
              <a:rPr lang="en-US" sz="3600" b="1" dirty="0"/>
              <a:t>Optimization of PLA-Carbon Printing Parameter on Tensile</a:t>
            </a:r>
            <a:br>
              <a:rPr lang="en-US" sz="3600" b="1" dirty="0"/>
            </a:br>
            <a:r>
              <a:rPr lang="en-US" sz="3600" b="1" dirty="0"/>
              <a:t>Properties of 3D Printed Polymeric Scaffolds</a:t>
            </a:r>
          </a:p>
        </p:txBody>
      </p:sp>
      <p:sp>
        <p:nvSpPr>
          <p:cNvPr id="3" name="Subtitle 2">
            <a:extLst>
              <a:ext uri="{FF2B5EF4-FFF2-40B4-BE49-F238E27FC236}">
                <a16:creationId xmlns:a16="http://schemas.microsoft.com/office/drawing/2014/main" id="{21BFD359-07FD-3CB5-104E-681EC4B51376}"/>
              </a:ext>
            </a:extLst>
          </p:cNvPr>
          <p:cNvSpPr>
            <a:spLocks noGrp="1"/>
          </p:cNvSpPr>
          <p:nvPr>
            <p:ph type="subTitle" idx="1"/>
          </p:nvPr>
        </p:nvSpPr>
        <p:spPr>
          <a:xfrm>
            <a:off x="1206500" y="4344819"/>
            <a:ext cx="10337800" cy="2246311"/>
          </a:xfrm>
        </p:spPr>
        <p:txBody>
          <a:bodyPr>
            <a:normAutofit fontScale="40000" lnSpcReduction="20000"/>
          </a:bodyPr>
          <a:lstStyle/>
          <a:p>
            <a:r>
              <a:rPr lang="en-US" sz="5100" b="1" dirty="0" err="1"/>
              <a:t>Nooraizedfiza</a:t>
            </a:r>
            <a:r>
              <a:rPr lang="en-US" sz="5100" b="1" dirty="0"/>
              <a:t> </a:t>
            </a:r>
            <a:r>
              <a:rPr lang="en-US" sz="5100" b="1" dirty="0" err="1"/>
              <a:t>Zainon</a:t>
            </a:r>
            <a:r>
              <a:rPr lang="en-US" sz="5100" b="1" dirty="0"/>
              <a:t>,</a:t>
            </a:r>
          </a:p>
          <a:p>
            <a:r>
              <a:rPr lang="en-US" sz="5100" b="1" dirty="0" err="1"/>
              <a:t>Norashiken</a:t>
            </a:r>
            <a:r>
              <a:rPr lang="en-US" sz="5100" b="1" dirty="0"/>
              <a:t> Othman</a:t>
            </a:r>
          </a:p>
          <a:p>
            <a:r>
              <a:rPr lang="en-US" sz="5100" b="1" dirty="0"/>
              <a:t>Mohd </a:t>
            </a:r>
            <a:r>
              <a:rPr lang="en-US" sz="5100" b="1" dirty="0" err="1"/>
              <a:t>Azaman</a:t>
            </a:r>
            <a:r>
              <a:rPr lang="en-US" sz="5100" b="1" dirty="0"/>
              <a:t> Md </a:t>
            </a:r>
            <a:r>
              <a:rPr lang="en-US" sz="5100" b="1" dirty="0" err="1"/>
              <a:t>Deros</a:t>
            </a:r>
            <a:endParaRPr lang="en-US" sz="5100" b="1" dirty="0"/>
          </a:p>
          <a:p>
            <a:r>
              <a:rPr lang="en-US" sz="5100" b="1" dirty="0"/>
              <a:t>Marina </a:t>
            </a:r>
            <a:r>
              <a:rPr lang="en-US" sz="5100" b="1" dirty="0" err="1"/>
              <a:t>Marzuki</a:t>
            </a:r>
            <a:endParaRPr lang="en-US" sz="5100" b="1" dirty="0"/>
          </a:p>
          <a:p>
            <a:r>
              <a:rPr lang="en-US" dirty="0"/>
              <a:t> </a:t>
            </a:r>
          </a:p>
          <a:p>
            <a:r>
              <a:rPr lang="en-US" sz="5100" b="1" dirty="0"/>
              <a:t>Faculty of Mechanical Engineering &amp; Technology, </a:t>
            </a:r>
            <a:r>
              <a:rPr lang="en-US" sz="5100" b="1" dirty="0" err="1"/>
              <a:t>Universiti</a:t>
            </a:r>
            <a:r>
              <a:rPr lang="en-US" sz="5100" b="1" dirty="0"/>
              <a:t> Malaysia Perlis</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5892595" y="266869"/>
            <a:ext cx="6743700" cy="1526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0" y="125515"/>
            <a:ext cx="5549695" cy="219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Conclusion</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3E3DC4-D7E8-0D11-CDB0-2E0CAA724626}"/>
              </a:ext>
            </a:extLst>
          </p:cNvPr>
          <p:cNvSpPr txBox="1"/>
          <p:nvPr/>
        </p:nvSpPr>
        <p:spPr>
          <a:xfrm>
            <a:off x="1244600" y="2796739"/>
            <a:ext cx="10109200" cy="2677656"/>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000000"/>
                </a:solidFill>
                <a:effectLst/>
                <a:latin typeface="TimesNewRomanPSMT"/>
              </a:rPr>
              <a:t>Printing thickness shows the most significant parameter on the tensile properties of 3D printed PLA-Carbon scaffolds with 61.45 % of contribution.</a:t>
            </a:r>
          </a:p>
          <a:p>
            <a:r>
              <a:rPr lang="en-US" sz="2400" b="0" i="0" dirty="0">
                <a:solidFill>
                  <a:srgbClr val="000000"/>
                </a:solidFill>
                <a:effectLst/>
                <a:latin typeface="TimesNewRomanPSMT"/>
              </a:rPr>
              <a:t> </a:t>
            </a:r>
          </a:p>
          <a:p>
            <a:pPr marL="342900" indent="-342900">
              <a:buFont typeface="Arial" panose="020B0604020202020204" pitchFamily="34" charset="0"/>
              <a:buChar char="•"/>
            </a:pPr>
            <a:r>
              <a:rPr lang="en-US" sz="2400" b="0" i="0" dirty="0">
                <a:solidFill>
                  <a:srgbClr val="000000"/>
                </a:solidFill>
                <a:effectLst/>
                <a:latin typeface="TimesNewRomanPSMT"/>
              </a:rPr>
              <a:t>From the validation experiment, the best combination of parameters for better mechanical properties of PLA-Carbon scaffold is 60 mm/s printing speed, 0.2 mm printing thickness, and 100 % of infill density.</a:t>
            </a:r>
            <a:r>
              <a:rPr lang="en-US" sz="2400" dirty="0"/>
              <a:t> </a:t>
            </a:r>
            <a:br>
              <a:rPr lang="en-US" sz="2400" dirty="0"/>
            </a:br>
            <a:endParaRPr lang="en-US" sz="2400" dirty="0"/>
          </a:p>
        </p:txBody>
      </p:sp>
    </p:spTree>
    <p:extLst>
      <p:ext uri="{BB962C8B-B14F-4D97-AF65-F5344CB8AC3E}">
        <p14:creationId xmlns:p14="http://schemas.microsoft.com/office/powerpoint/2010/main" val="64334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Introduction</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A17FEF-10E4-1DF2-F87D-6E9596E9507F}"/>
              </a:ext>
            </a:extLst>
          </p:cNvPr>
          <p:cNvSpPr txBox="1"/>
          <p:nvPr/>
        </p:nvSpPr>
        <p:spPr>
          <a:xfrm>
            <a:off x="727075" y="2118049"/>
            <a:ext cx="10737850" cy="4524315"/>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rPr>
              <a:t>This study focuses on the optimization of printing parameters for PLA-Carbon 3D printed scaffolds to enhance their tensile properties. </a:t>
            </a:r>
          </a:p>
          <a:p>
            <a:pPr marL="285750" indent="-285750">
              <a:buFont typeface="Arial" panose="020B0604020202020204" pitchFamily="34" charset="0"/>
              <a:buChar char="•"/>
            </a:pPr>
            <a:r>
              <a:rPr lang="en-US" sz="2400" b="0" i="0" dirty="0">
                <a:solidFill>
                  <a:srgbClr val="000000"/>
                </a:solidFill>
                <a:effectLst/>
              </a:rPr>
              <a:t>Utilizing Fused Filament Fabrication (FFF), the research investigates the impact of printing speed, thickness, and infill density on the mechanical strength of the scaffolds. </a:t>
            </a:r>
          </a:p>
          <a:p>
            <a:pPr marL="285750" indent="-285750">
              <a:buFont typeface="Arial" panose="020B0604020202020204" pitchFamily="34" charset="0"/>
              <a:buChar char="•"/>
            </a:pPr>
            <a:r>
              <a:rPr lang="en-US" sz="2400" b="0" i="0" dirty="0">
                <a:solidFill>
                  <a:srgbClr val="000000"/>
                </a:solidFill>
                <a:effectLst/>
              </a:rPr>
              <a:t>The Taguchi experimental design was employed to identify the optimal parameters.</a:t>
            </a:r>
          </a:p>
          <a:p>
            <a:pPr marL="285750" indent="-285750">
              <a:buFont typeface="Arial" panose="020B0604020202020204" pitchFamily="34" charset="0"/>
              <a:buChar char="•"/>
            </a:pPr>
            <a:r>
              <a:rPr lang="en-US" sz="2400" b="0" i="0" dirty="0">
                <a:solidFill>
                  <a:srgbClr val="000000"/>
                </a:solidFill>
                <a:effectLst/>
              </a:rPr>
              <a:t> This optimization is crucial for developing biodegradable scaffolds suitable for tissue engineering applications, providing a foundation for future advancements in biomedical engineering</a:t>
            </a:r>
            <a:r>
              <a:rPr lang="en-US" sz="2400" b="1" i="0" dirty="0">
                <a:solidFill>
                  <a:srgbClr val="000000"/>
                </a:solidFill>
                <a:effectLst/>
              </a:rPr>
              <a:t>.</a:t>
            </a:r>
            <a:r>
              <a:rPr lang="en-US" sz="2400" dirty="0"/>
              <a:t> </a:t>
            </a:r>
            <a:br>
              <a:rPr lang="en-US" sz="2400" dirty="0"/>
            </a:br>
            <a:br>
              <a:rPr lang="en-US" sz="2400" dirty="0"/>
            </a:br>
            <a:endParaRPr lang="en-US" sz="2400" dirty="0"/>
          </a:p>
        </p:txBody>
      </p:sp>
    </p:spTree>
    <p:extLst>
      <p:ext uri="{BB962C8B-B14F-4D97-AF65-F5344CB8AC3E}">
        <p14:creationId xmlns:p14="http://schemas.microsoft.com/office/powerpoint/2010/main" val="221354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Problem statement</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A17FEF-10E4-1DF2-F87D-6E9596E9507F}"/>
              </a:ext>
            </a:extLst>
          </p:cNvPr>
          <p:cNvSpPr txBox="1"/>
          <p:nvPr/>
        </p:nvSpPr>
        <p:spPr>
          <a:xfrm>
            <a:off x="727075" y="2118049"/>
            <a:ext cx="10737850" cy="3600986"/>
          </a:xfrm>
          <a:prstGeom prst="rect">
            <a:avLst/>
          </a:prstGeom>
          <a:noFill/>
        </p:spPr>
        <p:txBody>
          <a:bodyPr wrap="square" rtlCol="0">
            <a:spAutoFit/>
          </a:bodyPr>
          <a:lstStyle/>
          <a:p>
            <a:br>
              <a:rPr lang="en-US" sz="2400" dirty="0"/>
            </a:br>
            <a:r>
              <a:rPr lang="en-US" sz="2400" dirty="0"/>
              <a:t>The mechanical strength of 3D printed polymeric scaffolds is crucial for their application in tissue engineering. However, optimizing the printing parameters to achieve the desired tensile properties remains a challenge. </a:t>
            </a:r>
          </a:p>
          <a:p>
            <a:endParaRPr lang="en-US" sz="2400" dirty="0"/>
          </a:p>
          <a:p>
            <a:r>
              <a:rPr lang="en-US" sz="2400" dirty="0"/>
              <a:t>This study aims to identify the optimal printing parameters for PLA-Carbon scaffolds using Fused Filament Fabrication (FFF) to enhance their tensile strength, thereby improving their suitability for biomedical applications.</a:t>
            </a:r>
            <a:br>
              <a:rPr lang="en-US" sz="3600" dirty="0"/>
            </a:br>
            <a:endParaRPr lang="en-US" sz="3600" dirty="0"/>
          </a:p>
        </p:txBody>
      </p:sp>
    </p:spTree>
    <p:extLst>
      <p:ext uri="{BB962C8B-B14F-4D97-AF65-F5344CB8AC3E}">
        <p14:creationId xmlns:p14="http://schemas.microsoft.com/office/powerpoint/2010/main" val="128067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Objectives</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A17FEF-10E4-1DF2-F87D-6E9596E9507F}"/>
              </a:ext>
            </a:extLst>
          </p:cNvPr>
          <p:cNvSpPr txBox="1"/>
          <p:nvPr/>
        </p:nvSpPr>
        <p:spPr>
          <a:xfrm>
            <a:off x="727075" y="2118049"/>
            <a:ext cx="10737850" cy="4278094"/>
          </a:xfrm>
          <a:prstGeom prst="rect">
            <a:avLst/>
          </a:prstGeom>
          <a:noFill/>
        </p:spPr>
        <p:txBody>
          <a:bodyPr wrap="square" rtlCol="0">
            <a:spAutoFit/>
          </a:bodyPr>
          <a:lstStyle/>
          <a:p>
            <a:br>
              <a:rPr lang="en-US" sz="2400" dirty="0"/>
            </a:br>
            <a:r>
              <a:rPr lang="en-US" sz="2800" b="0" i="0" dirty="0">
                <a:solidFill>
                  <a:srgbClr val="000000"/>
                </a:solidFill>
                <a:effectLst/>
              </a:rPr>
              <a:t>This project aims to fabricate 3D printed scaffolds of PLA-Carbon with optimal mechanical strength for tissue engineering by determining and optimizing key printing parameters. </a:t>
            </a:r>
            <a:br>
              <a:rPr lang="en-US" sz="3600" dirty="0"/>
            </a:br>
            <a:endParaRPr lang="en-US" sz="3600" dirty="0"/>
          </a:p>
          <a:p>
            <a:r>
              <a:rPr lang="en-US" sz="2800" b="0" i="0" dirty="0">
                <a:solidFill>
                  <a:srgbClr val="000000"/>
                </a:solidFill>
                <a:effectLst/>
              </a:rPr>
              <a:t>1) To determine the most contributing factor for scaffold printing.</a:t>
            </a:r>
          </a:p>
          <a:p>
            <a:r>
              <a:rPr lang="en-US" sz="2800" b="0" i="0" dirty="0">
                <a:solidFill>
                  <a:srgbClr val="000000"/>
                </a:solidFill>
                <a:effectLst/>
              </a:rPr>
              <a:t>2) To optimize of printing parameter for 3D printer of PLA-Carbon scaffolds.</a:t>
            </a:r>
            <a:r>
              <a:rPr lang="en-US" sz="3600" dirty="0"/>
              <a:t> </a:t>
            </a:r>
            <a:br>
              <a:rPr lang="en-US" sz="3600" dirty="0"/>
            </a:br>
            <a:endParaRPr lang="en-US" sz="3600" dirty="0"/>
          </a:p>
        </p:txBody>
      </p:sp>
    </p:spTree>
    <p:extLst>
      <p:ext uri="{BB962C8B-B14F-4D97-AF65-F5344CB8AC3E}">
        <p14:creationId xmlns:p14="http://schemas.microsoft.com/office/powerpoint/2010/main" val="67410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Methodology</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13E598-E837-A88C-1E10-BA19FF808450}"/>
              </a:ext>
            </a:extLst>
          </p:cNvPr>
          <p:cNvSpPr txBox="1"/>
          <p:nvPr/>
        </p:nvSpPr>
        <p:spPr>
          <a:xfrm>
            <a:off x="552450" y="2118049"/>
            <a:ext cx="6953250" cy="3970318"/>
          </a:xfrm>
          <a:prstGeom prst="rect">
            <a:avLst/>
          </a:prstGeom>
          <a:noFill/>
        </p:spPr>
        <p:txBody>
          <a:bodyPr wrap="square">
            <a:spAutoFit/>
          </a:bodyPr>
          <a:lstStyle/>
          <a:p>
            <a:r>
              <a:rPr lang="en-US" sz="1800" b="0" i="0" dirty="0">
                <a:solidFill>
                  <a:srgbClr val="000000"/>
                </a:solidFill>
                <a:effectLst/>
                <a:latin typeface="Times" panose="02020603050405020304" pitchFamily="18" charset="0"/>
              </a:rPr>
              <a:t>The study uses Polylactic Acid (PLA) with Carbon Fiber (85% PLA and 15% Carbon) to develop scaffolds for 3D printing using </a:t>
            </a:r>
            <a:r>
              <a:rPr lang="en-US" sz="1800" b="0" i="0" dirty="0" err="1">
                <a:solidFill>
                  <a:srgbClr val="000000"/>
                </a:solidFill>
                <a:effectLst/>
                <a:latin typeface="Times" panose="02020603050405020304" pitchFamily="18" charset="0"/>
              </a:rPr>
              <a:t>Creality</a:t>
            </a:r>
            <a:r>
              <a:rPr lang="en-US" sz="1800" b="0" i="0" dirty="0">
                <a:solidFill>
                  <a:srgbClr val="000000"/>
                </a:solidFill>
                <a:effectLst/>
                <a:latin typeface="Times" panose="02020603050405020304" pitchFamily="18" charset="0"/>
              </a:rPr>
              <a:t> Ender 3 printer. </a:t>
            </a:r>
          </a:p>
          <a:p>
            <a:endParaRPr lang="en-US" sz="1800" b="0" i="0" dirty="0">
              <a:solidFill>
                <a:srgbClr val="000000"/>
              </a:solidFill>
              <a:effectLst/>
              <a:latin typeface="Times" panose="02020603050405020304" pitchFamily="18" charset="0"/>
            </a:endParaRPr>
          </a:p>
          <a:p>
            <a:r>
              <a:rPr lang="en-US" sz="1800" b="0" i="0" dirty="0">
                <a:solidFill>
                  <a:srgbClr val="000000"/>
                </a:solidFill>
                <a:effectLst/>
                <a:latin typeface="Times" panose="02020603050405020304" pitchFamily="18" charset="0"/>
              </a:rPr>
              <a:t>Specific parameters like speed, temperature, and infill density affecting the mechanical strength of the printed scaffolds (table 1) </a:t>
            </a:r>
          </a:p>
          <a:p>
            <a:endParaRPr lang="en-US" dirty="0">
              <a:solidFill>
                <a:srgbClr val="000000"/>
              </a:solidFill>
              <a:latin typeface="Times" panose="02020603050405020304" pitchFamily="18" charset="0"/>
            </a:endParaRPr>
          </a:p>
          <a:p>
            <a:r>
              <a:rPr lang="en-US" sz="1800" b="0" i="0" dirty="0">
                <a:solidFill>
                  <a:srgbClr val="000000"/>
                </a:solidFill>
                <a:effectLst/>
                <a:latin typeface="Times" panose="02020603050405020304" pitchFamily="18" charset="0"/>
              </a:rPr>
              <a:t>ASTM D638 standard is used for tensile testing of the printed samples (Figure 1) to evaluate their mechanical properties. Taguchi Orthogonal Array (3 factor with 3 level). </a:t>
            </a:r>
          </a:p>
          <a:p>
            <a:endParaRPr lang="en-US" dirty="0">
              <a:solidFill>
                <a:srgbClr val="000000"/>
              </a:solidFill>
              <a:latin typeface="Times" panose="02020603050405020304" pitchFamily="18" charset="0"/>
            </a:endParaRPr>
          </a:p>
          <a:p>
            <a:r>
              <a:rPr lang="en-US" sz="1800" b="0" i="0" dirty="0">
                <a:solidFill>
                  <a:srgbClr val="000000"/>
                </a:solidFill>
                <a:effectLst/>
                <a:latin typeface="Times" panose="02020603050405020304" pitchFamily="18" charset="0"/>
              </a:rPr>
              <a:t>ANOVA analysis are employed to optimize and analyze the printing parameters for maximum stress.</a:t>
            </a:r>
            <a:r>
              <a:rPr lang="en-US" dirty="0"/>
              <a:t> </a:t>
            </a:r>
            <a:br>
              <a:rPr lang="en-US" dirty="0"/>
            </a:br>
            <a:endParaRPr lang="en-US" dirty="0"/>
          </a:p>
        </p:txBody>
      </p:sp>
      <p:pic>
        <p:nvPicPr>
          <p:cNvPr id="9" name="Picture 8">
            <a:extLst>
              <a:ext uri="{FF2B5EF4-FFF2-40B4-BE49-F238E27FC236}">
                <a16:creationId xmlns:a16="http://schemas.microsoft.com/office/drawing/2014/main" id="{0934CCBA-D973-D3B9-BADD-2E634A758120}"/>
              </a:ext>
            </a:extLst>
          </p:cNvPr>
          <p:cNvPicPr>
            <a:picLocks noChangeAspect="1"/>
          </p:cNvPicPr>
          <p:nvPr/>
        </p:nvPicPr>
        <p:blipFill rotWithShape="1">
          <a:blip r:embed="rId4"/>
          <a:srcRect l="34374" t="40551" r="29897" b="37586"/>
          <a:stretch/>
        </p:blipFill>
        <p:spPr>
          <a:xfrm>
            <a:off x="7334251" y="1979629"/>
            <a:ext cx="4857749" cy="1671179"/>
          </a:xfrm>
          <a:prstGeom prst="rect">
            <a:avLst/>
          </a:prstGeom>
        </p:spPr>
      </p:pic>
      <p:pic>
        <p:nvPicPr>
          <p:cNvPr id="11" name="Picture 10">
            <a:extLst>
              <a:ext uri="{FF2B5EF4-FFF2-40B4-BE49-F238E27FC236}">
                <a16:creationId xmlns:a16="http://schemas.microsoft.com/office/drawing/2014/main" id="{862E23D2-18CE-F285-4384-FDAF2D9AFE64}"/>
              </a:ext>
            </a:extLst>
          </p:cNvPr>
          <p:cNvPicPr>
            <a:picLocks noChangeAspect="1"/>
          </p:cNvPicPr>
          <p:nvPr/>
        </p:nvPicPr>
        <p:blipFill rotWithShape="1">
          <a:blip r:embed="rId5"/>
          <a:srcRect l="38646" t="51112" r="36875" b="18737"/>
          <a:stretch/>
        </p:blipFill>
        <p:spPr>
          <a:xfrm>
            <a:off x="8270875" y="4211922"/>
            <a:ext cx="2984500" cy="2066756"/>
          </a:xfrm>
          <a:prstGeom prst="rect">
            <a:avLst/>
          </a:prstGeom>
        </p:spPr>
      </p:pic>
    </p:spTree>
    <p:extLst>
      <p:ext uri="{BB962C8B-B14F-4D97-AF65-F5344CB8AC3E}">
        <p14:creationId xmlns:p14="http://schemas.microsoft.com/office/powerpoint/2010/main" val="256214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813138"/>
            <a:ext cx="11087100" cy="911056"/>
          </a:xfrm>
        </p:spPr>
        <p:txBody>
          <a:bodyPr>
            <a:noAutofit/>
          </a:bodyPr>
          <a:lstStyle/>
          <a:p>
            <a:r>
              <a:rPr lang="en-US" sz="5400" b="1" dirty="0"/>
              <a:t>Result and Discussion</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5F97214-2BB9-3A92-861F-7C7A263B8CC0}"/>
              </a:ext>
            </a:extLst>
          </p:cNvPr>
          <p:cNvPicPr>
            <a:picLocks noChangeAspect="1"/>
          </p:cNvPicPr>
          <p:nvPr/>
        </p:nvPicPr>
        <p:blipFill rotWithShape="1">
          <a:blip r:embed="rId4"/>
          <a:srcRect l="22675" t="45760" r="18675" b="17729"/>
          <a:stretch/>
        </p:blipFill>
        <p:spPr>
          <a:xfrm>
            <a:off x="552450" y="2539999"/>
            <a:ext cx="5568950" cy="2459467"/>
          </a:xfrm>
          <a:prstGeom prst="rect">
            <a:avLst/>
          </a:prstGeom>
        </p:spPr>
      </p:pic>
      <p:sp>
        <p:nvSpPr>
          <p:cNvPr id="5" name="TextBox 4">
            <a:extLst>
              <a:ext uri="{FF2B5EF4-FFF2-40B4-BE49-F238E27FC236}">
                <a16:creationId xmlns:a16="http://schemas.microsoft.com/office/drawing/2014/main" id="{E05BCF15-BC04-EECA-E5C6-4E8A6305A5C4}"/>
              </a:ext>
            </a:extLst>
          </p:cNvPr>
          <p:cNvSpPr txBox="1"/>
          <p:nvPr/>
        </p:nvSpPr>
        <p:spPr>
          <a:xfrm>
            <a:off x="6096000" y="1789503"/>
            <a:ext cx="5822950" cy="4401205"/>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000000"/>
                </a:solidFill>
                <a:effectLst/>
              </a:rPr>
              <a:t>Layer thickness exhibit the highest contribution among the factors with 61.45%. This value indicates that with a small change in layer thickness setting during printing will result to significant changes of the maximum stress that can be hold by the sample before break. </a:t>
            </a:r>
          </a:p>
          <a:p>
            <a:pPr marL="285750" indent="-285750">
              <a:buFont typeface="Arial" panose="020B0604020202020204" pitchFamily="34" charset="0"/>
              <a:buChar char="•"/>
            </a:pPr>
            <a:endParaRPr lang="en-US" sz="2000" dirty="0">
              <a:solidFill>
                <a:srgbClr val="000000"/>
              </a:solidFill>
            </a:endParaRPr>
          </a:p>
          <a:p>
            <a:pPr marL="285750" indent="-285750">
              <a:buFont typeface="Arial" panose="020B0604020202020204" pitchFamily="34" charset="0"/>
              <a:buChar char="•"/>
            </a:pPr>
            <a:r>
              <a:rPr lang="en-US" sz="2000" b="0" i="0" dirty="0">
                <a:solidFill>
                  <a:srgbClr val="000000"/>
                </a:solidFill>
                <a:effectLst/>
              </a:rPr>
              <a:t>The error factor indicates that, there are other factors that contributed to the</a:t>
            </a:r>
            <a:r>
              <a:rPr lang="en-US" sz="2000" dirty="0"/>
              <a:t> </a:t>
            </a:r>
            <a:r>
              <a:rPr lang="en-US" sz="2000" b="0" i="0" dirty="0">
                <a:solidFill>
                  <a:srgbClr val="000000"/>
                </a:solidFill>
                <a:effectLst/>
              </a:rPr>
              <a:t>maximum stress of the printing samples which are not considered in this study. The value of 5.76% of the error can be considered as less significant since it less than 10%.</a:t>
            </a:r>
            <a:r>
              <a:rPr lang="en-US" sz="2000" dirty="0"/>
              <a:t> </a:t>
            </a:r>
            <a:br>
              <a:rPr lang="en-US" sz="2000" dirty="0"/>
            </a:br>
            <a:endParaRPr lang="en-US" sz="2000" dirty="0"/>
          </a:p>
        </p:txBody>
      </p:sp>
      <p:sp>
        <p:nvSpPr>
          <p:cNvPr id="6" name="TextBox 5">
            <a:extLst>
              <a:ext uri="{FF2B5EF4-FFF2-40B4-BE49-F238E27FC236}">
                <a16:creationId xmlns:a16="http://schemas.microsoft.com/office/drawing/2014/main" id="{BFC56BEE-5D6D-790D-F225-5D73C406B38A}"/>
              </a:ext>
            </a:extLst>
          </p:cNvPr>
          <p:cNvSpPr txBox="1"/>
          <p:nvPr/>
        </p:nvSpPr>
        <p:spPr>
          <a:xfrm>
            <a:off x="1917701" y="2118049"/>
            <a:ext cx="3606799" cy="369332"/>
          </a:xfrm>
          <a:prstGeom prst="rect">
            <a:avLst/>
          </a:prstGeom>
          <a:noFill/>
        </p:spPr>
        <p:txBody>
          <a:bodyPr wrap="square" rtlCol="0">
            <a:spAutoFit/>
          </a:bodyPr>
          <a:lstStyle/>
          <a:p>
            <a:r>
              <a:rPr lang="en-US" dirty="0"/>
              <a:t>Table 2: ANOVA analysis result</a:t>
            </a:r>
          </a:p>
        </p:txBody>
      </p:sp>
    </p:spTree>
    <p:extLst>
      <p:ext uri="{BB962C8B-B14F-4D97-AF65-F5344CB8AC3E}">
        <p14:creationId xmlns:p14="http://schemas.microsoft.com/office/powerpoint/2010/main" val="788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Result and Discussion</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7EA554-992D-AB22-DB75-C950D8F7ABF8}"/>
              </a:ext>
            </a:extLst>
          </p:cNvPr>
          <p:cNvPicPr>
            <a:picLocks noChangeAspect="1"/>
          </p:cNvPicPr>
          <p:nvPr/>
        </p:nvPicPr>
        <p:blipFill rotWithShape="1">
          <a:blip r:embed="rId5"/>
          <a:srcRect l="14895" t="32937" r="10938" b="15217"/>
          <a:stretch/>
        </p:blipFill>
        <p:spPr>
          <a:xfrm>
            <a:off x="1257300" y="2005402"/>
            <a:ext cx="9677400" cy="3803421"/>
          </a:xfrm>
          <a:prstGeom prst="rect">
            <a:avLst/>
          </a:prstGeom>
        </p:spPr>
      </p:pic>
      <p:sp>
        <p:nvSpPr>
          <p:cNvPr id="8" name="TextBox 7">
            <a:extLst>
              <a:ext uri="{FF2B5EF4-FFF2-40B4-BE49-F238E27FC236}">
                <a16:creationId xmlns:a16="http://schemas.microsoft.com/office/drawing/2014/main" id="{B42252E6-CBF6-5D61-7E9C-C394A76B17CD}"/>
              </a:ext>
            </a:extLst>
          </p:cNvPr>
          <p:cNvSpPr txBox="1"/>
          <p:nvPr/>
        </p:nvSpPr>
        <p:spPr>
          <a:xfrm>
            <a:off x="4749800" y="5969000"/>
            <a:ext cx="5321300" cy="369332"/>
          </a:xfrm>
          <a:prstGeom prst="rect">
            <a:avLst/>
          </a:prstGeom>
          <a:noFill/>
        </p:spPr>
        <p:txBody>
          <a:bodyPr wrap="square" rtlCol="0">
            <a:spAutoFit/>
          </a:bodyPr>
          <a:lstStyle/>
          <a:p>
            <a:r>
              <a:rPr lang="en-US" dirty="0"/>
              <a:t>Figure 2: Main effect plot</a:t>
            </a:r>
          </a:p>
        </p:txBody>
      </p:sp>
    </p:spTree>
    <p:extLst>
      <p:ext uri="{BB962C8B-B14F-4D97-AF65-F5344CB8AC3E}">
        <p14:creationId xmlns:p14="http://schemas.microsoft.com/office/powerpoint/2010/main" val="398960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Result and Discussion</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2CC6A2-6718-43BD-4EB7-ABF9BD925CCD}"/>
              </a:ext>
            </a:extLst>
          </p:cNvPr>
          <p:cNvPicPr>
            <a:picLocks noChangeAspect="1"/>
          </p:cNvPicPr>
          <p:nvPr/>
        </p:nvPicPr>
        <p:blipFill rotWithShape="1">
          <a:blip r:embed="rId4"/>
          <a:srcRect l="27789" t="49980" r="24711" b="21117"/>
          <a:stretch/>
        </p:blipFill>
        <p:spPr>
          <a:xfrm>
            <a:off x="2501899" y="3357935"/>
            <a:ext cx="7424615" cy="2540001"/>
          </a:xfrm>
          <a:prstGeom prst="rect">
            <a:avLst/>
          </a:prstGeom>
        </p:spPr>
      </p:pic>
      <p:sp>
        <p:nvSpPr>
          <p:cNvPr id="6" name="TextBox 5">
            <a:extLst>
              <a:ext uri="{FF2B5EF4-FFF2-40B4-BE49-F238E27FC236}">
                <a16:creationId xmlns:a16="http://schemas.microsoft.com/office/drawing/2014/main" id="{94A48CC6-3EF8-FA47-9602-3FAEB9BC91DE}"/>
              </a:ext>
            </a:extLst>
          </p:cNvPr>
          <p:cNvSpPr txBox="1"/>
          <p:nvPr/>
        </p:nvSpPr>
        <p:spPr>
          <a:xfrm>
            <a:off x="3898259" y="2714949"/>
            <a:ext cx="6934199" cy="369332"/>
          </a:xfrm>
          <a:prstGeom prst="rect">
            <a:avLst/>
          </a:prstGeom>
          <a:noFill/>
        </p:spPr>
        <p:txBody>
          <a:bodyPr wrap="square" rtlCol="0">
            <a:spAutoFit/>
          </a:bodyPr>
          <a:lstStyle/>
          <a:p>
            <a:r>
              <a:rPr lang="en-US" dirty="0"/>
              <a:t>Table 3: Suggested printing parameter</a:t>
            </a:r>
          </a:p>
        </p:txBody>
      </p:sp>
    </p:spTree>
    <p:extLst>
      <p:ext uri="{BB962C8B-B14F-4D97-AF65-F5344CB8AC3E}">
        <p14:creationId xmlns:p14="http://schemas.microsoft.com/office/powerpoint/2010/main" val="21605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6C43-DDF3-4C8C-F994-85B250D604E4}"/>
              </a:ext>
            </a:extLst>
          </p:cNvPr>
          <p:cNvSpPr>
            <a:spLocks noGrp="1"/>
          </p:cNvSpPr>
          <p:nvPr>
            <p:ph type="ctrTitle"/>
          </p:nvPr>
        </p:nvSpPr>
        <p:spPr>
          <a:xfrm>
            <a:off x="552450" y="1044744"/>
            <a:ext cx="11087100" cy="911056"/>
          </a:xfrm>
        </p:spPr>
        <p:txBody>
          <a:bodyPr>
            <a:noAutofit/>
          </a:bodyPr>
          <a:lstStyle/>
          <a:p>
            <a:r>
              <a:rPr lang="en-US" sz="5400" b="1" dirty="0"/>
              <a:t>Methodology</a:t>
            </a:r>
          </a:p>
        </p:txBody>
      </p:sp>
      <p:pic>
        <p:nvPicPr>
          <p:cNvPr id="1026" name="Picture 2">
            <a:extLst>
              <a:ext uri="{FF2B5EF4-FFF2-40B4-BE49-F238E27FC236}">
                <a16:creationId xmlns:a16="http://schemas.microsoft.com/office/drawing/2014/main" id="{06B178BA-823A-C8CB-3B42-76F90A888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91" t="-3996" r="20618" b="3996"/>
          <a:stretch/>
        </p:blipFill>
        <p:spPr bwMode="auto">
          <a:xfrm>
            <a:off x="9472917" y="125515"/>
            <a:ext cx="2719083" cy="615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BE4FA-BB07-2215-F32E-25520251F5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55" r="32654"/>
          <a:stretch/>
        </p:blipFill>
        <p:spPr bwMode="auto">
          <a:xfrm>
            <a:off x="1" y="125515"/>
            <a:ext cx="1917700" cy="756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8230CB-7BA3-84EA-A02D-A04CB90E3EC5}"/>
              </a:ext>
            </a:extLst>
          </p:cNvPr>
          <p:cNvPicPr>
            <a:picLocks noChangeAspect="1"/>
          </p:cNvPicPr>
          <p:nvPr/>
        </p:nvPicPr>
        <p:blipFill rotWithShape="1">
          <a:blip r:embed="rId5"/>
          <a:srcRect l="34791" t="42983" r="31355" b="18994"/>
          <a:stretch/>
        </p:blipFill>
        <p:spPr>
          <a:xfrm>
            <a:off x="3175000" y="1955800"/>
            <a:ext cx="6108700" cy="3857456"/>
          </a:xfrm>
          <a:prstGeom prst="rect">
            <a:avLst/>
          </a:prstGeom>
        </p:spPr>
      </p:pic>
      <p:sp>
        <p:nvSpPr>
          <p:cNvPr id="5" name="TextBox 4">
            <a:extLst>
              <a:ext uri="{FF2B5EF4-FFF2-40B4-BE49-F238E27FC236}">
                <a16:creationId xmlns:a16="http://schemas.microsoft.com/office/drawing/2014/main" id="{27043AD5-94CF-109C-C0E8-C96D145F7D23}"/>
              </a:ext>
            </a:extLst>
          </p:cNvPr>
          <p:cNvSpPr txBox="1"/>
          <p:nvPr/>
        </p:nvSpPr>
        <p:spPr>
          <a:xfrm>
            <a:off x="2997200" y="5969000"/>
            <a:ext cx="6934200" cy="369332"/>
          </a:xfrm>
          <a:prstGeom prst="rect">
            <a:avLst/>
          </a:prstGeom>
          <a:noFill/>
        </p:spPr>
        <p:txBody>
          <a:bodyPr wrap="square" rtlCol="0">
            <a:spAutoFit/>
          </a:bodyPr>
          <a:lstStyle/>
          <a:p>
            <a:r>
              <a:rPr lang="en-US" dirty="0"/>
              <a:t>Figure 3: Maximum stress for 3D printed sample before break</a:t>
            </a:r>
          </a:p>
        </p:txBody>
      </p:sp>
    </p:spTree>
    <p:extLst>
      <p:ext uri="{BB962C8B-B14F-4D97-AF65-F5344CB8AC3E}">
        <p14:creationId xmlns:p14="http://schemas.microsoft.com/office/powerpoint/2010/main" val="243720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840</Words>
  <Application>Microsoft Office PowerPoint</Application>
  <PresentationFormat>Widescreen</PresentationFormat>
  <Paragraphs>47</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Times</vt:lpstr>
      <vt:lpstr>TimesNewRomanPSMT</vt:lpstr>
      <vt:lpstr>Office Theme</vt:lpstr>
      <vt:lpstr>Optimization of PLA-Carbon Printing Parameter on Tensile Properties of 3D Printed Polymeric Scaffolds</vt:lpstr>
      <vt:lpstr>Introduction</vt:lpstr>
      <vt:lpstr>Problem statement</vt:lpstr>
      <vt:lpstr>Objectives</vt:lpstr>
      <vt:lpstr>Methodology</vt:lpstr>
      <vt:lpstr>Result and Discussion</vt:lpstr>
      <vt:lpstr>Result and Discussion</vt:lpstr>
      <vt:lpstr>Result and Discussion</vt:lpstr>
      <vt:lpstr>Methodology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NOORAIZEDFIZA ZAINON</dc:creator>
  <cp:lastModifiedBy>NOORAIZEDFIZA ZAINON</cp:lastModifiedBy>
  <cp:revision>3</cp:revision>
  <dcterms:created xsi:type="dcterms:W3CDTF">2024-09-02T01:50:49Z</dcterms:created>
  <dcterms:modified xsi:type="dcterms:W3CDTF">2024-09-02T02:50:00Z</dcterms:modified>
</cp:coreProperties>
</file>