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0"/>
  </p:notesMasterIdLst>
  <p:sldIdLst>
    <p:sldId id="256" r:id="rId2"/>
    <p:sldId id="279" r:id="rId3"/>
    <p:sldId id="257" r:id="rId4"/>
    <p:sldId id="278" r:id="rId5"/>
    <p:sldId id="261" r:id="rId6"/>
    <p:sldId id="265" r:id="rId7"/>
    <p:sldId id="260" r:id="rId8"/>
    <p:sldId id="272" r:id="rId9"/>
    <p:sldId id="270" r:id="rId10"/>
    <p:sldId id="277" r:id="rId11"/>
    <p:sldId id="269" r:id="rId12"/>
    <p:sldId id="271" r:id="rId13"/>
    <p:sldId id="262" r:id="rId14"/>
    <p:sldId id="267" r:id="rId15"/>
    <p:sldId id="275" r:id="rId16"/>
    <p:sldId id="276" r:id="rId17"/>
    <p:sldId id="273" r:id="rId18"/>
    <p:sldId id="268"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สไตล์สีปานกลาง 2 - เน้น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699" autoAdjust="0"/>
  </p:normalViewPr>
  <p:slideViewPr>
    <p:cSldViewPr snapToGrid="0">
      <p:cViewPr varScale="1">
        <p:scale>
          <a:sx n="67" d="100"/>
          <a:sy n="67" d="100"/>
        </p:scale>
        <p:origin x="73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D:\KU%20ICSEECE24\Accident%20case.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D:\KU%20ICSEECE24\graph%20.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85E-486E-AC20-B5CF9F4147D0}"/>
                </c:ext>
              </c:extLst>
            </c:dLbl>
            <c:dLbl>
              <c:idx val="11"/>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5E-486E-AC20-B5CF9F4147D0}"/>
                </c:ext>
              </c:extLst>
            </c:dLbl>
            <c:dLbl>
              <c:idx val="14"/>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85E-486E-AC20-B5CF9F4147D0}"/>
                </c:ext>
              </c:extLst>
            </c:dLbl>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Sheet1!$Q$4:$Q$23</c:f>
              <c:strCache>
                <c:ptCount val="20"/>
                <c:pt idx="0">
                  <c:v>1. Cut or wounded by sharp material</c:v>
                </c:pt>
                <c:pt idx="1">
                  <c:v>2. Injured by falling object</c:v>
                </c:pt>
                <c:pt idx="2">
                  <c:v>3. Injured by thrown object</c:v>
                </c:pt>
                <c:pt idx="3">
                  <c:v>4. Foreign object/chemical in eye</c:v>
                </c:pt>
                <c:pt idx="4">
                  <c:v>5. Being pressed or pulled by object</c:v>
                </c:pt>
                <c:pt idx="5">
                  <c:v>6. Fell from a height</c:v>
                </c:pt>
                <c:pt idx="6">
                  <c:v>7. Fell over or slipped</c:v>
                </c:pt>
                <c:pt idx="7">
                  <c:v>8. Car accidents</c:v>
                </c:pt>
                <c:pt idx="8">
                  <c:v>9. Burns from exposure to hot objects/materials</c:v>
                </c:pt>
                <c:pt idx="9">
                  <c:v>10. Animal attacks</c:v>
                </c:pt>
                <c:pt idx="10">
                  <c:v>11. Affecte by toxic substances or chemicals</c:v>
                </c:pt>
                <c:pt idx="11">
                  <c:v>12. Injury from lifting heavy object</c:v>
                </c:pt>
                <c:pt idx="12">
                  <c:v>13. Electric shock</c:v>
                </c:pt>
                <c:pt idx="13">
                  <c:v>14. Injured/burned by exposure to light</c:v>
                </c:pt>
                <c:pt idx="14">
                  <c:v>15. Repetitive motion injjury </c:v>
                </c:pt>
                <c:pt idx="15">
                  <c:v>16. Injured by explosion</c:v>
                </c:pt>
                <c:pt idx="16">
                  <c:v>17. Other physical injuries</c:v>
                </c:pt>
                <c:pt idx="17">
                  <c:v>18. Injury from fallen building</c:v>
                </c:pt>
                <c:pt idx="18">
                  <c:v>19. Injured/burned by radiation</c:v>
                </c:pt>
                <c:pt idx="19">
                  <c:v>20. Frostbite</c:v>
                </c:pt>
              </c:strCache>
            </c:strRef>
          </c:cat>
          <c:val>
            <c:numRef>
              <c:f>Sheet1!$R$4:$R$23</c:f>
              <c:numCache>
                <c:formatCode>General</c:formatCode>
                <c:ptCount val="20"/>
                <c:pt idx="0">
                  <c:v>17415</c:v>
                </c:pt>
                <c:pt idx="1">
                  <c:v>12522</c:v>
                </c:pt>
                <c:pt idx="2">
                  <c:v>10607</c:v>
                </c:pt>
                <c:pt idx="3">
                  <c:v>8447</c:v>
                </c:pt>
                <c:pt idx="4">
                  <c:v>6806</c:v>
                </c:pt>
                <c:pt idx="5">
                  <c:v>5903</c:v>
                </c:pt>
                <c:pt idx="6">
                  <c:v>4261</c:v>
                </c:pt>
                <c:pt idx="7">
                  <c:v>2509</c:v>
                </c:pt>
                <c:pt idx="8">
                  <c:v>1572</c:v>
                </c:pt>
                <c:pt idx="9">
                  <c:v>1092</c:v>
                </c:pt>
                <c:pt idx="10">
                  <c:v>818</c:v>
                </c:pt>
                <c:pt idx="11">
                  <c:v>763</c:v>
                </c:pt>
                <c:pt idx="12">
                  <c:v>726</c:v>
                </c:pt>
                <c:pt idx="13">
                  <c:v>457</c:v>
                </c:pt>
                <c:pt idx="14">
                  <c:v>404</c:v>
                </c:pt>
                <c:pt idx="15">
                  <c:v>361</c:v>
                </c:pt>
                <c:pt idx="16">
                  <c:v>126</c:v>
                </c:pt>
                <c:pt idx="17">
                  <c:v>29</c:v>
                </c:pt>
                <c:pt idx="18">
                  <c:v>9</c:v>
                </c:pt>
                <c:pt idx="19">
                  <c:v>5</c:v>
                </c:pt>
              </c:numCache>
            </c:numRef>
          </c:val>
          <c:extLst>
            <c:ext xmlns:c16="http://schemas.microsoft.com/office/drawing/2014/chart" uri="{C3380CC4-5D6E-409C-BE32-E72D297353CC}">
              <c16:uniqueId val="{00000000-085E-486E-AC20-B5CF9F4147D0}"/>
            </c:ext>
          </c:extLst>
        </c:ser>
        <c:dLbls>
          <c:showLegendKey val="0"/>
          <c:showVal val="0"/>
          <c:showCatName val="0"/>
          <c:showSerName val="0"/>
          <c:showPercent val="0"/>
          <c:showBubbleSize val="0"/>
        </c:dLbls>
        <c:gapWidth val="219"/>
        <c:overlap val="-27"/>
        <c:axId val="890845823"/>
        <c:axId val="890830943"/>
      </c:barChart>
      <c:lineChart>
        <c:grouping val="standard"/>
        <c:varyColors val="0"/>
        <c:ser>
          <c:idx val="1"/>
          <c:order val="1"/>
          <c:spPr>
            <a:ln w="28575" cap="rnd">
              <a:solidFill>
                <a:schemeClr val="accent2"/>
              </a:solidFill>
              <a:round/>
            </a:ln>
            <a:effectLst/>
          </c:spPr>
          <c:marker>
            <c:symbol val="none"/>
          </c:marker>
          <c:dLbls>
            <c:spPr>
              <a:noFill/>
              <a:ln>
                <a:noFill/>
              </a:ln>
              <a:effectLst/>
            </c:spPr>
            <c:txPr>
              <a:bodyPr rot="0" spcFirstLastPara="1" vertOverflow="ellipsis" vert="horz" wrap="square" anchor="t" anchorCtr="0"/>
              <a:lstStyle/>
              <a:p>
                <a:pPr>
                  <a:defRPr sz="7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Sheet1!$Q$4:$Q$23</c:f>
              <c:strCache>
                <c:ptCount val="20"/>
                <c:pt idx="0">
                  <c:v>1. Cut or wounded by sharp material</c:v>
                </c:pt>
                <c:pt idx="1">
                  <c:v>2. Injured by falling object</c:v>
                </c:pt>
                <c:pt idx="2">
                  <c:v>3. Injured by thrown object</c:v>
                </c:pt>
                <c:pt idx="3">
                  <c:v>4. Foreign object/chemical in eye</c:v>
                </c:pt>
                <c:pt idx="4">
                  <c:v>5. Being pressed or pulled by object</c:v>
                </c:pt>
                <c:pt idx="5">
                  <c:v>6. Fell from a height</c:v>
                </c:pt>
                <c:pt idx="6">
                  <c:v>7. Fell over or slipped</c:v>
                </c:pt>
                <c:pt idx="7">
                  <c:v>8. Car accidents</c:v>
                </c:pt>
                <c:pt idx="8">
                  <c:v>9. Burns from exposure to hot objects/materials</c:v>
                </c:pt>
                <c:pt idx="9">
                  <c:v>10. Animal attacks</c:v>
                </c:pt>
                <c:pt idx="10">
                  <c:v>11. Affecte by toxic substances or chemicals</c:v>
                </c:pt>
                <c:pt idx="11">
                  <c:v>12. Injury from lifting heavy object</c:v>
                </c:pt>
                <c:pt idx="12">
                  <c:v>13. Electric shock</c:v>
                </c:pt>
                <c:pt idx="13">
                  <c:v>14. Injured/burned by exposure to light</c:v>
                </c:pt>
                <c:pt idx="14">
                  <c:v>15. Repetitive motion injjury </c:v>
                </c:pt>
                <c:pt idx="15">
                  <c:v>16. Injured by explosion</c:v>
                </c:pt>
                <c:pt idx="16">
                  <c:v>17. Other physical injuries</c:v>
                </c:pt>
                <c:pt idx="17">
                  <c:v>18. Injury from fallen building</c:v>
                </c:pt>
                <c:pt idx="18">
                  <c:v>19. Injured/burned by radiation</c:v>
                </c:pt>
                <c:pt idx="19">
                  <c:v>20. Frostbite</c:v>
                </c:pt>
              </c:strCache>
            </c:strRef>
          </c:cat>
          <c:val>
            <c:numRef>
              <c:f>Sheet1!$S$4:$S$23</c:f>
              <c:numCache>
                <c:formatCode>0.0%</c:formatCode>
                <c:ptCount val="20"/>
                <c:pt idx="0">
                  <c:v>0.22771254478412092</c:v>
                </c:pt>
                <c:pt idx="1">
                  <c:v>0.39144590601218654</c:v>
                </c:pt>
                <c:pt idx="2">
                  <c:v>0.53013938649023251</c:v>
                </c:pt>
                <c:pt idx="3">
                  <c:v>0.64058945056094563</c:v>
                </c:pt>
                <c:pt idx="4">
                  <c:v>0.7295823635555323</c:v>
                </c:pt>
                <c:pt idx="5">
                  <c:v>0.80676795941316459</c:v>
                </c:pt>
                <c:pt idx="6">
                  <c:v>0.86248332853892629</c:v>
                </c:pt>
                <c:pt idx="7">
                  <c:v>0.89529014880096247</c:v>
                </c:pt>
                <c:pt idx="8">
                  <c:v>0.91584507963074357</c:v>
                </c:pt>
                <c:pt idx="9">
                  <c:v>0.93012369570333964</c:v>
                </c:pt>
                <c:pt idx="10">
                  <c:v>0.94081958210204253</c:v>
                </c:pt>
                <c:pt idx="11">
                  <c:v>0.95079630743481802</c:v>
                </c:pt>
                <c:pt idx="12">
                  <c:v>0.96028923350506046</c:v>
                </c:pt>
                <c:pt idx="13">
                  <c:v>0.96626480818013039</c:v>
                </c:pt>
                <c:pt idx="14">
                  <c:v>0.97154737310076111</c:v>
                </c:pt>
                <c:pt idx="15">
                  <c:v>0.97626768482439408</c:v>
                </c:pt>
                <c:pt idx="16">
                  <c:v>0.97791521744815513</c:v>
                </c:pt>
                <c:pt idx="17">
                  <c:v>0.97829441146473506</c:v>
                </c:pt>
                <c:pt idx="18">
                  <c:v>0.97841209236643223</c:v>
                </c:pt>
                <c:pt idx="19">
                  <c:v>0.97847747064515289</c:v>
                </c:pt>
              </c:numCache>
            </c:numRef>
          </c:val>
          <c:smooth val="0"/>
          <c:extLst>
            <c:ext xmlns:c16="http://schemas.microsoft.com/office/drawing/2014/chart" uri="{C3380CC4-5D6E-409C-BE32-E72D297353CC}">
              <c16:uniqueId val="{00000001-085E-486E-AC20-B5CF9F4147D0}"/>
            </c:ext>
          </c:extLst>
        </c:ser>
        <c:dLbls>
          <c:showLegendKey val="0"/>
          <c:showVal val="0"/>
          <c:showCatName val="0"/>
          <c:showSerName val="0"/>
          <c:showPercent val="0"/>
          <c:showBubbleSize val="0"/>
        </c:dLbls>
        <c:marker val="1"/>
        <c:smooth val="0"/>
        <c:axId val="890846303"/>
        <c:axId val="890824223"/>
      </c:lineChart>
      <c:catAx>
        <c:axId val="890845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90830943"/>
        <c:crosses val="autoZero"/>
        <c:auto val="1"/>
        <c:lblAlgn val="ctr"/>
        <c:lblOffset val="100"/>
        <c:noMultiLvlLbl val="0"/>
      </c:catAx>
      <c:valAx>
        <c:axId val="890830943"/>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90845823"/>
        <c:crosses val="autoZero"/>
        <c:crossBetween val="between"/>
        <c:majorUnit val="4000"/>
      </c:valAx>
      <c:valAx>
        <c:axId val="890824223"/>
        <c:scaling>
          <c:orientation val="minMax"/>
          <c:max val="1"/>
        </c:scaling>
        <c:delete val="0"/>
        <c:axPos val="r"/>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890846303"/>
        <c:crosses val="max"/>
        <c:crossBetween val="between"/>
      </c:valAx>
      <c:catAx>
        <c:axId val="890846303"/>
        <c:scaling>
          <c:orientation val="minMax"/>
        </c:scaling>
        <c:delete val="1"/>
        <c:axPos val="b"/>
        <c:numFmt formatCode="General" sourceLinked="1"/>
        <c:majorTickMark val="none"/>
        <c:minorTickMark val="none"/>
        <c:tickLblPos val="nextTo"/>
        <c:crossAx val="890824223"/>
        <c:crosses val="autoZero"/>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sz="11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h-TH"/>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r>
              <a:rPr lang="en-US"/>
              <a:t>Model of workers height</a:t>
            </a:r>
            <a:endParaRPr lang="th-TH"/>
          </a:p>
        </c:rich>
      </c:tx>
      <c:overlay val="0"/>
      <c:spPr>
        <a:noFill/>
        <a:ln>
          <a:noFill/>
        </a:ln>
        <a:effectLst/>
      </c:spPr>
      <c:txPr>
        <a:bodyPr rot="0" spcFirstLastPara="1" vertOverflow="ellipsis" vert="horz" wrap="square" anchor="ctr" anchorCtr="1"/>
        <a:lstStyle/>
        <a:p>
          <a:pPr>
            <a:defRPr sz="192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5884343389979791"/>
          <c:y val="0.16412372639391806"/>
          <c:w val="0.82049789612814827"/>
          <c:h val="0.58255261286983584"/>
        </c:manualLayout>
      </c:layout>
      <c:barChart>
        <c:barDir val="col"/>
        <c:grouping val="clustered"/>
        <c:varyColors val="0"/>
        <c:ser>
          <c:idx val="0"/>
          <c:order val="0"/>
          <c:tx>
            <c:v>model</c:v>
          </c:tx>
          <c:spPr>
            <a:noFill/>
            <a:ln>
              <a:solidFill>
                <a:schemeClr val="bg1">
                  <a:lumMod val="50000"/>
                </a:schemeClr>
              </a:solidFill>
            </a:ln>
            <a:effectLst/>
          </c:spPr>
          <c:invertIfNegative val="0"/>
          <c:cat>
            <c:strRef>
              <c:f>sum!$A$7:$A$14</c:f>
              <c:strCache>
                <c:ptCount val="8"/>
                <c:pt idx="0">
                  <c:v>male1</c:v>
                </c:pt>
                <c:pt idx="1">
                  <c:v>male2</c:v>
                </c:pt>
                <c:pt idx="2">
                  <c:v>male3</c:v>
                </c:pt>
                <c:pt idx="3">
                  <c:v>male4</c:v>
                </c:pt>
                <c:pt idx="4">
                  <c:v>female1</c:v>
                </c:pt>
                <c:pt idx="5">
                  <c:v>female2</c:v>
                </c:pt>
                <c:pt idx="6">
                  <c:v>female3</c:v>
                </c:pt>
                <c:pt idx="7">
                  <c:v>female4</c:v>
                </c:pt>
              </c:strCache>
            </c:strRef>
          </c:cat>
          <c:val>
            <c:numRef>
              <c:f>sum!$B$7:$B$14</c:f>
              <c:numCache>
                <c:formatCode>General</c:formatCode>
                <c:ptCount val="8"/>
                <c:pt idx="0">
                  <c:v>1543</c:v>
                </c:pt>
                <c:pt idx="1">
                  <c:v>1583</c:v>
                </c:pt>
                <c:pt idx="2">
                  <c:v>1678</c:v>
                </c:pt>
                <c:pt idx="3">
                  <c:v>1775</c:v>
                </c:pt>
                <c:pt idx="4">
                  <c:v>1449</c:v>
                </c:pt>
                <c:pt idx="5">
                  <c:v>1484</c:v>
                </c:pt>
                <c:pt idx="6">
                  <c:v>1570</c:v>
                </c:pt>
                <c:pt idx="7">
                  <c:v>1659</c:v>
                </c:pt>
              </c:numCache>
            </c:numRef>
          </c:val>
          <c:extLst>
            <c:ext xmlns:c16="http://schemas.microsoft.com/office/drawing/2014/chart" uri="{C3380CC4-5D6E-409C-BE32-E72D297353CC}">
              <c16:uniqueId val="{00000000-B38C-4F71-A502-6F8C84CCFE2F}"/>
            </c:ext>
          </c:extLst>
        </c:ser>
        <c:dLbls>
          <c:showLegendKey val="0"/>
          <c:showVal val="0"/>
          <c:showCatName val="0"/>
          <c:showSerName val="0"/>
          <c:showPercent val="0"/>
          <c:showBubbleSize val="0"/>
        </c:dLbls>
        <c:gapWidth val="150"/>
        <c:axId val="762869423"/>
        <c:axId val="762849263"/>
      </c:barChart>
      <c:catAx>
        <c:axId val="7628694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2849263"/>
        <c:crosses val="autoZero"/>
        <c:auto val="1"/>
        <c:lblAlgn val="ctr"/>
        <c:lblOffset val="100"/>
        <c:noMultiLvlLbl val="0"/>
      </c:catAx>
      <c:valAx>
        <c:axId val="7628492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r>
                  <a:rPr lang="en-US"/>
                  <a:t>height (mm.)</a:t>
                </a:r>
                <a:endParaRPr lang="th-TH"/>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762869423"/>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6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หัวกระดาษ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ตัวแทนวันที่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321464D-43F7-4EB8-8D6B-4117930E2831}" type="datetimeFigureOut">
              <a:rPr lang="en-US" smtClean="0"/>
              <a:t>8/5/2024</a:t>
            </a:fld>
            <a:endParaRPr lang="en-US"/>
          </a:p>
        </p:txBody>
      </p:sp>
      <p:sp>
        <p:nvSpPr>
          <p:cNvPr id="4" name="ตัวแทนรูปบนสไลด์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ตัวแทนบันทึกย่อ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a:p>
        </p:txBody>
      </p:sp>
      <p:sp>
        <p:nvSpPr>
          <p:cNvPr id="6" name="ตัวแทนท้ายกระดา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ตัวแทนหมายเลขสไลด์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003B3A-437E-4BAA-A552-BDF5CD7E00A9}" type="slidenum">
              <a:rPr lang="en-US" smtClean="0"/>
              <a:t>‹#›</a:t>
            </a:fld>
            <a:endParaRPr lang="en-US"/>
          </a:p>
        </p:txBody>
      </p:sp>
    </p:spTree>
    <p:extLst>
      <p:ext uri="{BB962C8B-B14F-4D97-AF65-F5344CB8AC3E}">
        <p14:creationId xmlns:p14="http://schemas.microsoft.com/office/powerpoint/2010/main" val="3921681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a:t>
            </a:fld>
            <a:endParaRPr lang="en-US"/>
          </a:p>
        </p:txBody>
      </p:sp>
    </p:spTree>
    <p:extLst>
      <p:ext uri="{BB962C8B-B14F-4D97-AF65-F5344CB8AC3E}">
        <p14:creationId xmlns:p14="http://schemas.microsoft.com/office/powerpoint/2010/main" val="10256709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17</a:t>
            </a:fld>
            <a:endParaRPr lang="en-US"/>
          </a:p>
        </p:txBody>
      </p:sp>
    </p:spTree>
    <p:extLst>
      <p:ext uri="{BB962C8B-B14F-4D97-AF65-F5344CB8AC3E}">
        <p14:creationId xmlns:p14="http://schemas.microsoft.com/office/powerpoint/2010/main" val="2644591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18</a:t>
            </a:fld>
            <a:endParaRPr lang="en-US"/>
          </a:p>
        </p:txBody>
      </p:sp>
    </p:spTree>
    <p:extLst>
      <p:ext uri="{BB962C8B-B14F-4D97-AF65-F5344CB8AC3E}">
        <p14:creationId xmlns:p14="http://schemas.microsoft.com/office/powerpoint/2010/main" val="34115389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pPr algn="just"/>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2</a:t>
            </a:fld>
            <a:endParaRPr lang="en-US"/>
          </a:p>
        </p:txBody>
      </p:sp>
    </p:spTree>
    <p:extLst>
      <p:ext uri="{BB962C8B-B14F-4D97-AF65-F5344CB8AC3E}">
        <p14:creationId xmlns:p14="http://schemas.microsoft.com/office/powerpoint/2010/main" val="3223110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pPr algn="just"/>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3</a:t>
            </a:fld>
            <a:endParaRPr lang="en-US"/>
          </a:p>
        </p:txBody>
      </p:sp>
    </p:spTree>
    <p:extLst>
      <p:ext uri="{BB962C8B-B14F-4D97-AF65-F5344CB8AC3E}">
        <p14:creationId xmlns:p14="http://schemas.microsoft.com/office/powerpoint/2010/main" val="1364555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4</a:t>
            </a:fld>
            <a:endParaRPr lang="en-US"/>
          </a:p>
        </p:txBody>
      </p:sp>
    </p:spTree>
    <p:extLst>
      <p:ext uri="{BB962C8B-B14F-4D97-AF65-F5344CB8AC3E}">
        <p14:creationId xmlns:p14="http://schemas.microsoft.com/office/powerpoint/2010/main" val="1211884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7</a:t>
            </a:fld>
            <a:endParaRPr lang="en-US"/>
          </a:p>
        </p:txBody>
      </p:sp>
    </p:spTree>
    <p:extLst>
      <p:ext uri="{BB962C8B-B14F-4D97-AF65-F5344CB8AC3E}">
        <p14:creationId xmlns:p14="http://schemas.microsoft.com/office/powerpoint/2010/main" val="2540070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13</a:t>
            </a:fld>
            <a:endParaRPr lang="en-US"/>
          </a:p>
        </p:txBody>
      </p:sp>
    </p:spTree>
    <p:extLst>
      <p:ext uri="{BB962C8B-B14F-4D97-AF65-F5344CB8AC3E}">
        <p14:creationId xmlns:p14="http://schemas.microsoft.com/office/powerpoint/2010/main" val="3661080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14</a:t>
            </a:fld>
            <a:endParaRPr lang="en-US"/>
          </a:p>
        </p:txBody>
      </p:sp>
    </p:spTree>
    <p:extLst>
      <p:ext uri="{BB962C8B-B14F-4D97-AF65-F5344CB8AC3E}">
        <p14:creationId xmlns:p14="http://schemas.microsoft.com/office/powerpoint/2010/main" val="11804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15</a:t>
            </a:fld>
            <a:endParaRPr lang="en-US"/>
          </a:p>
        </p:txBody>
      </p:sp>
    </p:spTree>
    <p:extLst>
      <p:ext uri="{BB962C8B-B14F-4D97-AF65-F5344CB8AC3E}">
        <p14:creationId xmlns:p14="http://schemas.microsoft.com/office/powerpoint/2010/main" val="14877289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สไลด์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en-US" dirty="0"/>
          </a:p>
        </p:txBody>
      </p:sp>
      <p:sp>
        <p:nvSpPr>
          <p:cNvPr id="4" name="ตัวแทนหมายเลขสไลด์ 3"/>
          <p:cNvSpPr>
            <a:spLocks noGrp="1"/>
          </p:cNvSpPr>
          <p:nvPr>
            <p:ph type="sldNum" sz="quarter" idx="5"/>
          </p:nvPr>
        </p:nvSpPr>
        <p:spPr/>
        <p:txBody>
          <a:bodyPr/>
          <a:lstStyle/>
          <a:p>
            <a:fld id="{88003B3A-437E-4BAA-A552-BDF5CD7E00A9}" type="slidenum">
              <a:rPr lang="en-US" smtClean="0"/>
              <a:t>16</a:t>
            </a:fld>
            <a:endParaRPr lang="en-US"/>
          </a:p>
        </p:txBody>
      </p:sp>
    </p:spTree>
    <p:extLst>
      <p:ext uri="{BB962C8B-B14F-4D97-AF65-F5344CB8AC3E}">
        <p14:creationId xmlns:p14="http://schemas.microsoft.com/office/powerpoint/2010/main" val="26720360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สไลด์ชื่อเรื่อง">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th-TH"/>
              <a:t>คลิกเพื่อแก้ไขสไตล์ชื่อเรื่องต้นแบบ</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th-TH"/>
              <a:t>คลิกเพื่อแก้ไขสไตล์ชื่อเรื่องรองต้นแบบ</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9E29B76C-B3F7-4F95-AB20-37639050E0BC}" type="datetimeFigureOut">
              <a:rPr lang="en-US" smtClean="0"/>
              <a:t>8/5/2024</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D524A56E-3EBC-44BB-A4C3-D270D1A4ABFB}" type="slidenum">
              <a:rPr lang="en-US" smtClean="0"/>
              <a:t>‹#›</a:t>
            </a:fld>
            <a:endParaRPr lang="en-US"/>
          </a:p>
        </p:txBody>
      </p:sp>
    </p:spTree>
    <p:extLst>
      <p:ext uri="{BB962C8B-B14F-4D97-AF65-F5344CB8AC3E}">
        <p14:creationId xmlns:p14="http://schemas.microsoft.com/office/powerpoint/2010/main" val="3211839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9E29B76C-B3F7-4F95-AB20-37639050E0BC}"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3877986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th-TH"/>
              <a:t>คลิกเพื่อแก้ไขสไตล์ชื่อเรื่องต้นแบบ</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9E29B76C-B3F7-4F95-AB20-37639050E0BC}"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1989549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10"/>
          </p:nvPr>
        </p:nvSpPr>
        <p:spPr/>
        <p:txBody>
          <a:bodyPr/>
          <a:lstStyle/>
          <a:p>
            <a:fld id="{9E29B76C-B3F7-4F95-AB20-37639050E0BC}"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1979309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h-TH"/>
              <a:t>คลิกเพื่อแก้ไขสไตล์ของข้อความต้นแบบ</a:t>
            </a:r>
          </a:p>
        </p:txBody>
      </p:sp>
      <p:sp>
        <p:nvSpPr>
          <p:cNvPr id="4" name="Date Placeholder 3"/>
          <p:cNvSpPr>
            <a:spLocks noGrp="1"/>
          </p:cNvSpPr>
          <p:nvPr>
            <p:ph type="dt" sz="half" idx="10"/>
          </p:nvPr>
        </p:nvSpPr>
        <p:spPr/>
        <p:txBody>
          <a:bodyPr/>
          <a:lstStyle/>
          <a:p>
            <a:fld id="{9E29B76C-B3F7-4F95-AB20-37639050E0BC}" type="datetimeFigureOut">
              <a:rPr lang="en-US" smtClean="0"/>
              <a:t>8/5/2024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1008631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h-TH"/>
              <a:t>คลิกเพื่อแก้ไขสไตล์ชื่อเรื่องต้นแบบ</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Date Placeholder 4"/>
          <p:cNvSpPr>
            <a:spLocks noGrp="1"/>
          </p:cNvSpPr>
          <p:nvPr>
            <p:ph type="dt" sz="half" idx="10"/>
          </p:nvPr>
        </p:nvSpPr>
        <p:spPr/>
        <p:txBody>
          <a:bodyPr/>
          <a:lstStyle/>
          <a:p>
            <a:fld id="{9E29B76C-B3F7-4F95-AB20-37639050E0BC}" type="datetimeFigureOut">
              <a:rPr lang="en-US" smtClean="0"/>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3226287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h-TH"/>
              <a:t>คลิกเพื่อแก้ไขสไตล์ของข้อความต้นแบบ</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7" name="Date Placeholder 6"/>
          <p:cNvSpPr>
            <a:spLocks noGrp="1"/>
          </p:cNvSpPr>
          <p:nvPr>
            <p:ph type="dt" sz="half" idx="10"/>
          </p:nvPr>
        </p:nvSpPr>
        <p:spPr/>
        <p:txBody>
          <a:bodyPr/>
          <a:lstStyle/>
          <a:p>
            <a:fld id="{9E29B76C-B3F7-4F95-AB20-37639050E0BC}" type="datetimeFigureOut">
              <a:rPr lang="en-US" smtClean="0"/>
              <a:t>8/5/2024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4102467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th-TH"/>
              <a:t>คลิกเพื่อแก้ไขสไตล์ชื่อเรื่องต้นแบบ</a:t>
            </a:r>
            <a:endParaRPr lang="en-US" dirty="0"/>
          </a:p>
        </p:txBody>
      </p:sp>
      <p:sp>
        <p:nvSpPr>
          <p:cNvPr id="3" name="Date Placeholder 2"/>
          <p:cNvSpPr>
            <a:spLocks noGrp="1"/>
          </p:cNvSpPr>
          <p:nvPr>
            <p:ph type="dt" sz="half" idx="10"/>
          </p:nvPr>
        </p:nvSpPr>
        <p:spPr/>
        <p:txBody>
          <a:bodyPr/>
          <a:lstStyle/>
          <a:p>
            <a:fld id="{9E29B76C-B3F7-4F95-AB20-37639050E0BC}" type="datetimeFigureOut">
              <a:rPr lang="en-US" smtClean="0"/>
              <a:t>8/5/2024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3155454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29B76C-B3F7-4F95-AB20-37639050E0BC}" type="datetimeFigureOut">
              <a:rPr lang="en-US" smtClean="0"/>
              <a:t>8/5/2024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24A56E-3EBC-44BB-A4C3-D270D1A4ABFB}" type="slidenum">
              <a:rPr lang="en-US" smtClean="0"/>
              <a:t>‹#›</a:t>
            </a:fld>
            <a:endParaRPr lang="en-US"/>
          </a:p>
        </p:txBody>
      </p:sp>
    </p:spTree>
    <p:extLst>
      <p:ext uri="{BB962C8B-B14F-4D97-AF65-F5344CB8AC3E}">
        <p14:creationId xmlns:p14="http://schemas.microsoft.com/office/powerpoint/2010/main" val="4287257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th-TH"/>
              <a:t>คลิกเพื่อแก้ไขสไตล์ชื่อเรื่องต้นแบบ</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th-TH"/>
              <a:t>คลิกเพื่อแก้ไขสไตล์ของข้อความต้นแบบ</a:t>
            </a:r>
          </a:p>
        </p:txBody>
      </p:sp>
      <p:sp>
        <p:nvSpPr>
          <p:cNvPr id="5" name="Date Placeholder 4"/>
          <p:cNvSpPr>
            <a:spLocks noGrp="1"/>
          </p:cNvSpPr>
          <p:nvPr>
            <p:ph type="dt" sz="half" idx="10"/>
          </p:nvPr>
        </p:nvSpPr>
        <p:spPr/>
        <p:txBody>
          <a:bodyPr/>
          <a:lstStyle/>
          <a:p>
            <a:fld id="{9E29B76C-B3F7-4F95-AB20-37639050E0BC}" type="datetimeFigureOut">
              <a:rPr lang="en-US" smtClean="0"/>
              <a:t>8/5/2024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D524A56E-3EBC-44BB-A4C3-D270D1A4ABFB}" type="slidenum">
              <a:rPr lang="en-US" smtClean="0"/>
              <a:t>‹#›</a:t>
            </a:fld>
            <a:endParaRPr lang="en-US"/>
          </a:p>
        </p:txBody>
      </p:sp>
    </p:spTree>
    <p:extLst>
      <p:ext uri="{BB962C8B-B14F-4D97-AF65-F5344CB8AC3E}">
        <p14:creationId xmlns:p14="http://schemas.microsoft.com/office/powerpoint/2010/main" val="1356472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th-TH"/>
              <a:t>คลิกเพื่อแก้ไขสไตล์ชื่อเรื่องต้นแบบ</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h-TH"/>
              <a:t>คลิกไอคอนเพื่อเพิ่มรูปภาพ</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h-TH"/>
              <a:t>คลิกเพื่อแก้ไขสไตล์ของข้อความต้นแบบ</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9E29B76C-B3F7-4F95-AB20-37639050E0BC}" type="datetimeFigureOut">
              <a:rPr lang="en-US" smtClean="0"/>
              <a:t>8/5/2024</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D524A56E-3EBC-44BB-A4C3-D270D1A4ABFB}" type="slidenum">
              <a:rPr lang="en-US" smtClean="0"/>
              <a:t>‹#›</a:t>
            </a:fld>
            <a:endParaRPr lang="en-US"/>
          </a:p>
        </p:txBody>
      </p:sp>
    </p:spTree>
    <p:extLst>
      <p:ext uri="{BB962C8B-B14F-4D97-AF65-F5344CB8AC3E}">
        <p14:creationId xmlns:p14="http://schemas.microsoft.com/office/powerpoint/2010/main" val="315047158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th-TH"/>
              <a:t>คลิกเพื่อแก้ไขสไตล์ชื่อเรื่องต้นแบบ</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9E29B76C-B3F7-4F95-AB20-37639050E0BC}" type="datetimeFigureOut">
              <a:rPr lang="en-US" smtClean="0"/>
              <a:t>8/5/2024</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D524A56E-3EBC-44BB-A4C3-D270D1A4ABFB}" type="slidenum">
              <a:rPr lang="en-US" smtClean="0"/>
              <a:t>‹#›</a:t>
            </a:fld>
            <a:endParaRPr lang="en-US"/>
          </a:p>
        </p:txBody>
      </p:sp>
    </p:spTree>
    <p:extLst>
      <p:ext uri="{BB962C8B-B14F-4D97-AF65-F5344CB8AC3E}">
        <p14:creationId xmlns:p14="http://schemas.microsoft.com/office/powerpoint/2010/main" val="36484005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 Id="rId6" Type="http://schemas.microsoft.com/office/2007/relationships/hdphoto" Target="../media/hdphoto1.wdp"/><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0.png"/></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Rectangle 7">
            <a:extLst>
              <a:ext uri="{FF2B5EF4-FFF2-40B4-BE49-F238E27FC236}">
                <a16:creationId xmlns:a16="http://schemas.microsoft.com/office/drawing/2014/main" id="{E2FE3A7B-DDFF-4F81-8AAE-11D96D138C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825ADD-F95C-4747-9B41-5DB21C28E6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7" y="643467"/>
            <a:ext cx="10905065" cy="5571066"/>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791A8E-B2BA-467D-BB87-8CFBFB13A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6948"/>
            <a:ext cx="10744200" cy="5404104"/>
          </a:xfrm>
          <a:prstGeom prst="rect">
            <a:avLst/>
          </a:prstGeom>
          <a:noFill/>
          <a:ln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ชื่อเรื่องรอง 2">
            <a:extLst>
              <a:ext uri="{FF2B5EF4-FFF2-40B4-BE49-F238E27FC236}">
                <a16:creationId xmlns:a16="http://schemas.microsoft.com/office/drawing/2014/main" id="{633C355B-BEFC-CDA9-A6F0-8B0C9EAC5F34}"/>
              </a:ext>
            </a:extLst>
          </p:cNvPr>
          <p:cNvSpPr>
            <a:spLocks noGrp="1"/>
          </p:cNvSpPr>
          <p:nvPr>
            <p:ph type="subTitle" idx="1"/>
          </p:nvPr>
        </p:nvSpPr>
        <p:spPr>
          <a:xfrm>
            <a:off x="1286503" y="4064626"/>
            <a:ext cx="9607159" cy="1476235"/>
          </a:xfrm>
        </p:spPr>
        <p:txBody>
          <a:bodyPr>
            <a:normAutofit/>
          </a:bodyPr>
          <a:lstStyle/>
          <a:p>
            <a:pPr algn="ctr"/>
            <a:r>
              <a:rPr lang="en-US" sz="2800" dirty="0">
                <a:solidFill>
                  <a:srgbClr val="FFFFFF"/>
                </a:solidFill>
              </a:rPr>
              <a:t>Researcher</a:t>
            </a:r>
          </a:p>
          <a:p>
            <a:pPr algn="ctr"/>
            <a:r>
              <a:rPr lang="en-US" sz="2800" dirty="0">
                <a:solidFill>
                  <a:srgbClr val="FFFFFF"/>
                </a:solidFill>
                <a:effectLst/>
                <a:ea typeface="Times New Roman" panose="02020603050405020304" pitchFamily="18" charset="0"/>
              </a:rPr>
              <a:t>Pratzanee Sungkaratn</a:t>
            </a:r>
          </a:p>
          <a:p>
            <a:pPr algn="ctr"/>
            <a:r>
              <a:rPr lang="en-US" sz="2000" dirty="0">
                <a:solidFill>
                  <a:srgbClr val="FFFFFF"/>
                </a:solidFill>
                <a:effectLst/>
                <a:ea typeface="Times New Roman" panose="02020603050405020304" pitchFamily="18" charset="0"/>
              </a:rPr>
              <a:t>Sukhothai </a:t>
            </a:r>
            <a:r>
              <a:rPr lang="en-US" sz="2000" dirty="0" err="1">
                <a:solidFill>
                  <a:srgbClr val="FFFFFF"/>
                </a:solidFill>
                <a:effectLst/>
                <a:ea typeface="Times New Roman" panose="02020603050405020304" pitchFamily="18" charset="0"/>
              </a:rPr>
              <a:t>Thammathirat</a:t>
            </a:r>
            <a:r>
              <a:rPr lang="en-US" sz="2000" dirty="0">
                <a:solidFill>
                  <a:srgbClr val="FFFFFF"/>
                </a:solidFill>
                <a:effectLst/>
                <a:ea typeface="Times New Roman" panose="02020603050405020304" pitchFamily="18" charset="0"/>
              </a:rPr>
              <a:t> Open University, Thailand</a:t>
            </a:r>
          </a:p>
          <a:p>
            <a:pPr algn="ctr"/>
            <a:endParaRPr lang="en-US" sz="2800" dirty="0">
              <a:solidFill>
                <a:srgbClr val="FFFFFF"/>
              </a:solidFill>
              <a:effectLst/>
              <a:ea typeface="Times New Roman" panose="02020603050405020304" pitchFamily="18" charset="0"/>
            </a:endParaRPr>
          </a:p>
          <a:p>
            <a:pPr algn="ctr"/>
            <a:endParaRPr lang="en-US" sz="2800" dirty="0">
              <a:solidFill>
                <a:srgbClr val="FFFFFF"/>
              </a:solidFill>
            </a:endParaRPr>
          </a:p>
        </p:txBody>
      </p:sp>
      <p:sp>
        <p:nvSpPr>
          <p:cNvPr id="2" name="ชื่อเรื่อง 1">
            <a:extLst>
              <a:ext uri="{FF2B5EF4-FFF2-40B4-BE49-F238E27FC236}">
                <a16:creationId xmlns:a16="http://schemas.microsoft.com/office/drawing/2014/main" id="{FA51AD57-FBEB-BF24-2CE8-BA9840034FF7}"/>
              </a:ext>
            </a:extLst>
          </p:cNvPr>
          <p:cNvSpPr>
            <a:spLocks noGrp="1"/>
          </p:cNvSpPr>
          <p:nvPr>
            <p:ph type="ctrTitle"/>
          </p:nvPr>
        </p:nvSpPr>
        <p:spPr>
          <a:xfrm>
            <a:off x="1286503" y="1285196"/>
            <a:ext cx="9607160" cy="2779429"/>
          </a:xfrm>
          <a:ln>
            <a:solidFill>
              <a:schemeClr val="accent1"/>
            </a:solidFill>
          </a:ln>
        </p:spPr>
        <p:txBody>
          <a:bodyPr>
            <a:normAutofit/>
          </a:bodyPr>
          <a:lstStyle/>
          <a:p>
            <a:pPr algn="ctr"/>
            <a:r>
              <a:rPr lang="en-US" sz="5000" b="1" dirty="0">
                <a:ln>
                  <a:solidFill>
                    <a:schemeClr val="bg1"/>
                  </a:solidFill>
                </a:ln>
                <a:solidFill>
                  <a:schemeClr val="tx1"/>
                </a:solidFill>
                <a:effectLst>
                  <a:outerShdw blurRad="50800" dist="50800" dir="5400000" algn="ctr" rotWithShape="0">
                    <a:schemeClr val="bg1"/>
                  </a:outerShdw>
                </a:effectLst>
              </a:rPr>
              <a:t>Enhancing Packing Processes through an Ergonomic Worker Study using Digital Human Modeling and </a:t>
            </a:r>
            <a:br>
              <a:rPr lang="en-US" sz="5000" b="1" dirty="0">
                <a:ln>
                  <a:solidFill>
                    <a:schemeClr val="bg1"/>
                  </a:solidFill>
                </a:ln>
                <a:solidFill>
                  <a:schemeClr val="tx1"/>
                </a:solidFill>
                <a:effectLst>
                  <a:outerShdw blurRad="50800" dist="50800" dir="5400000" algn="ctr" rotWithShape="0">
                    <a:schemeClr val="bg1"/>
                  </a:outerShdw>
                </a:effectLst>
              </a:rPr>
            </a:br>
            <a:r>
              <a:rPr lang="en-US" sz="5000" b="1" dirty="0">
                <a:ln>
                  <a:solidFill>
                    <a:schemeClr val="bg1"/>
                  </a:solidFill>
                </a:ln>
                <a:solidFill>
                  <a:schemeClr val="tx1"/>
                </a:solidFill>
                <a:effectLst>
                  <a:outerShdw blurRad="50800" dist="50800" dir="5400000" algn="ctr" rotWithShape="0">
                    <a:schemeClr val="bg1"/>
                  </a:outerShdw>
                </a:effectLst>
              </a:rPr>
              <a:t>Environmental Assessment</a:t>
            </a:r>
          </a:p>
        </p:txBody>
      </p:sp>
    </p:spTree>
    <p:extLst>
      <p:ext uri="{BB962C8B-B14F-4D97-AF65-F5344CB8AC3E}">
        <p14:creationId xmlns:p14="http://schemas.microsoft.com/office/powerpoint/2010/main" val="35502679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สี่เหลี่ยมผืนผ้า: มุมมน 12">
            <a:extLst>
              <a:ext uri="{FF2B5EF4-FFF2-40B4-BE49-F238E27FC236}">
                <a16:creationId xmlns:a16="http://schemas.microsoft.com/office/drawing/2014/main" id="{0C560855-9175-A8DE-83EC-2674C2435623}"/>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รูปภาพ 1">
            <a:extLst>
              <a:ext uri="{FF2B5EF4-FFF2-40B4-BE49-F238E27FC236}">
                <a16:creationId xmlns:a16="http://schemas.microsoft.com/office/drawing/2014/main" id="{C3DBD212-77A9-57CA-2677-E9AD65C12AAD}"/>
              </a:ext>
            </a:extLst>
          </p:cNvPr>
          <p:cNvPicPr>
            <a:picLocks noChangeAspect="1"/>
          </p:cNvPicPr>
          <p:nvPr/>
        </p:nvPicPr>
        <p:blipFill>
          <a:blip r:embed="rId2"/>
          <a:stretch>
            <a:fillRect/>
          </a:stretch>
        </p:blipFill>
        <p:spPr>
          <a:xfrm>
            <a:off x="885337" y="1048922"/>
            <a:ext cx="10844547" cy="4780930"/>
          </a:xfrm>
          <a:prstGeom prst="rect">
            <a:avLst/>
          </a:prstGeom>
        </p:spPr>
      </p:pic>
      <p:sp>
        <p:nvSpPr>
          <p:cNvPr id="15" name="ตัวแทนข้อความ 5">
            <a:extLst>
              <a:ext uri="{FF2B5EF4-FFF2-40B4-BE49-F238E27FC236}">
                <a16:creationId xmlns:a16="http://schemas.microsoft.com/office/drawing/2014/main" id="{8F1B81FC-FDAA-79CD-33D9-E6C39C21DE06}"/>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15149" y="513956"/>
            <a:ext cx="9981366" cy="646331"/>
          </a:xfrm>
          <a:prstGeom prst="rect">
            <a:avLst/>
          </a:prstGeom>
          <a:noFill/>
        </p:spPr>
        <p:txBody>
          <a:bodyPr wrap="square" rtlCol="0">
            <a:spAutoFit/>
          </a:bodyPr>
          <a:lstStyle/>
          <a:p>
            <a:pPr algn="ctr"/>
            <a:r>
              <a:rPr lang="en-US" sz="3600" b="1" dirty="0"/>
              <a:t>TECNOMATIX NIOSH simulation report</a:t>
            </a:r>
          </a:p>
        </p:txBody>
      </p:sp>
      <p:sp>
        <p:nvSpPr>
          <p:cNvPr id="8" name="ตัวแทนข้อความ 7">
            <a:extLst>
              <a:ext uri="{FF2B5EF4-FFF2-40B4-BE49-F238E27FC236}">
                <a16:creationId xmlns:a16="http://schemas.microsoft.com/office/drawing/2014/main" id="{7C9EE49F-C8AA-3868-BB09-908EF9886228}"/>
              </a:ext>
            </a:extLst>
          </p:cNvPr>
          <p:cNvSpPr>
            <a:spLocks noGrp="1"/>
          </p:cNvSpPr>
          <p:nvPr>
            <p:ph type="body" sz="half" idx="2"/>
          </p:nvPr>
        </p:nvSpPr>
        <p:spPr/>
        <p:txBody>
          <a:bodyPr/>
          <a:lstStyle/>
          <a:p>
            <a:endParaRPr lang="en-US"/>
          </a:p>
        </p:txBody>
      </p:sp>
      <p:sp>
        <p:nvSpPr>
          <p:cNvPr id="16" name="สี่เหลี่ยมผืนผ้า: มุมมน 15">
            <a:extLst>
              <a:ext uri="{FF2B5EF4-FFF2-40B4-BE49-F238E27FC236}">
                <a16:creationId xmlns:a16="http://schemas.microsoft.com/office/drawing/2014/main" id="{A49D4D67-4F67-0ABF-515B-E6851AED7C9D}"/>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grpSp>
        <p:nvGrpSpPr>
          <p:cNvPr id="26" name="กลุ่ม 25">
            <a:extLst>
              <a:ext uri="{FF2B5EF4-FFF2-40B4-BE49-F238E27FC236}">
                <a16:creationId xmlns:a16="http://schemas.microsoft.com/office/drawing/2014/main" id="{63F4EDD7-A7F9-DAB5-98AE-5374D2B3FA26}"/>
              </a:ext>
            </a:extLst>
          </p:cNvPr>
          <p:cNvGrpSpPr/>
          <p:nvPr/>
        </p:nvGrpSpPr>
        <p:grpSpPr>
          <a:xfrm>
            <a:off x="1280160" y="2388870"/>
            <a:ext cx="2703450" cy="868740"/>
            <a:chOff x="1280160" y="2388870"/>
            <a:chExt cx="2703450" cy="868740"/>
          </a:xfrm>
        </p:grpSpPr>
        <p:sp>
          <p:nvSpPr>
            <p:cNvPr id="21" name="สี่เหลี่ยมผืนผ้า 20">
              <a:extLst>
                <a:ext uri="{FF2B5EF4-FFF2-40B4-BE49-F238E27FC236}">
                  <a16:creationId xmlns:a16="http://schemas.microsoft.com/office/drawing/2014/main" id="{F3D92016-0FE0-D846-1D00-1AAA6697698B}"/>
                </a:ext>
              </a:extLst>
            </p:cNvPr>
            <p:cNvSpPr/>
            <p:nvPr/>
          </p:nvSpPr>
          <p:spPr>
            <a:xfrm>
              <a:off x="1280160" y="2388870"/>
              <a:ext cx="1440180" cy="37719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กล่องข้อความ 21">
              <a:extLst>
                <a:ext uri="{FF2B5EF4-FFF2-40B4-BE49-F238E27FC236}">
                  <a16:creationId xmlns:a16="http://schemas.microsoft.com/office/drawing/2014/main" id="{A00223A8-DC38-8E8B-675A-AA646B8B81E3}"/>
                </a:ext>
              </a:extLst>
            </p:cNvPr>
            <p:cNvSpPr txBox="1"/>
            <p:nvPr/>
          </p:nvSpPr>
          <p:spPr>
            <a:xfrm>
              <a:off x="3497580" y="2857500"/>
              <a:ext cx="486030" cy="400110"/>
            </a:xfrm>
            <a:prstGeom prst="rect">
              <a:avLst/>
            </a:prstGeom>
            <a:solidFill>
              <a:schemeClr val="bg1"/>
            </a:solidFill>
            <a:ln>
              <a:solidFill>
                <a:srgbClr val="FF0000"/>
              </a:solidFill>
            </a:ln>
          </p:spPr>
          <p:txBody>
            <a:bodyPr wrap="none" rtlCol="0">
              <a:spAutoFit/>
            </a:bodyPr>
            <a:lstStyle/>
            <a:p>
              <a:pPr algn="l"/>
              <a:r>
                <a:rPr lang="en-US" sz="2000" b="1" dirty="0">
                  <a:solidFill>
                    <a:srgbClr val="FF0000"/>
                  </a:solidFill>
                </a:rPr>
                <a:t>CLI</a:t>
              </a:r>
            </a:p>
          </p:txBody>
        </p:sp>
        <p:cxnSp>
          <p:nvCxnSpPr>
            <p:cNvPr id="24" name="ตัวเชื่อมต่อ: หักมุม 23">
              <a:extLst>
                <a:ext uri="{FF2B5EF4-FFF2-40B4-BE49-F238E27FC236}">
                  <a16:creationId xmlns:a16="http://schemas.microsoft.com/office/drawing/2014/main" id="{07E70C9F-9C39-9B10-8967-54C0948ACBE7}"/>
                </a:ext>
              </a:extLst>
            </p:cNvPr>
            <p:cNvCxnSpPr>
              <a:cxnSpLocks/>
              <a:endCxn id="22" idx="1"/>
            </p:cNvCxnSpPr>
            <p:nvPr/>
          </p:nvCxnSpPr>
          <p:spPr>
            <a:xfrm>
              <a:off x="2720340" y="2594610"/>
              <a:ext cx="777240" cy="462945"/>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2" name="กลุ่ม 31">
            <a:extLst>
              <a:ext uri="{FF2B5EF4-FFF2-40B4-BE49-F238E27FC236}">
                <a16:creationId xmlns:a16="http://schemas.microsoft.com/office/drawing/2014/main" id="{BA5BFE14-F256-0514-DFFE-E4F8A2E8379E}"/>
              </a:ext>
            </a:extLst>
          </p:cNvPr>
          <p:cNvGrpSpPr/>
          <p:nvPr/>
        </p:nvGrpSpPr>
        <p:grpSpPr>
          <a:xfrm>
            <a:off x="7749540" y="1651354"/>
            <a:ext cx="2750820" cy="3648778"/>
            <a:chOff x="7749540" y="1651354"/>
            <a:chExt cx="2750820" cy="3648778"/>
          </a:xfrm>
        </p:grpSpPr>
        <p:sp>
          <p:nvSpPr>
            <p:cNvPr id="4" name="สี่เหลี่ยมผืนผ้า 3">
              <a:extLst>
                <a:ext uri="{FF2B5EF4-FFF2-40B4-BE49-F238E27FC236}">
                  <a16:creationId xmlns:a16="http://schemas.microsoft.com/office/drawing/2014/main" id="{A4265144-A5BB-59E4-287E-D5F3BDE5F90C}"/>
                </a:ext>
              </a:extLst>
            </p:cNvPr>
            <p:cNvSpPr/>
            <p:nvPr/>
          </p:nvSpPr>
          <p:spPr>
            <a:xfrm>
              <a:off x="7749540" y="4697730"/>
              <a:ext cx="1188720" cy="602402"/>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สี่เหลี่ยมผืนผ้า 4">
              <a:extLst>
                <a:ext uri="{FF2B5EF4-FFF2-40B4-BE49-F238E27FC236}">
                  <a16:creationId xmlns:a16="http://schemas.microsoft.com/office/drawing/2014/main" id="{BE34C8EF-0D4D-F106-6BBC-237A0F89828F}"/>
                </a:ext>
              </a:extLst>
            </p:cNvPr>
            <p:cNvSpPr/>
            <p:nvPr/>
          </p:nvSpPr>
          <p:spPr>
            <a:xfrm>
              <a:off x="9311640" y="3737610"/>
              <a:ext cx="1188720" cy="602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RWL</a:t>
              </a:r>
              <a:endParaRPr lang="en-US" sz="1400" b="1" dirty="0">
                <a:solidFill>
                  <a:srgbClr val="FF0000"/>
                </a:solidFill>
              </a:endParaRPr>
            </a:p>
          </p:txBody>
        </p:sp>
        <p:cxnSp>
          <p:nvCxnSpPr>
            <p:cNvPr id="10" name="ตัวเชื่อมต่อ: หักมุม 9">
              <a:extLst>
                <a:ext uri="{FF2B5EF4-FFF2-40B4-BE49-F238E27FC236}">
                  <a16:creationId xmlns:a16="http://schemas.microsoft.com/office/drawing/2014/main" id="{DAD9D171-07AB-61E6-E582-70BEE141558A}"/>
                </a:ext>
              </a:extLst>
            </p:cNvPr>
            <p:cNvCxnSpPr>
              <a:cxnSpLocks/>
              <a:stCxn id="4" idx="0"/>
            </p:cNvCxnSpPr>
            <p:nvPr/>
          </p:nvCxnSpPr>
          <p:spPr>
            <a:xfrm rot="5400000" flipH="1" flipV="1">
              <a:off x="8488479" y="3894233"/>
              <a:ext cx="658919" cy="948076"/>
            </a:xfrm>
            <a:prstGeom prst="bentConnector2">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สี่เหลี่ยมผืนผ้า 27">
              <a:extLst>
                <a:ext uri="{FF2B5EF4-FFF2-40B4-BE49-F238E27FC236}">
                  <a16:creationId xmlns:a16="http://schemas.microsoft.com/office/drawing/2014/main" id="{5ED5B7C2-8FDA-1CB5-6358-1EFE6B6E297B}"/>
                </a:ext>
              </a:extLst>
            </p:cNvPr>
            <p:cNvSpPr/>
            <p:nvPr/>
          </p:nvSpPr>
          <p:spPr>
            <a:xfrm>
              <a:off x="8599170" y="1651354"/>
              <a:ext cx="1093470" cy="737515"/>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dirty="0"/>
            </a:p>
          </p:txBody>
        </p:sp>
        <p:cxnSp>
          <p:nvCxnSpPr>
            <p:cNvPr id="29" name="ตัวเชื่อมต่อ: หักมุม 28">
              <a:extLst>
                <a:ext uri="{FF2B5EF4-FFF2-40B4-BE49-F238E27FC236}">
                  <a16:creationId xmlns:a16="http://schemas.microsoft.com/office/drawing/2014/main" id="{C8C3469C-F4F7-C1E1-0770-C9AFE9CC7702}"/>
                </a:ext>
              </a:extLst>
            </p:cNvPr>
            <p:cNvCxnSpPr>
              <a:cxnSpLocks/>
              <a:stCxn id="28" idx="2"/>
              <a:endCxn id="5" idx="0"/>
            </p:cNvCxnSpPr>
            <p:nvPr/>
          </p:nvCxnSpPr>
          <p:spPr>
            <a:xfrm rot="16200000" flipH="1">
              <a:off x="8851582" y="2683191"/>
              <a:ext cx="1348741" cy="760095"/>
            </a:xfrm>
            <a:prstGeom prst="bentConnector3">
              <a:avLst>
                <a:gd name="adj1" fmla="val 50000"/>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7" name="กลุ่ม 36">
            <a:extLst>
              <a:ext uri="{FF2B5EF4-FFF2-40B4-BE49-F238E27FC236}">
                <a16:creationId xmlns:a16="http://schemas.microsoft.com/office/drawing/2014/main" id="{AE3A5168-BFCE-C719-14E0-A3ABC38CE07A}"/>
              </a:ext>
            </a:extLst>
          </p:cNvPr>
          <p:cNvGrpSpPr/>
          <p:nvPr/>
        </p:nvGrpSpPr>
        <p:grpSpPr>
          <a:xfrm>
            <a:off x="1931670" y="1651354"/>
            <a:ext cx="9466327" cy="4202714"/>
            <a:chOff x="1931670" y="1651354"/>
            <a:chExt cx="9466327" cy="4202714"/>
          </a:xfrm>
        </p:grpSpPr>
        <p:grpSp>
          <p:nvGrpSpPr>
            <p:cNvPr id="20" name="กลุ่ม 19">
              <a:extLst>
                <a:ext uri="{FF2B5EF4-FFF2-40B4-BE49-F238E27FC236}">
                  <a16:creationId xmlns:a16="http://schemas.microsoft.com/office/drawing/2014/main" id="{4CA9A476-8CA1-3E80-E660-F9B6987BF44E}"/>
                </a:ext>
              </a:extLst>
            </p:cNvPr>
            <p:cNvGrpSpPr/>
            <p:nvPr/>
          </p:nvGrpSpPr>
          <p:grpSpPr>
            <a:xfrm>
              <a:off x="1931670" y="4849400"/>
              <a:ext cx="9466327" cy="1004668"/>
              <a:chOff x="1931670" y="4849400"/>
              <a:chExt cx="9466327" cy="1004668"/>
            </a:xfrm>
          </p:grpSpPr>
          <p:sp>
            <p:nvSpPr>
              <p:cNvPr id="11" name="สี่เหลี่ยมผืนผ้า 10">
                <a:extLst>
                  <a:ext uri="{FF2B5EF4-FFF2-40B4-BE49-F238E27FC236}">
                    <a16:creationId xmlns:a16="http://schemas.microsoft.com/office/drawing/2014/main" id="{86BA7AFF-3DDE-E7DF-12E1-D3F016C29987}"/>
                  </a:ext>
                </a:extLst>
              </p:cNvPr>
              <p:cNvSpPr/>
              <p:nvPr/>
            </p:nvSpPr>
            <p:spPr>
              <a:xfrm>
                <a:off x="10209277" y="4849400"/>
                <a:ext cx="1188720" cy="6024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FF0000"/>
                    </a:solidFill>
                  </a:rPr>
                  <a:t>LI</a:t>
                </a:r>
                <a:endParaRPr lang="en-US" sz="1400" b="1" dirty="0">
                  <a:solidFill>
                    <a:srgbClr val="FF0000"/>
                  </a:solidFill>
                </a:endParaRPr>
              </a:p>
            </p:txBody>
          </p:sp>
          <p:sp>
            <p:nvSpPr>
              <p:cNvPr id="18" name="สี่เหลี่ยมผืนผ้า 17">
                <a:extLst>
                  <a:ext uri="{FF2B5EF4-FFF2-40B4-BE49-F238E27FC236}">
                    <a16:creationId xmlns:a16="http://schemas.microsoft.com/office/drawing/2014/main" id="{D1100F7F-8A50-5B2D-6362-B8753FB6442C}"/>
                  </a:ext>
                </a:extLst>
              </p:cNvPr>
              <p:cNvSpPr/>
              <p:nvPr/>
            </p:nvSpPr>
            <p:spPr>
              <a:xfrm>
                <a:off x="1931670" y="5320668"/>
                <a:ext cx="6995160" cy="533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ตัวเชื่อมต่อ: หักมุม 5">
                <a:extLst>
                  <a:ext uri="{FF2B5EF4-FFF2-40B4-BE49-F238E27FC236}">
                    <a16:creationId xmlns:a16="http://schemas.microsoft.com/office/drawing/2014/main" id="{C453CB9F-6F7B-5405-197F-EF66C17F55AC}"/>
                  </a:ext>
                </a:extLst>
              </p:cNvPr>
              <p:cNvCxnSpPr>
                <a:cxnSpLocks/>
              </p:cNvCxnSpPr>
              <p:nvPr/>
            </p:nvCxnSpPr>
            <p:spPr>
              <a:xfrm flipV="1">
                <a:off x="8938260" y="5300132"/>
                <a:ext cx="1271017" cy="300568"/>
              </a:xfrm>
              <a:prstGeom prst="bentConnector3">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สี่เหลี่ยมผืนผ้า 32">
              <a:extLst>
                <a:ext uri="{FF2B5EF4-FFF2-40B4-BE49-F238E27FC236}">
                  <a16:creationId xmlns:a16="http://schemas.microsoft.com/office/drawing/2014/main" id="{25C26DA1-B492-5241-D294-661A6F7A9C05}"/>
                </a:ext>
              </a:extLst>
            </p:cNvPr>
            <p:cNvSpPr/>
            <p:nvPr/>
          </p:nvSpPr>
          <p:spPr>
            <a:xfrm>
              <a:off x="9806940" y="1651354"/>
              <a:ext cx="561176" cy="73383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ตัวเชื่อมต่อ: หักมุม 34">
              <a:extLst>
                <a:ext uri="{FF2B5EF4-FFF2-40B4-BE49-F238E27FC236}">
                  <a16:creationId xmlns:a16="http://schemas.microsoft.com/office/drawing/2014/main" id="{EE0515DA-B889-EDEE-6E41-8594B7E3DA61}"/>
                </a:ext>
              </a:extLst>
            </p:cNvPr>
            <p:cNvCxnSpPr>
              <a:endCxn id="11" idx="0"/>
            </p:cNvCxnSpPr>
            <p:nvPr/>
          </p:nvCxnSpPr>
          <p:spPr>
            <a:xfrm rot="16200000" flipH="1">
              <a:off x="9255477" y="3301239"/>
              <a:ext cx="2408545" cy="687776"/>
            </a:xfrm>
            <a:prstGeom prst="bentConnector3">
              <a:avLst>
                <a:gd name="adj1" fmla="val 38610"/>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8" name="กลุ่ม 37">
            <a:extLst>
              <a:ext uri="{FF2B5EF4-FFF2-40B4-BE49-F238E27FC236}">
                <a16:creationId xmlns:a16="http://schemas.microsoft.com/office/drawing/2014/main" id="{84EB2041-29B9-9E7B-5B98-E70758D3A2F9}"/>
              </a:ext>
            </a:extLst>
          </p:cNvPr>
          <p:cNvGrpSpPr/>
          <p:nvPr/>
        </p:nvGrpSpPr>
        <p:grpSpPr>
          <a:xfrm>
            <a:off x="6140030" y="1513386"/>
            <a:ext cx="1946533" cy="1771965"/>
            <a:chOff x="1280160" y="2388870"/>
            <a:chExt cx="1946533" cy="1771965"/>
          </a:xfrm>
        </p:grpSpPr>
        <p:sp>
          <p:nvSpPr>
            <p:cNvPr id="39" name="สี่เหลี่ยมผืนผ้า 38">
              <a:extLst>
                <a:ext uri="{FF2B5EF4-FFF2-40B4-BE49-F238E27FC236}">
                  <a16:creationId xmlns:a16="http://schemas.microsoft.com/office/drawing/2014/main" id="{107AF652-9061-9D86-D556-D1CABFDDE1B7}"/>
                </a:ext>
              </a:extLst>
            </p:cNvPr>
            <p:cNvSpPr/>
            <p:nvPr/>
          </p:nvSpPr>
          <p:spPr>
            <a:xfrm>
              <a:off x="1280160" y="2388870"/>
              <a:ext cx="799953" cy="87180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กล่องข้อความ 39">
              <a:extLst>
                <a:ext uri="{FF2B5EF4-FFF2-40B4-BE49-F238E27FC236}">
                  <a16:creationId xmlns:a16="http://schemas.microsoft.com/office/drawing/2014/main" id="{366AFA1B-BA53-8B1D-D881-11FD7C9EF8D4}"/>
                </a:ext>
              </a:extLst>
            </p:cNvPr>
            <p:cNvSpPr txBox="1"/>
            <p:nvPr/>
          </p:nvSpPr>
          <p:spPr>
            <a:xfrm>
              <a:off x="1882160" y="3452949"/>
              <a:ext cx="1344533" cy="707886"/>
            </a:xfrm>
            <a:prstGeom prst="rect">
              <a:avLst/>
            </a:prstGeom>
            <a:solidFill>
              <a:schemeClr val="bg1"/>
            </a:solidFill>
            <a:ln>
              <a:solidFill>
                <a:srgbClr val="FF0000"/>
              </a:solidFill>
            </a:ln>
          </p:spPr>
          <p:txBody>
            <a:bodyPr wrap="square" rtlCol="0">
              <a:spAutoFit/>
            </a:bodyPr>
            <a:lstStyle/>
            <a:p>
              <a:pPr algn="l"/>
              <a:r>
                <a:rPr lang="en-US" sz="2000" dirty="0">
                  <a:solidFill>
                    <a:srgbClr val="FF0000"/>
                  </a:solidFill>
                </a:rPr>
                <a:t>6 lifts per hour</a:t>
              </a:r>
              <a:endParaRPr lang="en-US" sz="2000" b="1" dirty="0">
                <a:solidFill>
                  <a:srgbClr val="FF0000"/>
                </a:solidFill>
              </a:endParaRPr>
            </a:p>
          </p:txBody>
        </p:sp>
        <p:cxnSp>
          <p:nvCxnSpPr>
            <p:cNvPr id="41" name="ตัวเชื่อมต่อ: หักมุม 40">
              <a:extLst>
                <a:ext uri="{FF2B5EF4-FFF2-40B4-BE49-F238E27FC236}">
                  <a16:creationId xmlns:a16="http://schemas.microsoft.com/office/drawing/2014/main" id="{CDB9FA7C-A451-AFAD-3CEE-6AFF381875F8}"/>
                </a:ext>
              </a:extLst>
            </p:cNvPr>
            <p:cNvCxnSpPr>
              <a:cxnSpLocks/>
              <a:stCxn id="39" idx="2"/>
              <a:endCxn id="40" idx="1"/>
            </p:cNvCxnSpPr>
            <p:nvPr/>
          </p:nvCxnSpPr>
          <p:spPr>
            <a:xfrm rot="16200000" flipH="1">
              <a:off x="1508038" y="3432770"/>
              <a:ext cx="546220" cy="202023"/>
            </a:xfrm>
            <a:prstGeom prst="bentConnector2">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 name="ชื่อเรื่อง 3">
            <a:extLst>
              <a:ext uri="{FF2B5EF4-FFF2-40B4-BE49-F238E27FC236}">
                <a16:creationId xmlns:a16="http://schemas.microsoft.com/office/drawing/2014/main" id="{891D38C7-DF2C-C9D2-580F-0F4287C9B68C}"/>
              </a:ext>
            </a:extLst>
          </p:cNvPr>
          <p:cNvSpPr>
            <a:spLocks noGrp="1"/>
          </p:cNvSpPr>
          <p:nvPr>
            <p:ph type="title"/>
          </p:nvPr>
        </p:nvSpPr>
        <p:spPr>
          <a:xfrm>
            <a:off x="676656" y="6078227"/>
            <a:ext cx="11414957" cy="613283"/>
          </a:xfrm>
        </p:spPr>
        <p:txBody>
          <a:bodyPr>
            <a:noAutofit/>
          </a:bodyPr>
          <a:lstStyle/>
          <a:p>
            <a:pPr algn="r"/>
            <a:r>
              <a:rPr lang="en-US" sz="1400" dirty="0"/>
              <a:t>Page 9 of 18</a:t>
            </a:r>
          </a:p>
        </p:txBody>
      </p:sp>
    </p:spTree>
    <p:extLst>
      <p:ext uri="{BB962C8B-B14F-4D97-AF65-F5344CB8AC3E}">
        <p14:creationId xmlns:p14="http://schemas.microsoft.com/office/powerpoint/2010/main" val="428146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สี่เหลี่ยมผืนผ้า: มุมมน 10">
            <a:extLst>
              <a:ext uri="{FF2B5EF4-FFF2-40B4-BE49-F238E27FC236}">
                <a16:creationId xmlns:a16="http://schemas.microsoft.com/office/drawing/2014/main" id="{D1351352-30E6-8604-D6B6-30DAD9C5C96F}"/>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ตัวแทนข้อความ 5">
            <a:extLst>
              <a:ext uri="{FF2B5EF4-FFF2-40B4-BE49-F238E27FC236}">
                <a16:creationId xmlns:a16="http://schemas.microsoft.com/office/drawing/2014/main" id="{4851D60B-BC91-6B0F-6872-B4CB49DC4F59}"/>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646331"/>
          </a:xfrm>
          <a:prstGeom prst="rect">
            <a:avLst/>
          </a:prstGeom>
          <a:noFill/>
        </p:spPr>
        <p:txBody>
          <a:bodyPr wrap="square" rtlCol="0">
            <a:spAutoFit/>
          </a:bodyPr>
          <a:lstStyle/>
          <a:p>
            <a:pPr algn="ctr"/>
            <a:r>
              <a:rPr lang="en-US" sz="3600" b="1" dirty="0"/>
              <a:t>Composite Lifting Index (CLI)</a:t>
            </a:r>
          </a:p>
        </p:txBody>
      </p:sp>
      <p:sp>
        <p:nvSpPr>
          <p:cNvPr id="7" name="กล่องข้อความ 6">
            <a:extLst>
              <a:ext uri="{FF2B5EF4-FFF2-40B4-BE49-F238E27FC236}">
                <a16:creationId xmlns:a16="http://schemas.microsoft.com/office/drawing/2014/main" id="{55EC6361-BF0B-A7BE-CEC3-1182EDE4EC8E}"/>
              </a:ext>
            </a:extLst>
          </p:cNvPr>
          <p:cNvSpPr txBox="1"/>
          <p:nvPr/>
        </p:nvSpPr>
        <p:spPr>
          <a:xfrm>
            <a:off x="950976" y="1318736"/>
            <a:ext cx="10915904" cy="3539430"/>
          </a:xfrm>
          <a:prstGeom prst="rect">
            <a:avLst/>
          </a:prstGeom>
          <a:noFill/>
        </p:spPr>
        <p:txBody>
          <a:bodyPr wrap="square">
            <a:spAutoFit/>
          </a:bodyPr>
          <a:lstStyle/>
          <a:p>
            <a:r>
              <a:rPr lang="en-US" sz="2800" dirty="0"/>
              <a:t>Since this study is multi-task lifting, The Composite Lifting Index has been </a:t>
            </a:r>
          </a:p>
          <a:p>
            <a:r>
              <a:rPr lang="en-US" sz="2800" dirty="0"/>
              <a:t>considered two identical boxes as equation </a:t>
            </a:r>
          </a:p>
          <a:p>
            <a:endParaRPr lang="en-US" sz="2800" dirty="0"/>
          </a:p>
          <a:p>
            <a:r>
              <a:rPr lang="en-US" sz="2800" dirty="0"/>
              <a:t>	</a:t>
            </a:r>
          </a:p>
          <a:p>
            <a:endParaRPr lang="en-US" sz="2800" dirty="0"/>
          </a:p>
          <a:p>
            <a:endParaRPr lang="en-US" sz="2800" dirty="0"/>
          </a:p>
          <a:p>
            <a:endParaRPr lang="en-US" sz="2800" dirty="0"/>
          </a:p>
          <a:p>
            <a:r>
              <a:rPr lang="en-US" sz="2800" dirty="0"/>
              <a:t>Where STLI is computed for Single Task Lifting Index for each task</a:t>
            </a:r>
          </a:p>
        </p:txBody>
      </p:sp>
      <mc:AlternateContent xmlns:mc="http://schemas.openxmlformats.org/markup-compatibility/2006" xmlns:a14="http://schemas.microsoft.com/office/drawing/2010/main">
        <mc:Choice Requires="a14">
          <p:sp>
            <p:nvSpPr>
              <p:cNvPr id="10" name="กล่องข้อความ 9">
                <a:extLst>
                  <a:ext uri="{FF2B5EF4-FFF2-40B4-BE49-F238E27FC236}">
                    <a16:creationId xmlns:a16="http://schemas.microsoft.com/office/drawing/2014/main" id="{9CFDF737-6255-67FF-0841-CF9BDFB3EF7B}"/>
                  </a:ext>
                </a:extLst>
              </p:cNvPr>
              <p:cNvSpPr txBox="1"/>
              <p:nvPr/>
            </p:nvSpPr>
            <p:spPr>
              <a:xfrm>
                <a:off x="3048000" y="2601883"/>
                <a:ext cx="6096000" cy="11356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𝐶𝐿𝐼</m:t>
                      </m:r>
                      <m:r>
                        <a:rPr lang="en-US" sz="2800" i="0">
                          <a:latin typeface="Cambria Math" panose="02040503050406030204" pitchFamily="18" charset="0"/>
                        </a:rPr>
                        <m:t>=</m:t>
                      </m:r>
                      <m:r>
                        <a:rPr lang="en-US" sz="2800" i="1">
                          <a:latin typeface="Cambria Math" panose="02040503050406030204" pitchFamily="18" charset="0"/>
                        </a:rPr>
                        <m:t>𝑆𝑇</m:t>
                      </m:r>
                      <m:sSub>
                        <m:sSubPr>
                          <m:ctrlPr>
                            <a:rPr lang="en-US" sz="2800" i="1">
                              <a:solidFill>
                                <a:srgbClr val="836967"/>
                              </a:solidFill>
                              <a:latin typeface="Cambria Math" panose="02040503050406030204" pitchFamily="18" charset="0"/>
                            </a:rPr>
                          </m:ctrlPr>
                        </m:sSubPr>
                        <m:e>
                          <m:r>
                            <a:rPr lang="en-US" sz="2800" i="1">
                              <a:latin typeface="Cambria Math" panose="02040503050406030204" pitchFamily="18" charset="0"/>
                            </a:rPr>
                            <m:t>𝐿𝐼</m:t>
                          </m:r>
                        </m:e>
                        <m:sub>
                          <m:r>
                            <a:rPr lang="en-US" sz="2800" i="0">
                              <a:latin typeface="Cambria Math" panose="02040503050406030204" pitchFamily="18" charset="0"/>
                            </a:rPr>
                            <m:t>1</m:t>
                          </m:r>
                        </m:sub>
                      </m:sSub>
                      <m:r>
                        <a:rPr lang="en-US" sz="2800" i="0">
                          <a:latin typeface="Cambria Math" panose="02040503050406030204" pitchFamily="18" charset="0"/>
                        </a:rPr>
                        <m:t>+</m:t>
                      </m:r>
                      <m:nary>
                        <m:naryPr>
                          <m:chr m:val="∑"/>
                          <m:grow m:val="on"/>
                          <m:subHide m:val="on"/>
                          <m:supHide m:val="on"/>
                          <m:ctrlPr>
                            <a:rPr lang="en-US" sz="2800" i="1">
                              <a:latin typeface="Cambria Math" panose="02040503050406030204" pitchFamily="18" charset="0"/>
                            </a:rPr>
                          </m:ctrlPr>
                        </m:naryPr>
                        <m:sub/>
                        <m:sup/>
                        <m:e>
                          <m:r>
                            <a:rPr lang="en-US" sz="2800" i="1">
                              <a:latin typeface="Cambria Math" panose="02040503050406030204" pitchFamily="18" charset="0"/>
                            </a:rPr>
                            <m:t>𝛥</m:t>
                          </m:r>
                        </m:e>
                      </m:nary>
                      <m:r>
                        <a:rPr lang="en-US" sz="2800" i="1">
                          <a:latin typeface="Cambria Math" panose="02040503050406030204" pitchFamily="18" charset="0"/>
                        </a:rPr>
                        <m:t>𝐿𝐼</m:t>
                      </m:r>
                    </m:oMath>
                  </m:oMathPara>
                </a14:m>
                <a:endParaRPr lang="en-US" sz="2800" dirty="0"/>
              </a:p>
            </p:txBody>
          </p:sp>
        </mc:Choice>
        <mc:Fallback xmlns="">
          <p:sp>
            <p:nvSpPr>
              <p:cNvPr id="10" name="กล่องข้อความ 9">
                <a:extLst>
                  <a:ext uri="{FF2B5EF4-FFF2-40B4-BE49-F238E27FC236}">
                    <a16:creationId xmlns:a16="http://schemas.microsoft.com/office/drawing/2014/main" id="{9CFDF737-6255-67FF-0841-CF9BDFB3EF7B}"/>
                  </a:ext>
                </a:extLst>
              </p:cNvPr>
              <p:cNvSpPr txBox="1">
                <a:spLocks noRot="1" noChangeAspect="1" noMove="1" noResize="1" noEditPoints="1" noAdjustHandles="1" noChangeArrowheads="1" noChangeShapeType="1" noTextEdit="1"/>
              </p:cNvSpPr>
              <p:nvPr/>
            </p:nvSpPr>
            <p:spPr>
              <a:xfrm>
                <a:off x="3048000" y="2601883"/>
                <a:ext cx="6096000" cy="1135696"/>
              </a:xfrm>
              <a:prstGeom prst="rect">
                <a:avLst/>
              </a:prstGeom>
              <a:blipFill>
                <a:blip r:embed="rId2"/>
                <a:stretch>
                  <a:fillRect/>
                </a:stretch>
              </a:blipFill>
            </p:spPr>
            <p:txBody>
              <a:bodyPr/>
              <a:lstStyle/>
              <a:p>
                <a:r>
                  <a:rPr lang="en-US">
                    <a:noFill/>
                  </a:rPr>
                  <a:t> </a:t>
                </a:r>
              </a:p>
            </p:txBody>
          </p:sp>
        </mc:Fallback>
      </mc:AlternateContent>
      <p:sp>
        <p:nvSpPr>
          <p:cNvPr id="3" name="ชื่อเรื่อง 2">
            <a:extLst>
              <a:ext uri="{FF2B5EF4-FFF2-40B4-BE49-F238E27FC236}">
                <a16:creationId xmlns:a16="http://schemas.microsoft.com/office/drawing/2014/main" id="{A68556EB-BC83-CAA1-E784-EF5B24F4C61E}"/>
              </a:ext>
            </a:extLst>
          </p:cNvPr>
          <p:cNvSpPr>
            <a:spLocks noGrp="1"/>
          </p:cNvSpPr>
          <p:nvPr>
            <p:ph type="title"/>
          </p:nvPr>
        </p:nvSpPr>
        <p:spPr/>
        <p:txBody>
          <a:bodyPr/>
          <a:lstStyle/>
          <a:p>
            <a:endParaRPr lang="en-US"/>
          </a:p>
        </p:txBody>
      </p:sp>
      <p:sp>
        <p:nvSpPr>
          <p:cNvPr id="8" name="ตัวแทนข้อความ 7">
            <a:extLst>
              <a:ext uri="{FF2B5EF4-FFF2-40B4-BE49-F238E27FC236}">
                <a16:creationId xmlns:a16="http://schemas.microsoft.com/office/drawing/2014/main" id="{BF98C529-4DD0-B91B-44EC-1578C450D906}"/>
              </a:ext>
            </a:extLst>
          </p:cNvPr>
          <p:cNvSpPr>
            <a:spLocks noGrp="1"/>
          </p:cNvSpPr>
          <p:nvPr>
            <p:ph type="body" sz="half" idx="2"/>
          </p:nvPr>
        </p:nvSpPr>
        <p:spPr/>
        <p:txBody>
          <a:bodyPr/>
          <a:lstStyle/>
          <a:p>
            <a:endParaRPr lang="en-US"/>
          </a:p>
        </p:txBody>
      </p:sp>
      <p:sp>
        <p:nvSpPr>
          <p:cNvPr id="14" name="สี่เหลี่ยมผืนผ้า: มุมมน 13">
            <a:extLst>
              <a:ext uri="{FF2B5EF4-FFF2-40B4-BE49-F238E27FC236}">
                <a16:creationId xmlns:a16="http://schemas.microsoft.com/office/drawing/2014/main" id="{B93E912F-4841-D018-D103-FA1C40A9F0E0}"/>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sp>
        <p:nvSpPr>
          <p:cNvPr id="2" name="ชื่อเรื่อง 3">
            <a:extLst>
              <a:ext uri="{FF2B5EF4-FFF2-40B4-BE49-F238E27FC236}">
                <a16:creationId xmlns:a16="http://schemas.microsoft.com/office/drawing/2014/main" id="{2645B540-F387-6345-C177-56774621438C}"/>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1 0of 18</a:t>
            </a:r>
          </a:p>
        </p:txBody>
      </p:sp>
    </p:spTree>
    <p:extLst>
      <p:ext uri="{BB962C8B-B14F-4D97-AF65-F5344CB8AC3E}">
        <p14:creationId xmlns:p14="http://schemas.microsoft.com/office/powerpoint/2010/main" val="985958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สี่เหลี่ยมผืนผ้า: มุมมน 7">
            <a:extLst>
              <a:ext uri="{FF2B5EF4-FFF2-40B4-BE49-F238E27FC236}">
                <a16:creationId xmlns:a16="http://schemas.microsoft.com/office/drawing/2014/main" id="{637B7569-C2D8-0802-712F-DB0AE1946F80}"/>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76" name="รูปภาพ 1">
            <a:extLst>
              <a:ext uri="{FF2B5EF4-FFF2-40B4-BE49-F238E27FC236}">
                <a16:creationId xmlns:a16="http://schemas.microsoft.com/office/drawing/2014/main" id="{C6A6A90A-B268-7B0E-380B-BF0A057705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0730" y="3533343"/>
            <a:ext cx="1646873" cy="19374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1" name="ตัวแทนข้อความ 5">
            <a:extLst>
              <a:ext uri="{FF2B5EF4-FFF2-40B4-BE49-F238E27FC236}">
                <a16:creationId xmlns:a16="http://schemas.microsoft.com/office/drawing/2014/main" id="{91400C7B-2E88-66CA-47F9-F04C8A4118F0}"/>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866582" y="556318"/>
            <a:ext cx="8458836" cy="3231654"/>
          </a:xfrm>
          <a:prstGeom prst="rect">
            <a:avLst/>
          </a:prstGeom>
          <a:noFill/>
        </p:spPr>
        <p:txBody>
          <a:bodyPr wrap="square" rtlCol="0">
            <a:spAutoFit/>
          </a:bodyPr>
          <a:lstStyle/>
          <a:p>
            <a:pPr algn="ctr"/>
            <a:r>
              <a:rPr lang="en-US" sz="3600" b="1" dirty="0"/>
              <a:t>Design process option</a:t>
            </a:r>
          </a:p>
          <a:p>
            <a:r>
              <a:rPr lang="en-US" sz="2800" dirty="0"/>
              <a:t>Then design improvement processes for three options</a:t>
            </a:r>
          </a:p>
          <a:p>
            <a:r>
              <a:rPr lang="en-US" sz="2800" dirty="0"/>
              <a:t>	1. assigning tasks to two workers for manual lifting without assistive tools </a:t>
            </a:r>
          </a:p>
          <a:p>
            <a:pPr algn="just"/>
            <a:r>
              <a:rPr lang="en-US" sz="2800" dirty="0"/>
              <a:t>	2. implements a system where height adjustment precedes solo lifting </a:t>
            </a:r>
          </a:p>
          <a:p>
            <a:r>
              <a:rPr lang="en-US" sz="2800" dirty="0"/>
              <a:t>	3. </a:t>
            </a:r>
            <a:r>
              <a:rPr lang="th-TH" sz="2800" dirty="0"/>
              <a:t>	</a:t>
            </a:r>
            <a:r>
              <a:rPr lang="en-US" sz="2800" dirty="0"/>
              <a:t>utilizes a spring balancer to aid in lifting the box.</a:t>
            </a:r>
          </a:p>
        </p:txBody>
      </p:sp>
      <p:pic>
        <p:nvPicPr>
          <p:cNvPr id="3074" name="Picture 2" descr="รูปภาพประกอบด้วย เสื้อผ้า, รองเท้า, การ์ตูน, กางเกงที่ใช้งาน&#10;&#10;คำอธิบายที่สร้างโดยอัตโนมัติ">
            <a:extLst>
              <a:ext uri="{FF2B5EF4-FFF2-40B4-BE49-F238E27FC236}">
                <a16:creationId xmlns:a16="http://schemas.microsoft.com/office/drawing/2014/main" id="{9CA38A06-2E2E-C673-D8AC-AFCA583A5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715"/>
          <a:stretch>
            <a:fillRect/>
          </a:stretch>
        </p:blipFill>
        <p:spPr bwMode="auto">
          <a:xfrm>
            <a:off x="1938335" y="4139379"/>
            <a:ext cx="1609090" cy="13594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75" name="Picture 3" descr="รูปภาพประกอบด้วย เสื้อผ้า, กางเกง, การ์ตูน, ไหล่&#10;&#10;คำอธิบายที่สร้างโดยอัตโนมัติ">
            <a:extLst>
              <a:ext uri="{FF2B5EF4-FFF2-40B4-BE49-F238E27FC236}">
                <a16:creationId xmlns:a16="http://schemas.microsoft.com/office/drawing/2014/main" id="{29A7BC2D-73AE-5291-0C72-9BA1EF51E03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27765" y="3978685"/>
            <a:ext cx="1295399" cy="15544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3077" name="รูปภาพ 1">
            <a:extLst>
              <a:ext uri="{FF2B5EF4-FFF2-40B4-BE49-F238E27FC236}">
                <a16:creationId xmlns:a16="http://schemas.microsoft.com/office/drawing/2014/main" id="{9581D7F6-1019-16B0-FE97-563DD3FD40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315643" y="3946841"/>
            <a:ext cx="2009775" cy="1509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ตัวแทนข้อความ 6">
            <a:extLst>
              <a:ext uri="{FF2B5EF4-FFF2-40B4-BE49-F238E27FC236}">
                <a16:creationId xmlns:a16="http://schemas.microsoft.com/office/drawing/2014/main" id="{F535C831-C6FB-40B3-79DD-38693262A528}"/>
              </a:ext>
            </a:extLst>
          </p:cNvPr>
          <p:cNvSpPr>
            <a:spLocks noGrp="1"/>
          </p:cNvSpPr>
          <p:nvPr>
            <p:ph type="body" sz="half" idx="2"/>
          </p:nvPr>
        </p:nvSpPr>
        <p:spPr/>
        <p:txBody>
          <a:bodyPr/>
          <a:lstStyle/>
          <a:p>
            <a:endParaRPr lang="en-US"/>
          </a:p>
        </p:txBody>
      </p:sp>
      <p:sp>
        <p:nvSpPr>
          <p:cNvPr id="12" name="สี่เหลี่ยมผืนผ้า: มุมมน 11">
            <a:extLst>
              <a:ext uri="{FF2B5EF4-FFF2-40B4-BE49-F238E27FC236}">
                <a16:creationId xmlns:a16="http://schemas.microsoft.com/office/drawing/2014/main" id="{800689E2-FA3D-1FA1-3C71-27460E2EAF59}"/>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sp>
        <p:nvSpPr>
          <p:cNvPr id="2" name="ชื่อเรื่อง 3">
            <a:extLst>
              <a:ext uri="{FF2B5EF4-FFF2-40B4-BE49-F238E27FC236}">
                <a16:creationId xmlns:a16="http://schemas.microsoft.com/office/drawing/2014/main" id="{391ED64A-E6B5-F3EB-22D9-CF32B28EDF73}"/>
              </a:ext>
            </a:extLst>
          </p:cNvPr>
          <p:cNvSpPr>
            <a:spLocks noGrp="1"/>
          </p:cNvSpPr>
          <p:nvPr>
            <p:ph type="title"/>
          </p:nvPr>
        </p:nvSpPr>
        <p:spPr>
          <a:xfrm>
            <a:off x="676656" y="6078227"/>
            <a:ext cx="11414957" cy="613283"/>
          </a:xfrm>
        </p:spPr>
        <p:txBody>
          <a:bodyPr>
            <a:noAutofit/>
          </a:bodyPr>
          <a:lstStyle/>
          <a:p>
            <a:pPr algn="r"/>
            <a:r>
              <a:rPr lang="en-US" sz="1400" dirty="0"/>
              <a:t>Page 1 1of 18</a:t>
            </a:r>
          </a:p>
        </p:txBody>
      </p:sp>
    </p:spTree>
    <p:extLst>
      <p:ext uri="{BB962C8B-B14F-4D97-AF65-F5344CB8AC3E}">
        <p14:creationId xmlns:p14="http://schemas.microsoft.com/office/powerpoint/2010/main" val="21155505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สี่เหลี่ยมผืนผ้า: มุมมน 7">
            <a:extLst>
              <a:ext uri="{FF2B5EF4-FFF2-40B4-BE49-F238E27FC236}">
                <a16:creationId xmlns:a16="http://schemas.microsoft.com/office/drawing/2014/main" id="{B629C2DC-37DF-47F6-1495-8723FD874B89}"/>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6" name="แผนภูมิ 5">
            <a:extLst>
              <a:ext uri="{FF2B5EF4-FFF2-40B4-BE49-F238E27FC236}">
                <a16:creationId xmlns:a16="http://schemas.microsoft.com/office/drawing/2014/main" id="{7950F8D4-2FBA-65C0-A839-DF162AF78CE1}"/>
              </a:ext>
            </a:extLst>
          </p:cNvPr>
          <p:cNvGraphicFramePr>
            <a:graphicFrameLocks/>
          </p:cNvGraphicFramePr>
          <p:nvPr>
            <p:extLst>
              <p:ext uri="{D42A27DB-BD31-4B8C-83A1-F6EECF244321}">
                <p14:modId xmlns:p14="http://schemas.microsoft.com/office/powerpoint/2010/main" val="3808761571"/>
              </p:ext>
            </p:extLst>
          </p:nvPr>
        </p:nvGraphicFramePr>
        <p:xfrm>
          <a:off x="511755" y="1491030"/>
          <a:ext cx="7348940" cy="3862458"/>
        </p:xfrm>
        <a:graphic>
          <a:graphicData uri="http://schemas.openxmlformats.org/drawingml/2006/chart">
            <c:chart xmlns:c="http://schemas.openxmlformats.org/drawingml/2006/chart" xmlns:r="http://schemas.openxmlformats.org/officeDocument/2006/relationships" r:id="rId3"/>
          </a:graphicData>
        </a:graphic>
      </p:graphicFrame>
      <p:pic>
        <p:nvPicPr>
          <p:cNvPr id="2050" name="รูปภาพ 1" descr="รูปภาพประกอบด้วย เสื้อผ้า, การ์ตูน, จุดยืน, รองเท้า&#10;&#10;คำอธิบายที่สร้างโดยอัตโนมัติ">
            <a:extLst>
              <a:ext uri="{FF2B5EF4-FFF2-40B4-BE49-F238E27FC236}">
                <a16:creationId xmlns:a16="http://schemas.microsoft.com/office/drawing/2014/main" id="{ACB4886A-DC4D-F742-7AD5-831E4400D2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293" b="6885"/>
          <a:stretch/>
        </p:blipFill>
        <p:spPr bwMode="auto">
          <a:xfrm flipH="1">
            <a:off x="4720794" y="2442148"/>
            <a:ext cx="3208085" cy="1931927"/>
          </a:xfrm>
          <a:prstGeom prst="rect">
            <a:avLst/>
          </a:prstGeom>
          <a:noFill/>
          <a:extLst>
            <a:ext uri="{909E8E84-426E-40DD-AFC4-6F175D3DCCD1}">
              <a14:hiddenFill xmlns:a14="http://schemas.microsoft.com/office/drawing/2010/main">
                <a:solidFill>
                  <a:srgbClr val="FFFFFF"/>
                </a:solidFill>
              </a14:hiddenFill>
            </a:ext>
          </a:extLst>
        </p:spPr>
      </p:pic>
      <p:pic>
        <p:nvPicPr>
          <p:cNvPr id="2049" name="Picture 1">
            <a:extLst>
              <a:ext uri="{FF2B5EF4-FFF2-40B4-BE49-F238E27FC236}">
                <a16:creationId xmlns:a16="http://schemas.microsoft.com/office/drawing/2014/main" id="{49758A79-8A4A-AE62-351F-A3C7A6BB5BE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20" t="3088" r="3485"/>
          <a:stretch/>
        </p:blipFill>
        <p:spPr bwMode="auto">
          <a:xfrm flipH="1">
            <a:off x="1680207" y="2352391"/>
            <a:ext cx="3040586" cy="2110301"/>
          </a:xfrm>
          <a:prstGeom prst="rect">
            <a:avLst/>
          </a:prstGeom>
          <a:noFill/>
          <a:extLst>
            <a:ext uri="{909E8E84-426E-40DD-AFC4-6F175D3DCCD1}">
              <a14:hiddenFill xmlns:a14="http://schemas.microsoft.com/office/drawing/2010/main">
                <a:solidFill>
                  <a:srgbClr val="FFFFFF"/>
                </a:solidFill>
              </a14:hiddenFill>
            </a:ext>
          </a:extLst>
        </p:spPr>
      </p:pic>
      <p:sp>
        <p:nvSpPr>
          <p:cNvPr id="11" name="ตัวแทนข้อความ 5">
            <a:extLst>
              <a:ext uri="{FF2B5EF4-FFF2-40B4-BE49-F238E27FC236}">
                <a16:creationId xmlns:a16="http://schemas.microsoft.com/office/drawing/2014/main" id="{379B85C3-FA18-1B6F-D392-225F98A57A6E}"/>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1077218"/>
          </a:xfrm>
          <a:prstGeom prst="rect">
            <a:avLst/>
          </a:prstGeom>
          <a:noFill/>
        </p:spPr>
        <p:txBody>
          <a:bodyPr wrap="square" rtlCol="0">
            <a:spAutoFit/>
          </a:bodyPr>
          <a:lstStyle/>
          <a:p>
            <a:pPr algn="ctr"/>
            <a:r>
              <a:rPr lang="en-US" sz="3600" b="1" dirty="0"/>
              <a:t>Simulation flow</a:t>
            </a:r>
            <a:endParaRPr lang="en-US" sz="3200" dirty="0"/>
          </a:p>
          <a:p>
            <a:pPr algn="just"/>
            <a:r>
              <a:rPr lang="th-TH" sz="2800" dirty="0"/>
              <a:t>	</a:t>
            </a:r>
            <a:endParaRPr lang="en-US" sz="2800" dirty="0"/>
          </a:p>
        </p:txBody>
      </p:sp>
      <p:sp>
        <p:nvSpPr>
          <p:cNvPr id="7" name="ตัวแทนข้อความ 6">
            <a:extLst>
              <a:ext uri="{FF2B5EF4-FFF2-40B4-BE49-F238E27FC236}">
                <a16:creationId xmlns:a16="http://schemas.microsoft.com/office/drawing/2014/main" id="{F7E93A03-CC97-E8FE-54C9-D73E3ADA55A2}"/>
              </a:ext>
            </a:extLst>
          </p:cNvPr>
          <p:cNvSpPr>
            <a:spLocks noGrp="1"/>
          </p:cNvSpPr>
          <p:nvPr>
            <p:ph type="body" sz="half" idx="2"/>
          </p:nvPr>
        </p:nvSpPr>
        <p:spPr/>
        <p:txBody>
          <a:bodyPr/>
          <a:lstStyle/>
          <a:p>
            <a:endParaRPr lang="en-US" dirty="0"/>
          </a:p>
        </p:txBody>
      </p:sp>
      <p:sp>
        <p:nvSpPr>
          <p:cNvPr id="12" name="สี่เหลี่ยมผืนผ้า: มุมมน 11">
            <a:extLst>
              <a:ext uri="{FF2B5EF4-FFF2-40B4-BE49-F238E27FC236}">
                <a16:creationId xmlns:a16="http://schemas.microsoft.com/office/drawing/2014/main" id="{8D2B94A7-4636-3887-44FA-66E6274843EC}"/>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grpSp>
        <p:nvGrpSpPr>
          <p:cNvPr id="35" name="กลุ่ม 34">
            <a:extLst>
              <a:ext uri="{FF2B5EF4-FFF2-40B4-BE49-F238E27FC236}">
                <a16:creationId xmlns:a16="http://schemas.microsoft.com/office/drawing/2014/main" id="{60785C77-E78D-70A7-9A81-7890FAAC3765}"/>
              </a:ext>
            </a:extLst>
          </p:cNvPr>
          <p:cNvGrpSpPr/>
          <p:nvPr/>
        </p:nvGrpSpPr>
        <p:grpSpPr>
          <a:xfrm>
            <a:off x="8584769" y="2122937"/>
            <a:ext cx="2480310" cy="832868"/>
            <a:chOff x="8778240" y="2086660"/>
            <a:chExt cx="2480310" cy="832868"/>
          </a:xfrm>
        </p:grpSpPr>
        <p:sp>
          <p:nvSpPr>
            <p:cNvPr id="36" name="สี่เหลี่ยมผืนผ้า 35">
              <a:extLst>
                <a:ext uri="{FF2B5EF4-FFF2-40B4-BE49-F238E27FC236}">
                  <a16:creationId xmlns:a16="http://schemas.microsoft.com/office/drawing/2014/main" id="{AB47D4AD-EB57-5FC6-1B66-9823E8D4FF4D}"/>
                </a:ext>
              </a:extLst>
            </p:cNvPr>
            <p:cNvSpPr/>
            <p:nvPr/>
          </p:nvSpPr>
          <p:spPr>
            <a:xfrm>
              <a:off x="8806819" y="2398579"/>
              <a:ext cx="1213364" cy="418032"/>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Set position Box1</a:t>
              </a:r>
            </a:p>
          </p:txBody>
        </p:sp>
        <p:sp>
          <p:nvSpPr>
            <p:cNvPr id="37" name="สี่เหลี่ยมผืนผ้า 36">
              <a:extLst>
                <a:ext uri="{FF2B5EF4-FFF2-40B4-BE49-F238E27FC236}">
                  <a16:creationId xmlns:a16="http://schemas.microsoft.com/office/drawing/2014/main" id="{E1B13355-7893-9D5F-9A18-97008A4BB869}"/>
                </a:ext>
              </a:extLst>
            </p:cNvPr>
            <p:cNvSpPr/>
            <p:nvPr/>
          </p:nvSpPr>
          <p:spPr>
            <a:xfrm>
              <a:off x="10060542" y="2404073"/>
              <a:ext cx="1169428" cy="418032"/>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Set position Box2</a:t>
              </a:r>
            </a:p>
          </p:txBody>
        </p:sp>
        <p:sp>
          <p:nvSpPr>
            <p:cNvPr id="38" name="สี่เหลี่ยมผืนผ้า 37">
              <a:extLst>
                <a:ext uri="{FF2B5EF4-FFF2-40B4-BE49-F238E27FC236}">
                  <a16:creationId xmlns:a16="http://schemas.microsoft.com/office/drawing/2014/main" id="{117CEE7C-FA8B-EF8D-506F-E1CF87702E62}"/>
                </a:ext>
              </a:extLst>
            </p:cNvPr>
            <p:cNvSpPr/>
            <p:nvPr/>
          </p:nvSpPr>
          <p:spPr>
            <a:xfrm>
              <a:off x="8778240" y="2310246"/>
              <a:ext cx="2480310" cy="609282"/>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ลูกศรเชื่อมต่อแบบตรง 38">
              <a:extLst>
                <a:ext uri="{FF2B5EF4-FFF2-40B4-BE49-F238E27FC236}">
                  <a16:creationId xmlns:a16="http://schemas.microsoft.com/office/drawing/2014/main" id="{84A4F35E-F321-5690-A749-9EFC4B26AD31}"/>
                </a:ext>
              </a:extLst>
            </p:cNvPr>
            <p:cNvCxnSpPr>
              <a:cxnSpLocks/>
            </p:cNvCxnSpPr>
            <p:nvPr/>
          </p:nvCxnSpPr>
          <p:spPr>
            <a:xfrm>
              <a:off x="10046970" y="2086660"/>
              <a:ext cx="0" cy="2055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0" name="กลุ่ม 39">
            <a:extLst>
              <a:ext uri="{FF2B5EF4-FFF2-40B4-BE49-F238E27FC236}">
                <a16:creationId xmlns:a16="http://schemas.microsoft.com/office/drawing/2014/main" id="{8DA56EA3-9798-E8F3-6F74-26837DC702DA}"/>
              </a:ext>
            </a:extLst>
          </p:cNvPr>
          <p:cNvGrpSpPr/>
          <p:nvPr/>
        </p:nvGrpSpPr>
        <p:grpSpPr>
          <a:xfrm>
            <a:off x="8584769" y="2982030"/>
            <a:ext cx="2480301" cy="520067"/>
            <a:chOff x="8535629" y="1422245"/>
            <a:chExt cx="2480301" cy="632310"/>
          </a:xfrm>
        </p:grpSpPr>
        <p:sp>
          <p:nvSpPr>
            <p:cNvPr id="41" name="สี่เหลี่ยมผืนผ้า 40">
              <a:extLst>
                <a:ext uri="{FF2B5EF4-FFF2-40B4-BE49-F238E27FC236}">
                  <a16:creationId xmlns:a16="http://schemas.microsoft.com/office/drawing/2014/main" id="{F66134F9-8807-2879-6FA7-512B13C79BA6}"/>
                </a:ext>
              </a:extLst>
            </p:cNvPr>
            <p:cNvSpPr/>
            <p:nvPr/>
          </p:nvSpPr>
          <p:spPr>
            <a:xfrm>
              <a:off x="8535629" y="1672756"/>
              <a:ext cx="2480301" cy="381799"/>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Run Simulation</a:t>
              </a:r>
            </a:p>
          </p:txBody>
        </p:sp>
        <p:cxnSp>
          <p:nvCxnSpPr>
            <p:cNvPr id="42" name="ลูกศรเชื่อมต่อแบบตรง 41">
              <a:extLst>
                <a:ext uri="{FF2B5EF4-FFF2-40B4-BE49-F238E27FC236}">
                  <a16:creationId xmlns:a16="http://schemas.microsoft.com/office/drawing/2014/main" id="{03435E1A-BA56-23C1-8ED0-CB9E2AE51192}"/>
                </a:ext>
              </a:extLst>
            </p:cNvPr>
            <p:cNvCxnSpPr>
              <a:cxnSpLocks/>
              <a:endCxn id="41" idx="0"/>
            </p:cNvCxnSpPr>
            <p:nvPr/>
          </p:nvCxnSpPr>
          <p:spPr>
            <a:xfrm>
              <a:off x="9775779" y="1422245"/>
              <a:ext cx="1" cy="2505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กลุ่ม 42">
            <a:extLst>
              <a:ext uri="{FF2B5EF4-FFF2-40B4-BE49-F238E27FC236}">
                <a16:creationId xmlns:a16="http://schemas.microsoft.com/office/drawing/2014/main" id="{AA50CF39-33D3-F54D-6876-783EE8CB87BB}"/>
              </a:ext>
            </a:extLst>
          </p:cNvPr>
          <p:cNvGrpSpPr/>
          <p:nvPr/>
        </p:nvGrpSpPr>
        <p:grpSpPr>
          <a:xfrm>
            <a:off x="8584778" y="3535723"/>
            <a:ext cx="2480301" cy="579157"/>
            <a:chOff x="8535629" y="1328262"/>
            <a:chExt cx="2480301" cy="726293"/>
          </a:xfrm>
        </p:grpSpPr>
        <p:sp>
          <p:nvSpPr>
            <p:cNvPr id="44" name="สี่เหลี่ยมผืนผ้า 43">
              <a:extLst>
                <a:ext uri="{FF2B5EF4-FFF2-40B4-BE49-F238E27FC236}">
                  <a16:creationId xmlns:a16="http://schemas.microsoft.com/office/drawing/2014/main" id="{5BAFCBF5-605A-FE58-2F0A-006901AF7CF3}"/>
                </a:ext>
              </a:extLst>
            </p:cNvPr>
            <p:cNvSpPr/>
            <p:nvPr/>
          </p:nvSpPr>
          <p:spPr>
            <a:xfrm>
              <a:off x="8535629" y="1672756"/>
              <a:ext cx="2480301" cy="381799"/>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Get NIOSH LI report</a:t>
              </a:r>
            </a:p>
          </p:txBody>
        </p:sp>
        <p:cxnSp>
          <p:nvCxnSpPr>
            <p:cNvPr id="45" name="ลูกศรเชื่อมต่อแบบตรง 44">
              <a:extLst>
                <a:ext uri="{FF2B5EF4-FFF2-40B4-BE49-F238E27FC236}">
                  <a16:creationId xmlns:a16="http://schemas.microsoft.com/office/drawing/2014/main" id="{41AD4F3C-DE72-05F4-BE87-9C28673318C0}"/>
                </a:ext>
              </a:extLst>
            </p:cNvPr>
            <p:cNvCxnSpPr>
              <a:cxnSpLocks/>
              <a:endCxn id="44" idx="0"/>
            </p:cNvCxnSpPr>
            <p:nvPr/>
          </p:nvCxnSpPr>
          <p:spPr>
            <a:xfrm flipH="1">
              <a:off x="9775780" y="1328262"/>
              <a:ext cx="5" cy="344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1" name="กลุ่ม 30">
            <a:extLst>
              <a:ext uri="{FF2B5EF4-FFF2-40B4-BE49-F238E27FC236}">
                <a16:creationId xmlns:a16="http://schemas.microsoft.com/office/drawing/2014/main" id="{56ED43C1-3539-2AA3-968A-D544369DB5D0}"/>
              </a:ext>
            </a:extLst>
          </p:cNvPr>
          <p:cNvGrpSpPr/>
          <p:nvPr/>
        </p:nvGrpSpPr>
        <p:grpSpPr>
          <a:xfrm>
            <a:off x="8595793" y="1264371"/>
            <a:ext cx="2480310" cy="858566"/>
            <a:chOff x="8778240" y="2060962"/>
            <a:chExt cx="2480310" cy="858566"/>
          </a:xfrm>
        </p:grpSpPr>
        <p:sp>
          <p:nvSpPr>
            <p:cNvPr id="13" name="สี่เหลี่ยมผืนผ้า 12">
              <a:extLst>
                <a:ext uri="{FF2B5EF4-FFF2-40B4-BE49-F238E27FC236}">
                  <a16:creationId xmlns:a16="http://schemas.microsoft.com/office/drawing/2014/main" id="{32DCD84D-FDF8-18E0-1D1D-F98E200C2E04}"/>
                </a:ext>
              </a:extLst>
            </p:cNvPr>
            <p:cNvSpPr/>
            <p:nvPr/>
          </p:nvSpPr>
          <p:spPr>
            <a:xfrm>
              <a:off x="8934936" y="2406660"/>
              <a:ext cx="922020" cy="418032"/>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Set up Load</a:t>
              </a:r>
            </a:p>
          </p:txBody>
        </p:sp>
        <p:sp>
          <p:nvSpPr>
            <p:cNvPr id="14" name="สี่เหลี่ยมผืนผ้า 13">
              <a:extLst>
                <a:ext uri="{FF2B5EF4-FFF2-40B4-BE49-F238E27FC236}">
                  <a16:creationId xmlns:a16="http://schemas.microsoft.com/office/drawing/2014/main" id="{FEE4BE45-A32B-2324-D7D1-2CEB50299A1C}"/>
                </a:ext>
              </a:extLst>
            </p:cNvPr>
            <p:cNvSpPr/>
            <p:nvPr/>
          </p:nvSpPr>
          <p:spPr>
            <a:xfrm>
              <a:off x="10007377" y="2405871"/>
              <a:ext cx="1148029" cy="418032"/>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Set lift frequency</a:t>
              </a:r>
            </a:p>
          </p:txBody>
        </p:sp>
        <p:sp>
          <p:nvSpPr>
            <p:cNvPr id="28" name="สี่เหลี่ยมผืนผ้า 27">
              <a:extLst>
                <a:ext uri="{FF2B5EF4-FFF2-40B4-BE49-F238E27FC236}">
                  <a16:creationId xmlns:a16="http://schemas.microsoft.com/office/drawing/2014/main" id="{FD562EF8-1008-01A6-2FD3-BCA010492188}"/>
                </a:ext>
              </a:extLst>
            </p:cNvPr>
            <p:cNvSpPr/>
            <p:nvPr/>
          </p:nvSpPr>
          <p:spPr>
            <a:xfrm>
              <a:off x="8778240" y="2310246"/>
              <a:ext cx="2480310" cy="609282"/>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ลูกศรเชื่อมต่อแบบตรง 29">
              <a:extLst>
                <a:ext uri="{FF2B5EF4-FFF2-40B4-BE49-F238E27FC236}">
                  <a16:creationId xmlns:a16="http://schemas.microsoft.com/office/drawing/2014/main" id="{067B2B02-CC24-A36F-3A4C-1A714383463E}"/>
                </a:ext>
              </a:extLst>
            </p:cNvPr>
            <p:cNvCxnSpPr>
              <a:cxnSpLocks/>
            </p:cNvCxnSpPr>
            <p:nvPr/>
          </p:nvCxnSpPr>
          <p:spPr>
            <a:xfrm>
              <a:off x="10046970" y="2060962"/>
              <a:ext cx="0" cy="2312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27" name="กลุ่ม 26">
            <a:extLst>
              <a:ext uri="{FF2B5EF4-FFF2-40B4-BE49-F238E27FC236}">
                <a16:creationId xmlns:a16="http://schemas.microsoft.com/office/drawing/2014/main" id="{C8C31405-8751-A95B-0C57-17CB07599619}"/>
              </a:ext>
            </a:extLst>
          </p:cNvPr>
          <p:cNvGrpSpPr/>
          <p:nvPr/>
        </p:nvGrpSpPr>
        <p:grpSpPr>
          <a:xfrm>
            <a:off x="8614583" y="698108"/>
            <a:ext cx="2480301" cy="616993"/>
            <a:chOff x="8554419" y="1206220"/>
            <a:chExt cx="2480301" cy="726293"/>
          </a:xfrm>
        </p:grpSpPr>
        <p:cxnSp>
          <p:nvCxnSpPr>
            <p:cNvPr id="26" name="ลูกศรเชื่อมต่อแบบตรง 25">
              <a:extLst>
                <a:ext uri="{FF2B5EF4-FFF2-40B4-BE49-F238E27FC236}">
                  <a16:creationId xmlns:a16="http://schemas.microsoft.com/office/drawing/2014/main" id="{455D4342-1530-42F2-2EEF-8FF667315256}"/>
                </a:ext>
              </a:extLst>
            </p:cNvPr>
            <p:cNvCxnSpPr>
              <a:cxnSpLocks/>
              <a:endCxn id="20" idx="0"/>
            </p:cNvCxnSpPr>
            <p:nvPr/>
          </p:nvCxnSpPr>
          <p:spPr>
            <a:xfrm flipH="1">
              <a:off x="9794570" y="1206220"/>
              <a:ext cx="5" cy="3444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สี่เหลี่ยมผืนผ้า 19">
              <a:extLst>
                <a:ext uri="{FF2B5EF4-FFF2-40B4-BE49-F238E27FC236}">
                  <a16:creationId xmlns:a16="http://schemas.microsoft.com/office/drawing/2014/main" id="{17350DD5-E3C8-EDA2-8023-D4FFC840ECBD}"/>
                </a:ext>
              </a:extLst>
            </p:cNvPr>
            <p:cNvSpPr/>
            <p:nvPr/>
          </p:nvSpPr>
          <p:spPr>
            <a:xfrm>
              <a:off x="8554419" y="1550714"/>
              <a:ext cx="2480301" cy="381799"/>
            </a:xfrm>
            <a:prstGeom prst="rect">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1"/>
                  </a:solidFill>
                </a:rPr>
                <a:t>Create models</a:t>
              </a:r>
            </a:p>
          </p:txBody>
        </p:sp>
      </p:grpSp>
      <p:sp>
        <p:nvSpPr>
          <p:cNvPr id="17" name="สี่เหลี่ยมผืนผ้า: มุมมน 16">
            <a:extLst>
              <a:ext uri="{FF2B5EF4-FFF2-40B4-BE49-F238E27FC236}">
                <a16:creationId xmlns:a16="http://schemas.microsoft.com/office/drawing/2014/main" id="{E239E252-ACC2-C370-869C-0F7C8BF060C1}"/>
              </a:ext>
            </a:extLst>
          </p:cNvPr>
          <p:cNvSpPr/>
          <p:nvPr/>
        </p:nvSpPr>
        <p:spPr>
          <a:xfrm>
            <a:off x="9123480" y="466045"/>
            <a:ext cx="1562099" cy="335739"/>
          </a:xfrm>
          <a:prstGeom prst="roundRect">
            <a:avLst>
              <a:gd name="adj" fmla="val 50000"/>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START</a:t>
            </a:r>
          </a:p>
        </p:txBody>
      </p:sp>
      <p:grpSp>
        <p:nvGrpSpPr>
          <p:cNvPr id="2057" name="กลุ่ม 2056">
            <a:extLst>
              <a:ext uri="{FF2B5EF4-FFF2-40B4-BE49-F238E27FC236}">
                <a16:creationId xmlns:a16="http://schemas.microsoft.com/office/drawing/2014/main" id="{02B25D41-045B-8DE8-98CA-27F34F8A7511}"/>
              </a:ext>
            </a:extLst>
          </p:cNvPr>
          <p:cNvGrpSpPr/>
          <p:nvPr/>
        </p:nvGrpSpPr>
        <p:grpSpPr>
          <a:xfrm>
            <a:off x="8398746" y="3345086"/>
            <a:ext cx="2637753" cy="1514006"/>
            <a:chOff x="8398746" y="3345086"/>
            <a:chExt cx="2637753" cy="1514006"/>
          </a:xfrm>
        </p:grpSpPr>
        <p:grpSp>
          <p:nvGrpSpPr>
            <p:cNvPr id="56" name="กลุ่ม 55">
              <a:extLst>
                <a:ext uri="{FF2B5EF4-FFF2-40B4-BE49-F238E27FC236}">
                  <a16:creationId xmlns:a16="http://schemas.microsoft.com/office/drawing/2014/main" id="{BBBE578B-35F7-ED72-56F3-FD7FF01A79AC}"/>
                </a:ext>
              </a:extLst>
            </p:cNvPr>
            <p:cNvGrpSpPr/>
            <p:nvPr/>
          </p:nvGrpSpPr>
          <p:grpSpPr>
            <a:xfrm>
              <a:off x="8584769" y="3345086"/>
              <a:ext cx="2451730" cy="1514006"/>
              <a:chOff x="8584769" y="3345086"/>
              <a:chExt cx="2451730" cy="1514006"/>
            </a:xfrm>
          </p:grpSpPr>
          <p:sp>
            <p:nvSpPr>
              <p:cNvPr id="24" name="ข้าวหลามตัด 23">
                <a:extLst>
                  <a:ext uri="{FF2B5EF4-FFF2-40B4-BE49-F238E27FC236}">
                    <a16:creationId xmlns:a16="http://schemas.microsoft.com/office/drawing/2014/main" id="{8221950F-E3E6-058D-C8A1-4CFE4B5B0E1C}"/>
                  </a:ext>
                </a:extLst>
              </p:cNvPr>
              <p:cNvSpPr/>
              <p:nvPr/>
            </p:nvSpPr>
            <p:spPr>
              <a:xfrm>
                <a:off x="8613349" y="4309992"/>
                <a:ext cx="2423150" cy="549100"/>
              </a:xfrm>
              <a:prstGeom prst="diamond">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Finish all models?</a:t>
                </a:r>
              </a:p>
            </p:txBody>
          </p:sp>
          <p:cxnSp>
            <p:nvCxnSpPr>
              <p:cNvPr id="49" name="ตัวเชื่อมต่อ: หักมุม 48">
                <a:extLst>
                  <a:ext uri="{FF2B5EF4-FFF2-40B4-BE49-F238E27FC236}">
                    <a16:creationId xmlns:a16="http://schemas.microsoft.com/office/drawing/2014/main" id="{789E5F47-C089-1378-BDD2-865B3869A1AB}"/>
                  </a:ext>
                </a:extLst>
              </p:cNvPr>
              <p:cNvCxnSpPr>
                <a:stCxn id="24" idx="1"/>
                <a:endCxn id="41" idx="1"/>
              </p:cNvCxnSpPr>
              <p:nvPr/>
            </p:nvCxnSpPr>
            <p:spPr>
              <a:xfrm rot="10800000">
                <a:off x="8584769" y="3345086"/>
                <a:ext cx="28580" cy="1239457"/>
              </a:xfrm>
              <a:prstGeom prst="bentConnector3">
                <a:avLst>
                  <a:gd name="adj1" fmla="val 89986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5" name="ลูกศรเชื่อมต่อแบบตรง 54">
                <a:extLst>
                  <a:ext uri="{FF2B5EF4-FFF2-40B4-BE49-F238E27FC236}">
                    <a16:creationId xmlns:a16="http://schemas.microsoft.com/office/drawing/2014/main" id="{A7281E3B-ECE0-003F-BFF2-A2927913764B}"/>
                  </a:ext>
                </a:extLst>
              </p:cNvPr>
              <p:cNvCxnSpPr>
                <a:stCxn id="44" idx="2"/>
                <a:endCxn id="24" idx="0"/>
              </p:cNvCxnSpPr>
              <p:nvPr/>
            </p:nvCxnSpPr>
            <p:spPr>
              <a:xfrm flipH="1">
                <a:off x="9824924" y="4114880"/>
                <a:ext cx="5" cy="1951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056" name="กล่องข้อความ 2055">
              <a:extLst>
                <a:ext uri="{FF2B5EF4-FFF2-40B4-BE49-F238E27FC236}">
                  <a16:creationId xmlns:a16="http://schemas.microsoft.com/office/drawing/2014/main" id="{31DDDC63-DC71-2097-7D6E-8DF26F7AFA9E}"/>
                </a:ext>
              </a:extLst>
            </p:cNvPr>
            <p:cNvSpPr txBox="1"/>
            <p:nvPr/>
          </p:nvSpPr>
          <p:spPr>
            <a:xfrm>
              <a:off x="8398746" y="4242740"/>
              <a:ext cx="391454" cy="307777"/>
            </a:xfrm>
            <a:prstGeom prst="rect">
              <a:avLst/>
            </a:prstGeom>
            <a:noFill/>
            <a:ln>
              <a:noFill/>
            </a:ln>
          </p:spPr>
          <p:txBody>
            <a:bodyPr wrap="none" rtlCol="0">
              <a:spAutoFit/>
            </a:bodyPr>
            <a:lstStyle/>
            <a:p>
              <a:pPr algn="l"/>
              <a:r>
                <a:rPr lang="en-US" sz="1400" dirty="0"/>
                <a:t>No</a:t>
              </a:r>
            </a:p>
          </p:txBody>
        </p:sp>
      </p:grpSp>
      <p:grpSp>
        <p:nvGrpSpPr>
          <p:cNvPr id="2068" name="กลุ่ม 2067">
            <a:extLst>
              <a:ext uri="{FF2B5EF4-FFF2-40B4-BE49-F238E27FC236}">
                <a16:creationId xmlns:a16="http://schemas.microsoft.com/office/drawing/2014/main" id="{A65369F7-C3F4-23C7-C117-FE3A668A0DCD}"/>
              </a:ext>
            </a:extLst>
          </p:cNvPr>
          <p:cNvGrpSpPr/>
          <p:nvPr/>
        </p:nvGrpSpPr>
        <p:grpSpPr>
          <a:xfrm>
            <a:off x="8044808" y="1818296"/>
            <a:ext cx="2996103" cy="4288611"/>
            <a:chOff x="8044808" y="1818296"/>
            <a:chExt cx="2996103" cy="4288611"/>
          </a:xfrm>
        </p:grpSpPr>
        <p:grpSp>
          <p:nvGrpSpPr>
            <p:cNvPr id="2061" name="กลุ่ม 2060">
              <a:extLst>
                <a:ext uri="{FF2B5EF4-FFF2-40B4-BE49-F238E27FC236}">
                  <a16:creationId xmlns:a16="http://schemas.microsoft.com/office/drawing/2014/main" id="{9F6F9E79-6F48-27A8-2F8A-9A6B046455FE}"/>
                </a:ext>
              </a:extLst>
            </p:cNvPr>
            <p:cNvGrpSpPr/>
            <p:nvPr/>
          </p:nvGrpSpPr>
          <p:grpSpPr>
            <a:xfrm>
              <a:off x="8044808" y="1818296"/>
              <a:ext cx="2996103" cy="3986733"/>
              <a:chOff x="8044808" y="1818296"/>
              <a:chExt cx="2996103" cy="3986733"/>
            </a:xfrm>
          </p:grpSpPr>
          <p:grpSp>
            <p:nvGrpSpPr>
              <p:cNvPr id="2058" name="กลุ่ม 2057">
                <a:extLst>
                  <a:ext uri="{FF2B5EF4-FFF2-40B4-BE49-F238E27FC236}">
                    <a16:creationId xmlns:a16="http://schemas.microsoft.com/office/drawing/2014/main" id="{39620ED5-EFF8-C301-DEC2-387D58F99A5B}"/>
                  </a:ext>
                </a:extLst>
              </p:cNvPr>
              <p:cNvGrpSpPr/>
              <p:nvPr/>
            </p:nvGrpSpPr>
            <p:grpSpPr>
              <a:xfrm>
                <a:off x="8595793" y="1818296"/>
                <a:ext cx="2445118" cy="3986733"/>
                <a:chOff x="8595793" y="1818296"/>
                <a:chExt cx="2445118" cy="3986733"/>
              </a:xfrm>
            </p:grpSpPr>
            <p:sp>
              <p:nvSpPr>
                <p:cNvPr id="60" name="ข้าวหลามตัด 59">
                  <a:extLst>
                    <a:ext uri="{FF2B5EF4-FFF2-40B4-BE49-F238E27FC236}">
                      <a16:creationId xmlns:a16="http://schemas.microsoft.com/office/drawing/2014/main" id="{D9383E64-822A-E5C9-4E90-994D0F780C66}"/>
                    </a:ext>
                  </a:extLst>
                </p:cNvPr>
                <p:cNvSpPr/>
                <p:nvPr/>
              </p:nvSpPr>
              <p:spPr>
                <a:xfrm>
                  <a:off x="8617761" y="5001560"/>
                  <a:ext cx="2423150" cy="549100"/>
                </a:xfrm>
                <a:prstGeom prst="diamond">
                  <a:avLst/>
                </a:prstGeom>
                <a:solidFill>
                  <a:schemeClr val="bg1"/>
                </a:solidFill>
                <a:ln w="12700">
                  <a:solidFill>
                    <a:srgbClr val="0070C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New process design?</a:t>
                  </a:r>
                </a:p>
              </p:txBody>
            </p:sp>
            <p:cxnSp>
              <p:nvCxnSpPr>
                <p:cNvPr id="61" name="ลูกศรเชื่อมต่อแบบตรง 60">
                  <a:extLst>
                    <a:ext uri="{FF2B5EF4-FFF2-40B4-BE49-F238E27FC236}">
                      <a16:creationId xmlns:a16="http://schemas.microsoft.com/office/drawing/2014/main" id="{EFEB7C2F-E5B0-B7F7-24B1-D85608ABFA3C}"/>
                    </a:ext>
                  </a:extLst>
                </p:cNvPr>
                <p:cNvCxnSpPr>
                  <a:cxnSpLocks/>
                  <a:stCxn id="24" idx="2"/>
                  <a:endCxn id="60" idx="0"/>
                </p:cNvCxnSpPr>
                <p:nvPr/>
              </p:nvCxnSpPr>
              <p:spPr>
                <a:xfrm>
                  <a:off x="9824924" y="4859092"/>
                  <a:ext cx="4412" cy="1424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48" name="ตัวเชื่อมต่อ: หักมุม 2047">
                  <a:extLst>
                    <a:ext uri="{FF2B5EF4-FFF2-40B4-BE49-F238E27FC236}">
                      <a16:creationId xmlns:a16="http://schemas.microsoft.com/office/drawing/2014/main" id="{CF5B10F0-7E9C-F4E9-44BA-9A7AC45B125A}"/>
                    </a:ext>
                  </a:extLst>
                </p:cNvPr>
                <p:cNvCxnSpPr>
                  <a:cxnSpLocks/>
                  <a:stCxn id="60" idx="1"/>
                  <a:endCxn id="28" idx="1"/>
                </p:cNvCxnSpPr>
                <p:nvPr/>
              </p:nvCxnSpPr>
              <p:spPr>
                <a:xfrm rot="10800000">
                  <a:off x="8595793" y="1818296"/>
                  <a:ext cx="21968" cy="3457814"/>
                </a:xfrm>
                <a:prstGeom prst="bentConnector3">
                  <a:avLst>
                    <a:gd name="adj1" fmla="val 2545421"/>
                  </a:avLst>
                </a:prstGeom>
                <a:ln>
                  <a:tailEnd type="triangle"/>
                </a:ln>
              </p:spPr>
              <p:style>
                <a:lnRef idx="1">
                  <a:schemeClr val="accent1"/>
                </a:lnRef>
                <a:fillRef idx="0">
                  <a:schemeClr val="accent1"/>
                </a:fillRef>
                <a:effectRef idx="0">
                  <a:schemeClr val="accent1"/>
                </a:effectRef>
                <a:fontRef idx="minor">
                  <a:schemeClr val="tx1"/>
                </a:fontRef>
              </p:style>
            </p:cxnSp>
            <p:sp>
              <p:nvSpPr>
                <p:cNvPr id="2055" name="กล่องข้อความ 2054">
                  <a:extLst>
                    <a:ext uri="{FF2B5EF4-FFF2-40B4-BE49-F238E27FC236}">
                      <a16:creationId xmlns:a16="http://schemas.microsoft.com/office/drawing/2014/main" id="{025BFA1C-F18A-DC8C-BF49-154D91215A64}"/>
                    </a:ext>
                  </a:extLst>
                </p:cNvPr>
                <p:cNvSpPr txBox="1"/>
                <p:nvPr/>
              </p:nvSpPr>
              <p:spPr>
                <a:xfrm>
                  <a:off x="9904529" y="4776437"/>
                  <a:ext cx="411651" cy="307777"/>
                </a:xfrm>
                <a:prstGeom prst="rect">
                  <a:avLst/>
                </a:prstGeom>
                <a:noFill/>
                <a:ln>
                  <a:noFill/>
                </a:ln>
              </p:spPr>
              <p:txBody>
                <a:bodyPr wrap="none" rtlCol="0">
                  <a:spAutoFit/>
                </a:bodyPr>
                <a:lstStyle/>
                <a:p>
                  <a:pPr algn="l"/>
                  <a:r>
                    <a:rPr lang="en-US" sz="1400" dirty="0"/>
                    <a:t>Yes</a:t>
                  </a:r>
                </a:p>
              </p:txBody>
            </p:sp>
            <p:sp>
              <p:nvSpPr>
                <p:cNvPr id="2067" name="กล่องข้อความ 2066">
                  <a:extLst>
                    <a:ext uri="{FF2B5EF4-FFF2-40B4-BE49-F238E27FC236}">
                      <a16:creationId xmlns:a16="http://schemas.microsoft.com/office/drawing/2014/main" id="{4B28A03D-AE1F-DEE6-C1CB-45E284AAB7BD}"/>
                    </a:ext>
                  </a:extLst>
                </p:cNvPr>
                <p:cNvSpPr txBox="1"/>
                <p:nvPr/>
              </p:nvSpPr>
              <p:spPr>
                <a:xfrm>
                  <a:off x="9904529" y="5497252"/>
                  <a:ext cx="411651" cy="307777"/>
                </a:xfrm>
                <a:prstGeom prst="rect">
                  <a:avLst/>
                </a:prstGeom>
                <a:noFill/>
                <a:ln>
                  <a:noFill/>
                </a:ln>
              </p:spPr>
              <p:txBody>
                <a:bodyPr wrap="none" rtlCol="0">
                  <a:spAutoFit/>
                </a:bodyPr>
                <a:lstStyle/>
                <a:p>
                  <a:pPr algn="l"/>
                  <a:r>
                    <a:rPr lang="en-US" sz="1400" dirty="0"/>
                    <a:t>Yes</a:t>
                  </a:r>
                </a:p>
              </p:txBody>
            </p:sp>
          </p:grpSp>
          <p:sp>
            <p:nvSpPr>
              <p:cNvPr id="2060" name="กล่องข้อความ 2059">
                <a:extLst>
                  <a:ext uri="{FF2B5EF4-FFF2-40B4-BE49-F238E27FC236}">
                    <a16:creationId xmlns:a16="http://schemas.microsoft.com/office/drawing/2014/main" id="{A354A951-1B56-B8C0-20DC-C58133BC6B87}"/>
                  </a:ext>
                </a:extLst>
              </p:cNvPr>
              <p:cNvSpPr txBox="1"/>
              <p:nvPr/>
            </p:nvSpPr>
            <p:spPr>
              <a:xfrm>
                <a:off x="8044808" y="5045711"/>
                <a:ext cx="391454" cy="307777"/>
              </a:xfrm>
              <a:prstGeom prst="rect">
                <a:avLst/>
              </a:prstGeom>
              <a:noFill/>
              <a:ln>
                <a:noFill/>
              </a:ln>
            </p:spPr>
            <p:txBody>
              <a:bodyPr wrap="none" rtlCol="0">
                <a:spAutoFit/>
              </a:bodyPr>
              <a:lstStyle/>
              <a:p>
                <a:pPr algn="l"/>
                <a:r>
                  <a:rPr lang="en-US" sz="1400" dirty="0"/>
                  <a:t>No</a:t>
                </a:r>
              </a:p>
            </p:txBody>
          </p:sp>
        </p:grpSp>
        <p:sp>
          <p:nvSpPr>
            <p:cNvPr id="2062" name="สี่เหลี่ยมผืนผ้า: มุมมน 2061">
              <a:extLst>
                <a:ext uri="{FF2B5EF4-FFF2-40B4-BE49-F238E27FC236}">
                  <a16:creationId xmlns:a16="http://schemas.microsoft.com/office/drawing/2014/main" id="{23B43515-3AC2-A4FC-D1A8-67E323E200E1}"/>
                </a:ext>
              </a:extLst>
            </p:cNvPr>
            <p:cNvSpPr/>
            <p:nvPr/>
          </p:nvSpPr>
          <p:spPr>
            <a:xfrm>
              <a:off x="9054898" y="5771168"/>
              <a:ext cx="1562099" cy="335739"/>
            </a:xfrm>
            <a:prstGeom prst="roundRect">
              <a:avLst>
                <a:gd name="adj" fmla="val 50000"/>
              </a:avLst>
            </a:prstGeom>
            <a:solidFill>
              <a:schemeClr val="bg1"/>
            </a:solid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End</a:t>
              </a:r>
            </a:p>
          </p:txBody>
        </p:sp>
        <p:cxnSp>
          <p:nvCxnSpPr>
            <p:cNvPr id="2063" name="ลูกศรเชื่อมต่อแบบตรง 2062">
              <a:extLst>
                <a:ext uri="{FF2B5EF4-FFF2-40B4-BE49-F238E27FC236}">
                  <a16:creationId xmlns:a16="http://schemas.microsoft.com/office/drawing/2014/main" id="{9458D042-C420-A053-A8DD-9286AC3CE91C}"/>
                </a:ext>
              </a:extLst>
            </p:cNvPr>
            <p:cNvCxnSpPr>
              <a:cxnSpLocks/>
              <a:stCxn id="60" idx="2"/>
              <a:endCxn id="2062" idx="0"/>
            </p:cNvCxnSpPr>
            <p:nvPr/>
          </p:nvCxnSpPr>
          <p:spPr>
            <a:xfrm>
              <a:off x="9829336" y="5550660"/>
              <a:ext cx="6612" cy="2205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 name="ชื่อเรื่อง 3">
            <a:extLst>
              <a:ext uri="{FF2B5EF4-FFF2-40B4-BE49-F238E27FC236}">
                <a16:creationId xmlns:a16="http://schemas.microsoft.com/office/drawing/2014/main" id="{DDF2C8A5-F807-08C0-F396-4246EDE6CAB8}"/>
              </a:ext>
            </a:extLst>
          </p:cNvPr>
          <p:cNvSpPr>
            <a:spLocks noGrp="1"/>
          </p:cNvSpPr>
          <p:nvPr>
            <p:ph type="title"/>
          </p:nvPr>
        </p:nvSpPr>
        <p:spPr>
          <a:xfrm>
            <a:off x="676656" y="6078227"/>
            <a:ext cx="11414957" cy="613283"/>
          </a:xfrm>
        </p:spPr>
        <p:txBody>
          <a:bodyPr>
            <a:noAutofit/>
          </a:bodyPr>
          <a:lstStyle/>
          <a:p>
            <a:pPr algn="r"/>
            <a:r>
              <a:rPr lang="en-US" sz="1400" dirty="0"/>
              <a:t>Page 1 2of 18</a:t>
            </a:r>
          </a:p>
        </p:txBody>
      </p:sp>
    </p:spTree>
    <p:extLst>
      <p:ext uri="{BB962C8B-B14F-4D97-AF65-F5344CB8AC3E}">
        <p14:creationId xmlns:p14="http://schemas.microsoft.com/office/powerpoint/2010/main" val="236793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 calcmode="lin" valueType="num">
                                      <p:cBhvr>
                                        <p:cTn id="18" dur="500" fill="hold"/>
                                        <p:tgtEl>
                                          <p:spTgt spid="31"/>
                                        </p:tgtEl>
                                        <p:attrNameLst>
                                          <p:attrName>ppt_w</p:attrName>
                                        </p:attrNameLst>
                                      </p:cBhvr>
                                      <p:tavLst>
                                        <p:tav tm="0">
                                          <p:val>
                                            <p:fltVal val="0"/>
                                          </p:val>
                                        </p:tav>
                                        <p:tav tm="100000">
                                          <p:val>
                                            <p:strVal val="#ppt_w"/>
                                          </p:val>
                                        </p:tav>
                                      </p:tavLst>
                                    </p:anim>
                                    <p:anim calcmode="lin" valueType="num">
                                      <p:cBhvr>
                                        <p:cTn id="19" dur="500" fill="hold"/>
                                        <p:tgtEl>
                                          <p:spTgt spid="31"/>
                                        </p:tgtEl>
                                        <p:attrNameLst>
                                          <p:attrName>ppt_h</p:attrName>
                                        </p:attrNameLst>
                                      </p:cBhvr>
                                      <p:tavLst>
                                        <p:tav tm="0">
                                          <p:val>
                                            <p:fltVal val="0"/>
                                          </p:val>
                                        </p:tav>
                                        <p:tav tm="100000">
                                          <p:val>
                                            <p:strVal val="#ppt_h"/>
                                          </p:val>
                                        </p:tav>
                                      </p:tavLst>
                                    </p:anim>
                                    <p:animEffect transition="in" filter="fade">
                                      <p:cBhvr>
                                        <p:cTn id="20" dur="5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p:cTn id="25" dur="500" fill="hold"/>
                                        <p:tgtEl>
                                          <p:spTgt spid="35"/>
                                        </p:tgtEl>
                                        <p:attrNameLst>
                                          <p:attrName>ppt_w</p:attrName>
                                        </p:attrNameLst>
                                      </p:cBhvr>
                                      <p:tavLst>
                                        <p:tav tm="0">
                                          <p:val>
                                            <p:fltVal val="0"/>
                                          </p:val>
                                        </p:tav>
                                        <p:tav tm="100000">
                                          <p:val>
                                            <p:strVal val="#ppt_w"/>
                                          </p:val>
                                        </p:tav>
                                      </p:tavLst>
                                    </p:anim>
                                    <p:anim calcmode="lin" valueType="num">
                                      <p:cBhvr>
                                        <p:cTn id="26" dur="500" fill="hold"/>
                                        <p:tgtEl>
                                          <p:spTgt spid="35"/>
                                        </p:tgtEl>
                                        <p:attrNameLst>
                                          <p:attrName>ppt_h</p:attrName>
                                        </p:attrNameLst>
                                      </p:cBhvr>
                                      <p:tavLst>
                                        <p:tav tm="0">
                                          <p:val>
                                            <p:fltVal val="0"/>
                                          </p:val>
                                        </p:tav>
                                        <p:tav tm="100000">
                                          <p:val>
                                            <p:strVal val="#ppt_h"/>
                                          </p:val>
                                        </p:tav>
                                      </p:tavLst>
                                    </p:anim>
                                    <p:animEffect transition="in" filter="fade">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0"/>
                                        </p:tgtEl>
                                        <p:attrNameLst>
                                          <p:attrName>style.visibility</p:attrName>
                                        </p:attrNameLst>
                                      </p:cBhvr>
                                      <p:to>
                                        <p:strVal val="visible"/>
                                      </p:to>
                                    </p:set>
                                    <p:anim calcmode="lin" valueType="num">
                                      <p:cBhvr>
                                        <p:cTn id="32" dur="500" fill="hold"/>
                                        <p:tgtEl>
                                          <p:spTgt spid="40"/>
                                        </p:tgtEl>
                                        <p:attrNameLst>
                                          <p:attrName>ppt_w</p:attrName>
                                        </p:attrNameLst>
                                      </p:cBhvr>
                                      <p:tavLst>
                                        <p:tav tm="0">
                                          <p:val>
                                            <p:fltVal val="0"/>
                                          </p:val>
                                        </p:tav>
                                        <p:tav tm="100000">
                                          <p:val>
                                            <p:strVal val="#ppt_w"/>
                                          </p:val>
                                        </p:tav>
                                      </p:tavLst>
                                    </p:anim>
                                    <p:anim calcmode="lin" valueType="num">
                                      <p:cBhvr>
                                        <p:cTn id="33" dur="500" fill="hold"/>
                                        <p:tgtEl>
                                          <p:spTgt spid="40"/>
                                        </p:tgtEl>
                                        <p:attrNameLst>
                                          <p:attrName>ppt_h</p:attrName>
                                        </p:attrNameLst>
                                      </p:cBhvr>
                                      <p:tavLst>
                                        <p:tav tm="0">
                                          <p:val>
                                            <p:fltVal val="0"/>
                                          </p:val>
                                        </p:tav>
                                        <p:tav tm="100000">
                                          <p:val>
                                            <p:strVal val="#ppt_h"/>
                                          </p:val>
                                        </p:tav>
                                      </p:tavLst>
                                    </p:anim>
                                    <p:animEffect transition="in" filter="fade">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p:cTn id="39" dur="500" fill="hold"/>
                                        <p:tgtEl>
                                          <p:spTgt spid="43"/>
                                        </p:tgtEl>
                                        <p:attrNameLst>
                                          <p:attrName>ppt_w</p:attrName>
                                        </p:attrNameLst>
                                      </p:cBhvr>
                                      <p:tavLst>
                                        <p:tav tm="0">
                                          <p:val>
                                            <p:fltVal val="0"/>
                                          </p:val>
                                        </p:tav>
                                        <p:tav tm="100000">
                                          <p:val>
                                            <p:strVal val="#ppt_w"/>
                                          </p:val>
                                        </p:tav>
                                      </p:tavLst>
                                    </p:anim>
                                    <p:anim calcmode="lin" valueType="num">
                                      <p:cBhvr>
                                        <p:cTn id="40" dur="500" fill="hold"/>
                                        <p:tgtEl>
                                          <p:spTgt spid="43"/>
                                        </p:tgtEl>
                                        <p:attrNameLst>
                                          <p:attrName>ppt_h</p:attrName>
                                        </p:attrNameLst>
                                      </p:cBhvr>
                                      <p:tavLst>
                                        <p:tav tm="0">
                                          <p:val>
                                            <p:fltVal val="0"/>
                                          </p:val>
                                        </p:tav>
                                        <p:tav tm="100000">
                                          <p:val>
                                            <p:strVal val="#ppt_h"/>
                                          </p:val>
                                        </p:tav>
                                      </p:tavLst>
                                    </p:anim>
                                    <p:animEffect transition="in" filter="fade">
                                      <p:cBhvr>
                                        <p:cTn id="41" dur="500"/>
                                        <p:tgtEl>
                                          <p:spTgt spid="43"/>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2057"/>
                                        </p:tgtEl>
                                        <p:attrNameLst>
                                          <p:attrName>style.visibility</p:attrName>
                                        </p:attrNameLst>
                                      </p:cBhvr>
                                      <p:to>
                                        <p:strVal val="visible"/>
                                      </p:to>
                                    </p:set>
                                    <p:anim calcmode="lin" valueType="num">
                                      <p:cBhvr>
                                        <p:cTn id="46" dur="500" fill="hold"/>
                                        <p:tgtEl>
                                          <p:spTgt spid="2057"/>
                                        </p:tgtEl>
                                        <p:attrNameLst>
                                          <p:attrName>ppt_w</p:attrName>
                                        </p:attrNameLst>
                                      </p:cBhvr>
                                      <p:tavLst>
                                        <p:tav tm="0">
                                          <p:val>
                                            <p:fltVal val="0"/>
                                          </p:val>
                                        </p:tav>
                                        <p:tav tm="100000">
                                          <p:val>
                                            <p:strVal val="#ppt_w"/>
                                          </p:val>
                                        </p:tav>
                                      </p:tavLst>
                                    </p:anim>
                                    <p:anim calcmode="lin" valueType="num">
                                      <p:cBhvr>
                                        <p:cTn id="47" dur="500" fill="hold"/>
                                        <p:tgtEl>
                                          <p:spTgt spid="2057"/>
                                        </p:tgtEl>
                                        <p:attrNameLst>
                                          <p:attrName>ppt_h</p:attrName>
                                        </p:attrNameLst>
                                      </p:cBhvr>
                                      <p:tavLst>
                                        <p:tav tm="0">
                                          <p:val>
                                            <p:fltVal val="0"/>
                                          </p:val>
                                        </p:tav>
                                        <p:tav tm="100000">
                                          <p:val>
                                            <p:strVal val="#ppt_h"/>
                                          </p:val>
                                        </p:tav>
                                      </p:tavLst>
                                    </p:anim>
                                    <p:animEffect transition="in" filter="fade">
                                      <p:cBhvr>
                                        <p:cTn id="48" dur="500"/>
                                        <p:tgtEl>
                                          <p:spTgt spid="205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2068"/>
                                        </p:tgtEl>
                                        <p:attrNameLst>
                                          <p:attrName>style.visibility</p:attrName>
                                        </p:attrNameLst>
                                      </p:cBhvr>
                                      <p:to>
                                        <p:strVal val="visible"/>
                                      </p:to>
                                    </p:set>
                                    <p:anim calcmode="lin" valueType="num">
                                      <p:cBhvr>
                                        <p:cTn id="53" dur="500" fill="hold"/>
                                        <p:tgtEl>
                                          <p:spTgt spid="2068"/>
                                        </p:tgtEl>
                                        <p:attrNameLst>
                                          <p:attrName>ppt_w</p:attrName>
                                        </p:attrNameLst>
                                      </p:cBhvr>
                                      <p:tavLst>
                                        <p:tav tm="0">
                                          <p:val>
                                            <p:fltVal val="0"/>
                                          </p:val>
                                        </p:tav>
                                        <p:tav tm="100000">
                                          <p:val>
                                            <p:strVal val="#ppt_w"/>
                                          </p:val>
                                        </p:tav>
                                      </p:tavLst>
                                    </p:anim>
                                    <p:anim calcmode="lin" valueType="num">
                                      <p:cBhvr>
                                        <p:cTn id="54" dur="500" fill="hold"/>
                                        <p:tgtEl>
                                          <p:spTgt spid="2068"/>
                                        </p:tgtEl>
                                        <p:attrNameLst>
                                          <p:attrName>ppt_h</p:attrName>
                                        </p:attrNameLst>
                                      </p:cBhvr>
                                      <p:tavLst>
                                        <p:tav tm="0">
                                          <p:val>
                                            <p:fltVal val="0"/>
                                          </p:val>
                                        </p:tav>
                                        <p:tav tm="100000">
                                          <p:val>
                                            <p:strVal val="#ppt_h"/>
                                          </p:val>
                                        </p:tav>
                                      </p:tavLst>
                                    </p:anim>
                                    <p:animEffect transition="in" filter="fade">
                                      <p:cBhvr>
                                        <p:cTn id="55" dur="500"/>
                                        <p:tgtEl>
                                          <p:spTgt spid="2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สี่เหลี่ยมผืนผ้า: มุมมน 9">
            <a:extLst>
              <a:ext uri="{FF2B5EF4-FFF2-40B4-BE49-F238E27FC236}">
                <a16:creationId xmlns:a16="http://schemas.microsoft.com/office/drawing/2014/main" id="{6BAC38C0-7DB3-697F-A205-5FA3A2854FB7}"/>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ตัวแทนข้อความ 5">
            <a:extLst>
              <a:ext uri="{FF2B5EF4-FFF2-40B4-BE49-F238E27FC236}">
                <a16:creationId xmlns:a16="http://schemas.microsoft.com/office/drawing/2014/main" id="{F0DCAA5D-BC76-D1E4-60B5-1E84BD4A4E30}"/>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646331"/>
          </a:xfrm>
          <a:prstGeom prst="rect">
            <a:avLst/>
          </a:prstGeom>
          <a:noFill/>
        </p:spPr>
        <p:txBody>
          <a:bodyPr wrap="square" rtlCol="0">
            <a:spAutoFit/>
          </a:bodyPr>
          <a:lstStyle/>
          <a:p>
            <a:pPr algn="ctr"/>
            <a:r>
              <a:rPr lang="en-US" sz="3600" b="1" dirty="0"/>
              <a:t>Height and Hand positions results</a:t>
            </a:r>
            <a:endParaRPr lang="en-US" sz="2800" dirty="0"/>
          </a:p>
        </p:txBody>
      </p:sp>
      <p:sp>
        <p:nvSpPr>
          <p:cNvPr id="7" name="กล่องข้อความ 6">
            <a:extLst>
              <a:ext uri="{FF2B5EF4-FFF2-40B4-BE49-F238E27FC236}">
                <a16:creationId xmlns:a16="http://schemas.microsoft.com/office/drawing/2014/main" id="{4058445F-7D16-3982-EABC-E23724A7B2EB}"/>
              </a:ext>
            </a:extLst>
          </p:cNvPr>
          <p:cNvSpPr txBox="1"/>
          <p:nvPr/>
        </p:nvSpPr>
        <p:spPr>
          <a:xfrm>
            <a:off x="910336" y="1140194"/>
            <a:ext cx="10838688" cy="523220"/>
          </a:xfrm>
          <a:prstGeom prst="rect">
            <a:avLst/>
          </a:prstGeom>
          <a:noFill/>
        </p:spPr>
        <p:txBody>
          <a:bodyPr wrap="square">
            <a:spAutoFit/>
          </a:bodyPr>
          <a:lstStyle/>
          <a:p>
            <a:pPr algn="just"/>
            <a:r>
              <a:rPr lang="en-US" sz="2800" dirty="0"/>
              <a:t>	</a:t>
            </a:r>
          </a:p>
        </p:txBody>
      </p:sp>
      <p:pic>
        <p:nvPicPr>
          <p:cNvPr id="6146" name="Picture 2">
            <a:extLst>
              <a:ext uri="{FF2B5EF4-FFF2-40B4-BE49-F238E27FC236}">
                <a16:creationId xmlns:a16="http://schemas.microsoft.com/office/drawing/2014/main" id="{E8EB7638-FA68-39B3-6AF1-CD1883197C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301" y="1249022"/>
            <a:ext cx="5234877" cy="40511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ชื่อเรื่อง 2">
            <a:extLst>
              <a:ext uri="{FF2B5EF4-FFF2-40B4-BE49-F238E27FC236}">
                <a16:creationId xmlns:a16="http://schemas.microsoft.com/office/drawing/2014/main" id="{7FCD76E0-51C3-C6CA-6DA2-2B8B7884C7A7}"/>
              </a:ext>
            </a:extLst>
          </p:cNvPr>
          <p:cNvSpPr>
            <a:spLocks noGrp="1"/>
          </p:cNvSpPr>
          <p:nvPr>
            <p:ph type="title"/>
          </p:nvPr>
        </p:nvSpPr>
        <p:spPr>
          <a:xfrm>
            <a:off x="7121143" y="5258351"/>
            <a:ext cx="4229690" cy="613283"/>
          </a:xfrm>
        </p:spPr>
        <p:txBody>
          <a:bodyPr>
            <a:noAutofit/>
          </a:bodyPr>
          <a:lstStyle/>
          <a:p>
            <a:r>
              <a:rPr lang="en-US" sz="1800" dirty="0">
                <a:solidFill>
                  <a:schemeClr val="tx1"/>
                </a:solidFill>
              </a:rPr>
              <a:t>Photo of simulation for model female height at 5</a:t>
            </a:r>
            <a:r>
              <a:rPr lang="en-US" sz="1800" baseline="30000" dirty="0">
                <a:solidFill>
                  <a:schemeClr val="tx1"/>
                </a:solidFill>
              </a:rPr>
              <a:t>th</a:t>
            </a:r>
            <a:r>
              <a:rPr lang="en-US" sz="1800" dirty="0">
                <a:solidFill>
                  <a:schemeClr val="tx1"/>
                </a:solidFill>
              </a:rPr>
              <a:t> percentile stacked 2</a:t>
            </a:r>
            <a:r>
              <a:rPr lang="en-US" sz="1800" baseline="30000" dirty="0">
                <a:solidFill>
                  <a:schemeClr val="tx1"/>
                </a:solidFill>
              </a:rPr>
              <a:t>nd</a:t>
            </a:r>
            <a:r>
              <a:rPr lang="en-US" sz="1800" dirty="0">
                <a:solidFill>
                  <a:schemeClr val="tx1"/>
                </a:solidFill>
              </a:rPr>
              <a:t> box vertically at the hand position4 height 1180millimeters</a:t>
            </a:r>
          </a:p>
        </p:txBody>
      </p:sp>
      <p:sp>
        <p:nvSpPr>
          <p:cNvPr id="8" name="ตัวแทนข้อความ 7">
            <a:extLst>
              <a:ext uri="{FF2B5EF4-FFF2-40B4-BE49-F238E27FC236}">
                <a16:creationId xmlns:a16="http://schemas.microsoft.com/office/drawing/2014/main" id="{AE2D5A75-53F7-FFA8-C07C-2FCA26A3FE33}"/>
              </a:ext>
            </a:extLst>
          </p:cNvPr>
          <p:cNvSpPr>
            <a:spLocks noGrp="1"/>
          </p:cNvSpPr>
          <p:nvPr>
            <p:ph type="body" sz="half" idx="2"/>
          </p:nvPr>
        </p:nvSpPr>
        <p:spPr/>
        <p:txBody>
          <a:bodyPr/>
          <a:lstStyle/>
          <a:p>
            <a:endParaRPr lang="en-US"/>
          </a:p>
        </p:txBody>
      </p:sp>
      <p:sp>
        <p:nvSpPr>
          <p:cNvPr id="13" name="สี่เหลี่ยมผืนผ้า: มุมมน 12">
            <a:extLst>
              <a:ext uri="{FF2B5EF4-FFF2-40B4-BE49-F238E27FC236}">
                <a16:creationId xmlns:a16="http://schemas.microsoft.com/office/drawing/2014/main" id="{35006EEA-F4D9-9C58-B030-899C05ED0C6D}"/>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Result</a:t>
            </a:r>
          </a:p>
        </p:txBody>
      </p:sp>
      <p:pic>
        <p:nvPicPr>
          <p:cNvPr id="4" name="รูปภาพ 3">
            <a:extLst>
              <a:ext uri="{FF2B5EF4-FFF2-40B4-BE49-F238E27FC236}">
                <a16:creationId xmlns:a16="http://schemas.microsoft.com/office/drawing/2014/main" id="{5F7C31DC-9324-50B1-B1BB-56EBD5C1FA17}"/>
              </a:ext>
            </a:extLst>
          </p:cNvPr>
          <p:cNvPicPr>
            <a:picLocks noChangeAspect="1"/>
          </p:cNvPicPr>
          <p:nvPr/>
        </p:nvPicPr>
        <p:blipFill>
          <a:blip r:embed="rId4"/>
          <a:stretch>
            <a:fillRect/>
          </a:stretch>
        </p:blipFill>
        <p:spPr>
          <a:xfrm>
            <a:off x="6766801" y="1381758"/>
            <a:ext cx="4229690" cy="3648584"/>
          </a:xfrm>
          <a:prstGeom prst="rect">
            <a:avLst/>
          </a:prstGeom>
        </p:spPr>
      </p:pic>
      <p:sp>
        <p:nvSpPr>
          <p:cNvPr id="2" name="ชื่อเรื่อง 3">
            <a:extLst>
              <a:ext uri="{FF2B5EF4-FFF2-40B4-BE49-F238E27FC236}">
                <a16:creationId xmlns:a16="http://schemas.microsoft.com/office/drawing/2014/main" id="{5D13E80D-9DC3-22F4-B0E9-4939F334A5DE}"/>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13 of 18</a:t>
            </a:r>
          </a:p>
        </p:txBody>
      </p:sp>
    </p:spTree>
    <p:extLst>
      <p:ext uri="{BB962C8B-B14F-4D97-AF65-F5344CB8AC3E}">
        <p14:creationId xmlns:p14="http://schemas.microsoft.com/office/powerpoint/2010/main" val="3711145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สี่เหลี่ยมผืนผ้า: มุมมน 9">
            <a:extLst>
              <a:ext uri="{FF2B5EF4-FFF2-40B4-BE49-F238E27FC236}">
                <a16:creationId xmlns:a16="http://schemas.microsoft.com/office/drawing/2014/main" id="{E5385FB6-27DB-1DFD-C80D-04E44C30E490}"/>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ตัวแทนข้อความ 5">
            <a:extLst>
              <a:ext uri="{FF2B5EF4-FFF2-40B4-BE49-F238E27FC236}">
                <a16:creationId xmlns:a16="http://schemas.microsoft.com/office/drawing/2014/main" id="{DCDA4713-23E7-47B0-DBD8-546E6F16DD13}"/>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646331"/>
          </a:xfrm>
          <a:prstGeom prst="rect">
            <a:avLst/>
          </a:prstGeom>
          <a:noFill/>
        </p:spPr>
        <p:txBody>
          <a:bodyPr wrap="square" rtlCol="0">
            <a:spAutoFit/>
          </a:bodyPr>
          <a:lstStyle/>
          <a:p>
            <a:pPr algn="ctr"/>
            <a:r>
              <a:rPr lang="en-US" sz="3600" b="1" dirty="0"/>
              <a:t>Composite Lifting index results</a:t>
            </a:r>
            <a:endParaRPr lang="en-US" sz="2800" dirty="0"/>
          </a:p>
        </p:txBody>
      </p:sp>
      <p:sp>
        <p:nvSpPr>
          <p:cNvPr id="7" name="กล่องข้อความ 6">
            <a:extLst>
              <a:ext uri="{FF2B5EF4-FFF2-40B4-BE49-F238E27FC236}">
                <a16:creationId xmlns:a16="http://schemas.microsoft.com/office/drawing/2014/main" id="{4058445F-7D16-3982-EABC-E23724A7B2EB}"/>
              </a:ext>
            </a:extLst>
          </p:cNvPr>
          <p:cNvSpPr txBox="1"/>
          <p:nvPr/>
        </p:nvSpPr>
        <p:spPr>
          <a:xfrm>
            <a:off x="910336" y="1243289"/>
            <a:ext cx="5785104" cy="461665"/>
          </a:xfrm>
          <a:prstGeom prst="rect">
            <a:avLst/>
          </a:prstGeom>
          <a:noFill/>
        </p:spPr>
        <p:txBody>
          <a:bodyPr wrap="square">
            <a:spAutoFit/>
          </a:bodyPr>
          <a:lstStyle/>
          <a:p>
            <a:pPr algn="just"/>
            <a:r>
              <a:rPr lang="en-US" sz="2400" dirty="0"/>
              <a:t>	</a:t>
            </a:r>
          </a:p>
        </p:txBody>
      </p:sp>
      <p:pic>
        <p:nvPicPr>
          <p:cNvPr id="7170" name="Picture 2">
            <a:extLst>
              <a:ext uri="{FF2B5EF4-FFF2-40B4-BE49-F238E27FC236}">
                <a16:creationId xmlns:a16="http://schemas.microsoft.com/office/drawing/2014/main" id="{F3653D6B-ED6F-4E54-3A47-E00826D5B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2221" y="1319492"/>
            <a:ext cx="5418487" cy="41180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ชื่อเรื่อง 2">
            <a:extLst>
              <a:ext uri="{FF2B5EF4-FFF2-40B4-BE49-F238E27FC236}">
                <a16:creationId xmlns:a16="http://schemas.microsoft.com/office/drawing/2014/main" id="{D53A842A-1A72-CADD-782B-4E3223CC5C5B}"/>
              </a:ext>
            </a:extLst>
          </p:cNvPr>
          <p:cNvSpPr>
            <a:spLocks noGrp="1"/>
          </p:cNvSpPr>
          <p:nvPr>
            <p:ph type="title"/>
          </p:nvPr>
        </p:nvSpPr>
        <p:spPr/>
        <p:txBody>
          <a:bodyPr/>
          <a:lstStyle/>
          <a:p>
            <a:endParaRPr lang="en-US"/>
          </a:p>
        </p:txBody>
      </p:sp>
      <p:sp>
        <p:nvSpPr>
          <p:cNvPr id="8" name="ตัวแทนข้อความ 7">
            <a:extLst>
              <a:ext uri="{FF2B5EF4-FFF2-40B4-BE49-F238E27FC236}">
                <a16:creationId xmlns:a16="http://schemas.microsoft.com/office/drawing/2014/main" id="{98106A57-830F-D7ED-C89B-40D028C9ECB2}"/>
              </a:ext>
            </a:extLst>
          </p:cNvPr>
          <p:cNvSpPr>
            <a:spLocks noGrp="1"/>
          </p:cNvSpPr>
          <p:nvPr>
            <p:ph type="body" sz="half" idx="2"/>
          </p:nvPr>
        </p:nvSpPr>
        <p:spPr/>
        <p:txBody>
          <a:bodyPr/>
          <a:lstStyle/>
          <a:p>
            <a:endParaRPr lang="en-US"/>
          </a:p>
        </p:txBody>
      </p:sp>
      <p:sp>
        <p:nvSpPr>
          <p:cNvPr id="13" name="สี่เหลี่ยมผืนผ้า: มุมมน 12">
            <a:extLst>
              <a:ext uri="{FF2B5EF4-FFF2-40B4-BE49-F238E27FC236}">
                <a16:creationId xmlns:a16="http://schemas.microsoft.com/office/drawing/2014/main" id="{600788F7-6861-9112-B33F-D6FD5B623B96}"/>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Result</a:t>
            </a:r>
          </a:p>
        </p:txBody>
      </p:sp>
      <p:sp>
        <p:nvSpPr>
          <p:cNvPr id="4" name="กล่องข้อความ 3">
            <a:extLst>
              <a:ext uri="{FF2B5EF4-FFF2-40B4-BE49-F238E27FC236}">
                <a16:creationId xmlns:a16="http://schemas.microsoft.com/office/drawing/2014/main" id="{9FD54D53-746D-CFF2-F687-609DC362E3A1}"/>
              </a:ext>
            </a:extLst>
          </p:cNvPr>
          <p:cNvSpPr txBox="1"/>
          <p:nvPr/>
        </p:nvSpPr>
        <p:spPr>
          <a:xfrm>
            <a:off x="7580476" y="2079562"/>
            <a:ext cx="3973089" cy="2862322"/>
          </a:xfrm>
          <a:prstGeom prst="rect">
            <a:avLst/>
          </a:prstGeom>
          <a:solidFill>
            <a:schemeClr val="bg1"/>
          </a:solidFill>
          <a:ln>
            <a:noFill/>
          </a:ln>
        </p:spPr>
        <p:txBody>
          <a:bodyPr wrap="square">
            <a:spAutoFit/>
          </a:bodyPr>
          <a:lstStyle/>
          <a:p>
            <a:r>
              <a:rPr lang="en-US" dirty="0"/>
              <a:t>The default process, one worker.</a:t>
            </a:r>
          </a:p>
          <a:p>
            <a:r>
              <a:rPr lang="en-US" dirty="0"/>
              <a:t>		maximum CLI is </a:t>
            </a:r>
            <a:r>
              <a:rPr lang="en-US" dirty="0">
                <a:highlight>
                  <a:srgbClr val="FF0000"/>
                </a:highlight>
              </a:rPr>
              <a:t>3.93</a:t>
            </a:r>
          </a:p>
          <a:p>
            <a:r>
              <a:rPr lang="en-US" sz="1800" dirty="0"/>
              <a:t>Option 1. two workers lifting, </a:t>
            </a:r>
          </a:p>
          <a:p>
            <a:r>
              <a:rPr lang="en-US" sz="1800" dirty="0"/>
              <a:t>		</a:t>
            </a:r>
            <a:r>
              <a:rPr lang="en-US" dirty="0"/>
              <a:t>M</a:t>
            </a:r>
            <a:r>
              <a:rPr lang="en-US" sz="1800" dirty="0"/>
              <a:t>ax resulted in a CLI of </a:t>
            </a:r>
            <a:r>
              <a:rPr lang="en-US" sz="1800" dirty="0">
                <a:highlight>
                  <a:srgbClr val="FFFF00"/>
                </a:highlight>
              </a:rPr>
              <a:t>1.97</a:t>
            </a:r>
          </a:p>
          <a:p>
            <a:r>
              <a:rPr lang="en-US" sz="1800" dirty="0"/>
              <a:t>Option 2. height adjustment, one worker.		Max resulted in a CLI of </a:t>
            </a:r>
            <a:r>
              <a:rPr lang="en-US" sz="1800" dirty="0">
                <a:highlight>
                  <a:srgbClr val="FFFF00"/>
                </a:highlight>
              </a:rPr>
              <a:t>2.77</a:t>
            </a:r>
          </a:p>
          <a:p>
            <a:pPr algn="just"/>
            <a:r>
              <a:rPr lang="en-US" b="1" dirty="0"/>
              <a:t>Option </a:t>
            </a:r>
            <a:r>
              <a:rPr lang="en-US" sz="1800" b="1" dirty="0"/>
              <a:t>3. </a:t>
            </a:r>
            <a:r>
              <a:rPr lang="th-TH" sz="1800" b="1" dirty="0"/>
              <a:t>	</a:t>
            </a:r>
            <a:r>
              <a:rPr lang="en-US" sz="1800" b="1" dirty="0"/>
              <a:t>utilizes a spring balancer, </a:t>
            </a:r>
          </a:p>
          <a:p>
            <a:pPr algn="just"/>
            <a:r>
              <a:rPr lang="en-US" b="1" dirty="0"/>
              <a:t>		</a:t>
            </a:r>
            <a:r>
              <a:rPr lang="en-US" sz="1800" b="1" dirty="0"/>
              <a:t>load reduc</a:t>
            </a:r>
            <a:r>
              <a:rPr lang="en-US" b="1" dirty="0"/>
              <a:t>e to 3 kg and boost lift  frequency to 1 lift/min</a:t>
            </a:r>
            <a:r>
              <a:rPr lang="en-US" sz="1800" b="1" dirty="0"/>
              <a:t>. (10 times)</a:t>
            </a:r>
          </a:p>
          <a:p>
            <a:pPr algn="just"/>
            <a:r>
              <a:rPr lang="en-US" sz="1800" dirty="0"/>
              <a:t>		Max resulted in a CLI of </a:t>
            </a:r>
            <a:r>
              <a:rPr lang="en-US" sz="1800" dirty="0">
                <a:highlight>
                  <a:srgbClr val="00FF00"/>
                </a:highlight>
              </a:rPr>
              <a:t>0.47</a:t>
            </a:r>
            <a:endParaRPr lang="en-US" dirty="0">
              <a:highlight>
                <a:srgbClr val="00FF00"/>
              </a:highlight>
            </a:endParaRPr>
          </a:p>
        </p:txBody>
      </p:sp>
      <p:sp>
        <p:nvSpPr>
          <p:cNvPr id="2" name="ชื่อเรื่อง 3">
            <a:extLst>
              <a:ext uri="{FF2B5EF4-FFF2-40B4-BE49-F238E27FC236}">
                <a16:creationId xmlns:a16="http://schemas.microsoft.com/office/drawing/2014/main" id="{F81D023D-F93F-AE8F-FC76-723F38A1F3E1}"/>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14 of 18</a:t>
            </a:r>
          </a:p>
        </p:txBody>
      </p:sp>
    </p:spTree>
    <p:extLst>
      <p:ext uri="{BB962C8B-B14F-4D97-AF65-F5344CB8AC3E}">
        <p14:creationId xmlns:p14="http://schemas.microsoft.com/office/powerpoint/2010/main" val="38731159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สี่เหลี่ยมผืนผ้า: มุมมน 10">
            <a:extLst>
              <a:ext uri="{FF2B5EF4-FFF2-40B4-BE49-F238E27FC236}">
                <a16:creationId xmlns:a16="http://schemas.microsoft.com/office/drawing/2014/main" id="{B538461C-2632-44A6-6F40-F82C70F8180E}"/>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ตัวแทนข้อความ 5">
            <a:extLst>
              <a:ext uri="{FF2B5EF4-FFF2-40B4-BE49-F238E27FC236}">
                <a16:creationId xmlns:a16="http://schemas.microsoft.com/office/drawing/2014/main" id="{3A49E579-9AAA-763D-C54B-F782A591D236}"/>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646331"/>
          </a:xfrm>
          <a:prstGeom prst="rect">
            <a:avLst/>
          </a:prstGeom>
          <a:noFill/>
        </p:spPr>
        <p:txBody>
          <a:bodyPr wrap="square" rtlCol="0">
            <a:spAutoFit/>
          </a:bodyPr>
          <a:lstStyle/>
          <a:p>
            <a:pPr algn="ctr"/>
            <a:r>
              <a:rPr lang="en-US" sz="3600" b="1" dirty="0"/>
              <a:t>Compare CLI and carbon emission</a:t>
            </a:r>
            <a:endParaRPr lang="en-US" sz="2800" dirty="0"/>
          </a:p>
        </p:txBody>
      </p:sp>
      <p:sp>
        <p:nvSpPr>
          <p:cNvPr id="7" name="กล่องข้อความ 6">
            <a:extLst>
              <a:ext uri="{FF2B5EF4-FFF2-40B4-BE49-F238E27FC236}">
                <a16:creationId xmlns:a16="http://schemas.microsoft.com/office/drawing/2014/main" id="{4058445F-7D16-3982-EABC-E23724A7B2EB}"/>
              </a:ext>
            </a:extLst>
          </p:cNvPr>
          <p:cNvSpPr txBox="1"/>
          <p:nvPr/>
        </p:nvSpPr>
        <p:spPr>
          <a:xfrm>
            <a:off x="910336" y="1140195"/>
            <a:ext cx="7126224" cy="523220"/>
          </a:xfrm>
          <a:prstGeom prst="rect">
            <a:avLst/>
          </a:prstGeom>
          <a:noFill/>
        </p:spPr>
        <p:txBody>
          <a:bodyPr wrap="square">
            <a:spAutoFit/>
          </a:bodyPr>
          <a:lstStyle/>
          <a:p>
            <a:pPr algn="just"/>
            <a:r>
              <a:rPr lang="en-US" sz="2800" dirty="0"/>
              <a:t>	</a:t>
            </a:r>
          </a:p>
        </p:txBody>
      </p:sp>
      <p:pic>
        <p:nvPicPr>
          <p:cNvPr id="8194" name="Picture 2">
            <a:extLst>
              <a:ext uri="{FF2B5EF4-FFF2-40B4-BE49-F238E27FC236}">
                <a16:creationId xmlns:a16="http://schemas.microsoft.com/office/drawing/2014/main" id="{B8D011DD-967F-5FCF-9315-B2137BA1BD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336" y="1515665"/>
            <a:ext cx="6073090" cy="35159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ตัวแทนข้อความ 2">
            <a:extLst>
              <a:ext uri="{FF2B5EF4-FFF2-40B4-BE49-F238E27FC236}">
                <a16:creationId xmlns:a16="http://schemas.microsoft.com/office/drawing/2014/main" id="{98FF5C8C-F54F-1818-8411-12D13481CAD8}"/>
              </a:ext>
            </a:extLst>
          </p:cNvPr>
          <p:cNvSpPr>
            <a:spLocks noGrp="1"/>
          </p:cNvSpPr>
          <p:nvPr>
            <p:ph type="body" sz="half" idx="2"/>
          </p:nvPr>
        </p:nvSpPr>
        <p:spPr/>
        <p:txBody>
          <a:bodyPr/>
          <a:lstStyle/>
          <a:p>
            <a:endParaRPr lang="en-US"/>
          </a:p>
        </p:txBody>
      </p:sp>
      <p:sp>
        <p:nvSpPr>
          <p:cNvPr id="14" name="สี่เหลี่ยมผืนผ้า: มุมมน 13">
            <a:extLst>
              <a:ext uri="{FF2B5EF4-FFF2-40B4-BE49-F238E27FC236}">
                <a16:creationId xmlns:a16="http://schemas.microsoft.com/office/drawing/2014/main" id="{BA9EBEE2-37D4-9EF0-C4BF-3987A5F7D5F6}"/>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Result</a:t>
            </a:r>
          </a:p>
        </p:txBody>
      </p:sp>
      <p:sp>
        <p:nvSpPr>
          <p:cNvPr id="2" name="กล่องข้อความ 1">
            <a:extLst>
              <a:ext uri="{FF2B5EF4-FFF2-40B4-BE49-F238E27FC236}">
                <a16:creationId xmlns:a16="http://schemas.microsoft.com/office/drawing/2014/main" id="{B821CD46-6A37-ECB9-E369-F96A700A92B4}"/>
              </a:ext>
            </a:extLst>
          </p:cNvPr>
          <p:cNvSpPr txBox="1"/>
          <p:nvPr/>
        </p:nvSpPr>
        <p:spPr>
          <a:xfrm>
            <a:off x="7389455" y="1124551"/>
            <a:ext cx="4202775" cy="4708981"/>
          </a:xfrm>
          <a:prstGeom prst="rect">
            <a:avLst/>
          </a:prstGeom>
          <a:noFill/>
        </p:spPr>
        <p:txBody>
          <a:bodyPr wrap="square">
            <a:spAutoFit/>
          </a:bodyPr>
          <a:lstStyle/>
          <a:p>
            <a:pPr algn="just"/>
            <a:r>
              <a:rPr lang="en-US" sz="2000" dirty="0"/>
              <a:t>	The default process requires operators to work 8 hours a day to transport 40 boxes. (6 lifts per hour)</a:t>
            </a:r>
          </a:p>
          <a:p>
            <a:pPr algn="just"/>
            <a:endParaRPr lang="en-US" sz="2000" dirty="0"/>
          </a:p>
          <a:p>
            <a:pPr algn="just"/>
            <a:r>
              <a:rPr lang="en-US" sz="2000" dirty="0"/>
              <a:t>From the factory indicates an annual electricity consumption of 18,900 kWh. The factor used is 0.5610 equal to 10.6tCO</a:t>
            </a:r>
            <a:r>
              <a:rPr lang="en-US" sz="2000" baseline="-25000" dirty="0"/>
              <a:t>2</a:t>
            </a:r>
            <a:r>
              <a:rPr lang="en-US" sz="2000" dirty="0"/>
              <a:t>e per year. </a:t>
            </a:r>
          </a:p>
          <a:p>
            <a:pPr algn="just"/>
            <a:endParaRPr lang="en-US" sz="2000" dirty="0"/>
          </a:p>
          <a:p>
            <a:pPr algn="just"/>
            <a:r>
              <a:rPr lang="en-US" sz="2000" dirty="0"/>
              <a:t>The option 3 which CLI is 0.47 boosted to the highest efficiency (60 lifts per hour), the tasks can complete within  0.72 hours a day, resulting in the lowest electrical consumption equal 0.96tCO</a:t>
            </a:r>
            <a:r>
              <a:rPr lang="en-US" sz="2000" baseline="-25000" dirty="0"/>
              <a:t>2</a:t>
            </a:r>
            <a:r>
              <a:rPr lang="en-US" sz="2000" dirty="0"/>
              <a:t>e per year.</a:t>
            </a:r>
          </a:p>
        </p:txBody>
      </p:sp>
      <p:sp>
        <p:nvSpPr>
          <p:cNvPr id="4" name="สี่เหลี่ยมผืนผ้า: มุมมน 3">
            <a:extLst>
              <a:ext uri="{FF2B5EF4-FFF2-40B4-BE49-F238E27FC236}">
                <a16:creationId xmlns:a16="http://schemas.microsoft.com/office/drawing/2014/main" id="{19C6E635-D6F5-F6B3-1B0B-068D4191E3A2}"/>
              </a:ext>
            </a:extLst>
          </p:cNvPr>
          <p:cNvSpPr/>
          <p:nvPr/>
        </p:nvSpPr>
        <p:spPr>
          <a:xfrm>
            <a:off x="4823460" y="3695113"/>
            <a:ext cx="1131570" cy="1412754"/>
          </a:xfrm>
          <a:prstGeom prst="roundRect">
            <a:avLst/>
          </a:prstGeom>
          <a:noFill/>
          <a:ln w="381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ชื่อเรื่อง 3">
            <a:extLst>
              <a:ext uri="{FF2B5EF4-FFF2-40B4-BE49-F238E27FC236}">
                <a16:creationId xmlns:a16="http://schemas.microsoft.com/office/drawing/2014/main" id="{A1C6D137-C33C-9C0C-516F-FBCCE16BE89B}"/>
              </a:ext>
            </a:extLst>
          </p:cNvPr>
          <p:cNvSpPr>
            <a:spLocks noGrp="1"/>
          </p:cNvSpPr>
          <p:nvPr>
            <p:ph type="title"/>
          </p:nvPr>
        </p:nvSpPr>
        <p:spPr>
          <a:xfrm>
            <a:off x="676656" y="6078227"/>
            <a:ext cx="11414957" cy="613283"/>
          </a:xfrm>
        </p:spPr>
        <p:txBody>
          <a:bodyPr>
            <a:noAutofit/>
          </a:bodyPr>
          <a:lstStyle/>
          <a:p>
            <a:pPr algn="r"/>
            <a:r>
              <a:rPr lang="en-US" sz="1400" dirty="0"/>
              <a:t>Page 1 5of 18</a:t>
            </a:r>
          </a:p>
        </p:txBody>
      </p:sp>
    </p:spTree>
    <p:extLst>
      <p:ext uri="{BB962C8B-B14F-4D97-AF65-F5344CB8AC3E}">
        <p14:creationId xmlns:p14="http://schemas.microsoft.com/office/powerpoint/2010/main" val="36537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สี่เหลี่ยมผืนผ้า: มุมมน 9">
            <a:extLst>
              <a:ext uri="{FF2B5EF4-FFF2-40B4-BE49-F238E27FC236}">
                <a16:creationId xmlns:a16="http://schemas.microsoft.com/office/drawing/2014/main" id="{A8F6239B-6E2A-E330-F37D-44CA0E83F53E}"/>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ตัวแทนข้อความ 5">
            <a:extLst>
              <a:ext uri="{FF2B5EF4-FFF2-40B4-BE49-F238E27FC236}">
                <a16:creationId xmlns:a16="http://schemas.microsoft.com/office/drawing/2014/main" id="{58FD6836-A6A5-C676-E85F-3260FA9A8C4D}"/>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646331"/>
          </a:xfrm>
          <a:prstGeom prst="rect">
            <a:avLst/>
          </a:prstGeom>
          <a:noFill/>
        </p:spPr>
        <p:txBody>
          <a:bodyPr wrap="square" rtlCol="0">
            <a:spAutoFit/>
          </a:bodyPr>
          <a:lstStyle/>
          <a:p>
            <a:pPr algn="ctr"/>
            <a:r>
              <a:rPr lang="en-US" sz="3600" b="1" dirty="0"/>
              <a:t>Conclusion</a:t>
            </a:r>
            <a:endParaRPr lang="en-US" sz="2800" dirty="0"/>
          </a:p>
        </p:txBody>
      </p:sp>
      <p:sp>
        <p:nvSpPr>
          <p:cNvPr id="7" name="กล่องข้อความ 6">
            <a:extLst>
              <a:ext uri="{FF2B5EF4-FFF2-40B4-BE49-F238E27FC236}">
                <a16:creationId xmlns:a16="http://schemas.microsoft.com/office/drawing/2014/main" id="{667C8300-480C-8CD1-5BAE-E8BBA47FF823}"/>
              </a:ext>
            </a:extLst>
          </p:cNvPr>
          <p:cNvSpPr txBox="1"/>
          <p:nvPr/>
        </p:nvSpPr>
        <p:spPr>
          <a:xfrm>
            <a:off x="676656" y="1267363"/>
            <a:ext cx="10780776" cy="3785652"/>
          </a:xfrm>
          <a:prstGeom prst="rect">
            <a:avLst/>
          </a:prstGeom>
          <a:noFill/>
        </p:spPr>
        <p:txBody>
          <a:bodyPr wrap="square">
            <a:spAutoFit/>
          </a:bodyPr>
          <a:lstStyle/>
          <a:p>
            <a:pPr algn="just"/>
            <a:r>
              <a:rPr lang="en-US" sz="2400" dirty="0"/>
              <a:t>	The risk of MSDs from the packing process</a:t>
            </a:r>
            <a:r>
              <a:rPr lang="th-TH" sz="2400" dirty="0"/>
              <a:t> </a:t>
            </a:r>
            <a:r>
              <a:rPr lang="en-US" sz="2400" dirty="0"/>
              <a:t>is high when handling vertically stacked 25-kilogram boxes on pallets. The recommended weight only 6.36kgs. by work an 8-hour day, as NIOSH CLI equation.</a:t>
            </a:r>
          </a:p>
          <a:p>
            <a:pPr algn="just"/>
            <a:r>
              <a:rPr lang="en-US" sz="2400" dirty="0"/>
              <a:t>	</a:t>
            </a:r>
            <a:endParaRPr lang="th-TH" sz="2400" dirty="0"/>
          </a:p>
          <a:p>
            <a:pPr algn="just"/>
            <a:r>
              <a:rPr lang="th-TH" sz="2400" dirty="0"/>
              <a:t>	</a:t>
            </a:r>
            <a:r>
              <a:rPr lang="en-US" sz="2400" dirty="0"/>
              <a:t>This study recommends simply and effective engineering improvement the process by spring balancer assistance. Then productivity can safely increase 10x. thereby reducing cycle times, number of required workers and the carbon emissions.</a:t>
            </a:r>
          </a:p>
          <a:p>
            <a:pPr algn="just"/>
            <a:endParaRPr lang="en-US" sz="2400" dirty="0"/>
          </a:p>
          <a:p>
            <a:pPr algn="just"/>
            <a:r>
              <a:rPr lang="en-US" sz="2400" dirty="0"/>
              <a:t>	There are more improvement by human management or robust process design which have not discussed in this topic.</a:t>
            </a:r>
          </a:p>
        </p:txBody>
      </p:sp>
      <p:sp>
        <p:nvSpPr>
          <p:cNvPr id="3" name="ตัวแทนข้อความ 2">
            <a:extLst>
              <a:ext uri="{FF2B5EF4-FFF2-40B4-BE49-F238E27FC236}">
                <a16:creationId xmlns:a16="http://schemas.microsoft.com/office/drawing/2014/main" id="{9FB73443-AD26-A5A8-232A-8094D78DC300}"/>
              </a:ext>
            </a:extLst>
          </p:cNvPr>
          <p:cNvSpPr>
            <a:spLocks noGrp="1"/>
          </p:cNvSpPr>
          <p:nvPr>
            <p:ph type="body" sz="half" idx="2"/>
          </p:nvPr>
        </p:nvSpPr>
        <p:spPr/>
        <p:txBody>
          <a:bodyPr/>
          <a:lstStyle/>
          <a:p>
            <a:endParaRPr lang="en-US" dirty="0"/>
          </a:p>
        </p:txBody>
      </p:sp>
      <p:sp>
        <p:nvSpPr>
          <p:cNvPr id="8" name="ชื่อเรื่อง 7">
            <a:extLst>
              <a:ext uri="{FF2B5EF4-FFF2-40B4-BE49-F238E27FC236}">
                <a16:creationId xmlns:a16="http://schemas.microsoft.com/office/drawing/2014/main" id="{FBB20E77-5013-8F0B-281B-A84E3606A25B}"/>
              </a:ext>
            </a:extLst>
          </p:cNvPr>
          <p:cNvSpPr>
            <a:spLocks noGrp="1"/>
          </p:cNvSpPr>
          <p:nvPr>
            <p:ph type="title"/>
          </p:nvPr>
        </p:nvSpPr>
        <p:spPr/>
        <p:txBody>
          <a:bodyPr/>
          <a:lstStyle/>
          <a:p>
            <a:endParaRPr lang="en-US"/>
          </a:p>
        </p:txBody>
      </p:sp>
      <p:sp>
        <p:nvSpPr>
          <p:cNvPr id="13" name="สี่เหลี่ยมผืนผ้า: มุมมน 12">
            <a:extLst>
              <a:ext uri="{FF2B5EF4-FFF2-40B4-BE49-F238E27FC236}">
                <a16:creationId xmlns:a16="http://schemas.microsoft.com/office/drawing/2014/main" id="{A3BE840C-70E9-A183-6FDB-9E10FCEB3AB9}"/>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Discussion</a:t>
            </a:r>
          </a:p>
        </p:txBody>
      </p:sp>
      <p:sp>
        <p:nvSpPr>
          <p:cNvPr id="2" name="ชื่อเรื่อง 3">
            <a:extLst>
              <a:ext uri="{FF2B5EF4-FFF2-40B4-BE49-F238E27FC236}">
                <a16:creationId xmlns:a16="http://schemas.microsoft.com/office/drawing/2014/main" id="{11CD8643-13A6-8F0B-73FD-0C424EF9E747}"/>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1 6of 18</a:t>
            </a:r>
          </a:p>
        </p:txBody>
      </p:sp>
    </p:spTree>
    <p:extLst>
      <p:ext uri="{BB962C8B-B14F-4D97-AF65-F5344CB8AC3E}">
        <p14:creationId xmlns:p14="http://schemas.microsoft.com/office/powerpoint/2010/main" val="596616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สี่เหลี่ยมผืนผ้า: มุมมน 9">
            <a:extLst>
              <a:ext uri="{FF2B5EF4-FFF2-40B4-BE49-F238E27FC236}">
                <a16:creationId xmlns:a16="http://schemas.microsoft.com/office/drawing/2014/main" id="{F29F5EC9-DEDB-5DEE-C4D0-E1DE8CAA285E}"/>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ตัวแทนข้อความ 5">
            <a:extLst>
              <a:ext uri="{FF2B5EF4-FFF2-40B4-BE49-F238E27FC236}">
                <a16:creationId xmlns:a16="http://schemas.microsoft.com/office/drawing/2014/main" id="{C615F0A4-9669-E437-E653-C35D232AF397}"/>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05317" y="2125512"/>
            <a:ext cx="9981366" cy="2308324"/>
          </a:xfrm>
          <a:prstGeom prst="rect">
            <a:avLst/>
          </a:prstGeom>
          <a:noFill/>
        </p:spPr>
        <p:txBody>
          <a:bodyPr wrap="square" rtlCol="0">
            <a:spAutoFit/>
          </a:bodyPr>
          <a:lstStyle/>
          <a:p>
            <a:r>
              <a:rPr lang="en-US" sz="3600" dirty="0"/>
              <a:t>We request you to provide the suggestion.</a:t>
            </a:r>
          </a:p>
          <a:p>
            <a:endParaRPr lang="en-US" sz="3600" b="1" dirty="0"/>
          </a:p>
          <a:p>
            <a:endParaRPr lang="en-US" sz="3600" b="1" dirty="0"/>
          </a:p>
          <a:p>
            <a:r>
              <a:rPr lang="en-US" sz="3600" b="1" dirty="0"/>
              <a:t>Thank you.</a:t>
            </a:r>
            <a:endParaRPr lang="en-US" sz="2800" dirty="0"/>
          </a:p>
        </p:txBody>
      </p:sp>
      <p:sp>
        <p:nvSpPr>
          <p:cNvPr id="5" name="ชื่อเรื่อง 4">
            <a:extLst>
              <a:ext uri="{FF2B5EF4-FFF2-40B4-BE49-F238E27FC236}">
                <a16:creationId xmlns:a16="http://schemas.microsoft.com/office/drawing/2014/main" id="{B8B939DE-6B60-C8D6-DAD0-C194DF18A9D1}"/>
              </a:ext>
            </a:extLst>
          </p:cNvPr>
          <p:cNvSpPr>
            <a:spLocks noGrp="1"/>
          </p:cNvSpPr>
          <p:nvPr>
            <p:ph type="title"/>
          </p:nvPr>
        </p:nvSpPr>
        <p:spPr/>
        <p:txBody>
          <a:bodyPr/>
          <a:lstStyle/>
          <a:p>
            <a:endParaRPr lang="en-US"/>
          </a:p>
        </p:txBody>
      </p:sp>
      <p:sp>
        <p:nvSpPr>
          <p:cNvPr id="8" name="ตัวแทนข้อความ 7">
            <a:extLst>
              <a:ext uri="{FF2B5EF4-FFF2-40B4-BE49-F238E27FC236}">
                <a16:creationId xmlns:a16="http://schemas.microsoft.com/office/drawing/2014/main" id="{17EEA488-F096-FE8F-DEAD-05182BEECFF2}"/>
              </a:ext>
            </a:extLst>
          </p:cNvPr>
          <p:cNvSpPr>
            <a:spLocks noGrp="1"/>
          </p:cNvSpPr>
          <p:nvPr>
            <p:ph type="body" sz="half" idx="2"/>
          </p:nvPr>
        </p:nvSpPr>
        <p:spPr/>
        <p:txBody>
          <a:bodyPr/>
          <a:lstStyle/>
          <a:p>
            <a:endParaRPr lang="en-US"/>
          </a:p>
        </p:txBody>
      </p:sp>
      <p:sp>
        <p:nvSpPr>
          <p:cNvPr id="13" name="สี่เหลี่ยมผืนผ้า: มุมมน 12">
            <a:extLst>
              <a:ext uri="{FF2B5EF4-FFF2-40B4-BE49-F238E27FC236}">
                <a16:creationId xmlns:a16="http://schemas.microsoft.com/office/drawing/2014/main" id="{7DC15A25-AEDA-1C1E-ABCE-0A7940A27B07}"/>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End</a:t>
            </a:r>
          </a:p>
        </p:txBody>
      </p:sp>
      <p:sp>
        <p:nvSpPr>
          <p:cNvPr id="2" name="ชื่อเรื่อง 3">
            <a:extLst>
              <a:ext uri="{FF2B5EF4-FFF2-40B4-BE49-F238E27FC236}">
                <a16:creationId xmlns:a16="http://schemas.microsoft.com/office/drawing/2014/main" id="{C99166D4-0769-17D7-3AC2-FB3084F89BFF}"/>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18 of 18</a:t>
            </a:r>
          </a:p>
        </p:txBody>
      </p:sp>
    </p:spTree>
    <p:extLst>
      <p:ext uri="{BB962C8B-B14F-4D97-AF65-F5344CB8AC3E}">
        <p14:creationId xmlns:p14="http://schemas.microsoft.com/office/powerpoint/2010/main" val="41283130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20DE50CB-BEC7-215E-A060-CDACEB9F2C87}"/>
              </a:ext>
            </a:extLst>
          </p:cNvPr>
          <p:cNvSpPr/>
          <p:nvPr/>
        </p:nvSpPr>
        <p:spPr>
          <a:xfrm>
            <a:off x="452284"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ชื่อเรื่อง 3">
            <a:extLst>
              <a:ext uri="{FF2B5EF4-FFF2-40B4-BE49-F238E27FC236}">
                <a16:creationId xmlns:a16="http://schemas.microsoft.com/office/drawing/2014/main" id="{AB2FBDC9-BFE4-99B7-79F3-7B44EBBBBCC9}"/>
              </a:ext>
            </a:extLst>
          </p:cNvPr>
          <p:cNvSpPr>
            <a:spLocks noGrp="1"/>
          </p:cNvSpPr>
          <p:nvPr>
            <p:ph type="title"/>
          </p:nvPr>
        </p:nvSpPr>
        <p:spPr>
          <a:xfrm>
            <a:off x="676656" y="6078227"/>
            <a:ext cx="11414957" cy="613283"/>
          </a:xfrm>
        </p:spPr>
        <p:txBody>
          <a:bodyPr>
            <a:noAutofit/>
          </a:bodyPr>
          <a:lstStyle/>
          <a:p>
            <a:pPr algn="r"/>
            <a:r>
              <a:rPr lang="en-US" sz="1400" dirty="0"/>
              <a:t>Page 1 of 18</a:t>
            </a:r>
          </a:p>
        </p:txBody>
      </p:sp>
      <p:sp>
        <p:nvSpPr>
          <p:cNvPr id="6" name="ตัวแทนข้อความ 5">
            <a:extLst>
              <a:ext uri="{FF2B5EF4-FFF2-40B4-BE49-F238E27FC236}">
                <a16:creationId xmlns:a16="http://schemas.microsoft.com/office/drawing/2014/main" id="{FBD8BCE3-22D8-DB55-D9F2-1882540068CD}"/>
              </a:ext>
            </a:extLst>
          </p:cNvPr>
          <p:cNvSpPr>
            <a:spLocks noGrp="1"/>
          </p:cNvSpPr>
          <p:nvPr>
            <p:ph type="body" sz="half" idx="2"/>
          </p:nvPr>
        </p:nvSpPr>
        <p:spPr>
          <a:xfrm>
            <a:off x="676656" y="6324600"/>
            <a:ext cx="11515344" cy="533400"/>
          </a:xfrm>
        </p:spPr>
        <p:txBody>
          <a:bodyPr>
            <a:normAutofit/>
          </a:bodyPr>
          <a:lstStyle/>
          <a:p>
            <a:r>
              <a:rPr lang="en-US" sz="1800" dirty="0">
                <a:solidFill>
                  <a:schemeClr val="bg1"/>
                </a:solidFill>
                <a:effectLst/>
                <a:latin typeface="+mj-lt"/>
                <a:ea typeface="Times New Roman" panose="02020603050405020304" pitchFamily="18" charset="0"/>
              </a:rPr>
              <a:t>Sukhothai </a:t>
            </a:r>
            <a:r>
              <a:rPr lang="en-US" sz="1800" dirty="0" err="1">
                <a:solidFill>
                  <a:schemeClr val="bg1"/>
                </a:solidFill>
                <a:effectLst/>
                <a:latin typeface="+mj-lt"/>
                <a:ea typeface="Times New Roman" panose="02020603050405020304" pitchFamily="18" charset="0"/>
              </a:rPr>
              <a:t>Thammathirat</a:t>
            </a:r>
            <a:r>
              <a:rPr lang="en-US" sz="1800" dirty="0">
                <a:solidFill>
                  <a:schemeClr val="bg1"/>
                </a:solidFill>
                <a:effectLst/>
                <a:latin typeface="+mj-lt"/>
                <a:ea typeface="Times New Roman" panose="02020603050405020304" pitchFamily="18" charset="0"/>
              </a:rPr>
              <a:t> Open University, Thailand</a:t>
            </a:r>
            <a:endParaRPr lang="en-US" dirty="0">
              <a:solidFill>
                <a:schemeClr val="bg1"/>
              </a:solidFill>
              <a:latin typeface="+mj-lt"/>
            </a:endParaRPr>
          </a:p>
        </p:txBody>
      </p:sp>
      <p:sp>
        <p:nvSpPr>
          <p:cNvPr id="3" name="สี่เหลี่ยมผืนผ้า: มุมมน 2">
            <a:extLst>
              <a:ext uri="{FF2B5EF4-FFF2-40B4-BE49-F238E27FC236}">
                <a16:creationId xmlns:a16="http://schemas.microsoft.com/office/drawing/2014/main" id="{048949CE-0819-C57A-0190-1788B1DD02D1}"/>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Introduction</a:t>
            </a:r>
          </a:p>
        </p:txBody>
      </p:sp>
      <p:pic>
        <p:nvPicPr>
          <p:cNvPr id="10" name="รูปภาพ 9">
            <a:extLst>
              <a:ext uri="{FF2B5EF4-FFF2-40B4-BE49-F238E27FC236}">
                <a16:creationId xmlns:a16="http://schemas.microsoft.com/office/drawing/2014/main" id="{DA3D0D28-797E-5BAB-23C7-8777D86BFC4A}"/>
              </a:ext>
            </a:extLst>
          </p:cNvPr>
          <p:cNvPicPr>
            <a:picLocks noChangeAspect="1"/>
          </p:cNvPicPr>
          <p:nvPr/>
        </p:nvPicPr>
        <p:blipFill>
          <a:blip r:embed="rId3"/>
          <a:stretch>
            <a:fillRect/>
          </a:stretch>
        </p:blipFill>
        <p:spPr>
          <a:xfrm>
            <a:off x="4876529" y="2045612"/>
            <a:ext cx="5733603" cy="3208131"/>
          </a:xfrm>
          <a:prstGeom prst="rect">
            <a:avLst/>
          </a:prstGeom>
          <a:ln>
            <a:noFill/>
          </a:ln>
          <a:effectLst>
            <a:outerShdw blurRad="292100" dist="139700" dir="2700000" algn="tl" rotWithShape="0">
              <a:srgbClr val="333333">
                <a:alpha val="65000"/>
              </a:srgbClr>
            </a:outerShdw>
          </a:effectLst>
        </p:spPr>
      </p:pic>
      <p:pic>
        <p:nvPicPr>
          <p:cNvPr id="18" name="รูปภาพ 17">
            <a:extLst>
              <a:ext uri="{FF2B5EF4-FFF2-40B4-BE49-F238E27FC236}">
                <a16:creationId xmlns:a16="http://schemas.microsoft.com/office/drawing/2014/main" id="{13B828AF-93C7-9708-3AAB-336C7C395202}"/>
              </a:ext>
            </a:extLst>
          </p:cNvPr>
          <p:cNvPicPr>
            <a:picLocks noChangeAspect="1"/>
          </p:cNvPicPr>
          <p:nvPr/>
        </p:nvPicPr>
        <p:blipFill>
          <a:blip r:embed="rId4"/>
          <a:stretch>
            <a:fillRect/>
          </a:stretch>
        </p:blipFill>
        <p:spPr>
          <a:xfrm>
            <a:off x="1885950" y="2045612"/>
            <a:ext cx="2323626" cy="3254520"/>
          </a:xfrm>
          <a:prstGeom prst="rect">
            <a:avLst/>
          </a:prstGeom>
        </p:spPr>
      </p:pic>
      <p:sp>
        <p:nvSpPr>
          <p:cNvPr id="20" name="กล่องข้อความ 19">
            <a:extLst>
              <a:ext uri="{FF2B5EF4-FFF2-40B4-BE49-F238E27FC236}">
                <a16:creationId xmlns:a16="http://schemas.microsoft.com/office/drawing/2014/main" id="{DADDE3EB-A5AA-074D-6E4A-71C4E19E0E47}"/>
              </a:ext>
            </a:extLst>
          </p:cNvPr>
          <p:cNvSpPr txBox="1"/>
          <p:nvPr/>
        </p:nvSpPr>
        <p:spPr>
          <a:xfrm>
            <a:off x="1334453" y="855582"/>
            <a:ext cx="9866948" cy="1384995"/>
          </a:xfrm>
          <a:prstGeom prst="rect">
            <a:avLst/>
          </a:prstGeom>
          <a:solidFill>
            <a:schemeClr val="bg1"/>
          </a:solidFill>
          <a:ln>
            <a:noFill/>
          </a:ln>
        </p:spPr>
        <p:txBody>
          <a:bodyPr wrap="square">
            <a:spAutoFit/>
          </a:bodyPr>
          <a:lstStyle/>
          <a:p>
            <a:r>
              <a:rPr lang="en-US" sz="2800" b="1" dirty="0"/>
              <a:t>A manual lifting </a:t>
            </a:r>
            <a:r>
              <a:rPr lang="en-US" sz="2800" dirty="0"/>
              <a:t>is the transporting or supporting of a load (including lifting, putting down, pushing, pulling, carrying or moving) by hands or body force </a:t>
            </a:r>
          </a:p>
        </p:txBody>
      </p:sp>
    </p:spTree>
    <p:extLst>
      <p:ext uri="{BB962C8B-B14F-4D97-AF65-F5344CB8AC3E}">
        <p14:creationId xmlns:p14="http://schemas.microsoft.com/office/powerpoint/2010/main" val="684017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สี่เหลี่ยมผืนผ้า: มุมมน 1">
            <a:extLst>
              <a:ext uri="{FF2B5EF4-FFF2-40B4-BE49-F238E27FC236}">
                <a16:creationId xmlns:a16="http://schemas.microsoft.com/office/drawing/2014/main" id="{20DE50CB-BEC7-215E-A060-CDACEB9F2C87}"/>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ตัวแทนข้อความ 5">
            <a:extLst>
              <a:ext uri="{FF2B5EF4-FFF2-40B4-BE49-F238E27FC236}">
                <a16:creationId xmlns:a16="http://schemas.microsoft.com/office/drawing/2014/main" id="{FBD8BCE3-22D8-DB55-D9F2-1882540068CD}"/>
              </a:ext>
            </a:extLst>
          </p:cNvPr>
          <p:cNvSpPr>
            <a:spLocks noGrp="1"/>
          </p:cNvSpPr>
          <p:nvPr>
            <p:ph type="body" sz="half" idx="2"/>
          </p:nvPr>
        </p:nvSpPr>
        <p:spPr>
          <a:xfrm>
            <a:off x="676656" y="6324600"/>
            <a:ext cx="11515344" cy="533400"/>
          </a:xfrm>
        </p:spPr>
        <p:txBody>
          <a:bodyPr>
            <a:normAutofit/>
          </a:bodyPr>
          <a:lstStyle/>
          <a:p>
            <a:r>
              <a:rPr lang="en-US" sz="1800" dirty="0">
                <a:solidFill>
                  <a:schemeClr val="bg1"/>
                </a:solidFill>
                <a:effectLst/>
                <a:latin typeface="+mj-lt"/>
                <a:ea typeface="Times New Roman" panose="02020603050405020304" pitchFamily="18" charset="0"/>
              </a:rPr>
              <a:t>Sukhothai </a:t>
            </a:r>
            <a:r>
              <a:rPr lang="en-US" sz="1800" dirty="0" err="1">
                <a:solidFill>
                  <a:schemeClr val="bg1"/>
                </a:solidFill>
                <a:effectLst/>
                <a:latin typeface="+mj-lt"/>
                <a:ea typeface="Times New Roman" panose="02020603050405020304" pitchFamily="18" charset="0"/>
              </a:rPr>
              <a:t>Thammathirat</a:t>
            </a:r>
            <a:r>
              <a:rPr lang="en-US" sz="1800" dirty="0">
                <a:solidFill>
                  <a:schemeClr val="bg1"/>
                </a:solidFill>
                <a:effectLst/>
                <a:latin typeface="+mj-lt"/>
                <a:ea typeface="Times New Roman" panose="02020603050405020304" pitchFamily="18" charset="0"/>
              </a:rPr>
              <a:t> Open University, Thailand</a:t>
            </a:r>
            <a:endParaRPr lang="en-US" dirty="0">
              <a:solidFill>
                <a:schemeClr val="bg1"/>
              </a:solidFill>
              <a:latin typeface="+mj-lt"/>
            </a:endParaRPr>
          </a:p>
        </p:txBody>
      </p:sp>
      <p:sp>
        <p:nvSpPr>
          <p:cNvPr id="3" name="สี่เหลี่ยมผืนผ้า: มุมมน 2">
            <a:extLst>
              <a:ext uri="{FF2B5EF4-FFF2-40B4-BE49-F238E27FC236}">
                <a16:creationId xmlns:a16="http://schemas.microsoft.com/office/drawing/2014/main" id="{048949CE-0819-C57A-0190-1788B1DD02D1}"/>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Introduction</a:t>
            </a:r>
          </a:p>
        </p:txBody>
      </p:sp>
      <p:graphicFrame>
        <p:nvGraphicFramePr>
          <p:cNvPr id="7" name="แผนภูมิ 6">
            <a:extLst>
              <a:ext uri="{FF2B5EF4-FFF2-40B4-BE49-F238E27FC236}">
                <a16:creationId xmlns:a16="http://schemas.microsoft.com/office/drawing/2014/main" id="{BBCAEDF7-753B-A2C1-AF21-953857154446}"/>
              </a:ext>
            </a:extLst>
          </p:cNvPr>
          <p:cNvGraphicFramePr>
            <a:graphicFrameLocks/>
          </p:cNvGraphicFramePr>
          <p:nvPr>
            <p:extLst>
              <p:ext uri="{D42A27DB-BD31-4B8C-83A1-F6EECF244321}">
                <p14:modId xmlns:p14="http://schemas.microsoft.com/office/powerpoint/2010/main" val="2013931165"/>
              </p:ext>
            </p:extLst>
          </p:nvPr>
        </p:nvGraphicFramePr>
        <p:xfrm>
          <a:off x="2263140" y="1006789"/>
          <a:ext cx="7665720" cy="4968830"/>
        </p:xfrm>
        <a:graphic>
          <a:graphicData uri="http://schemas.openxmlformats.org/drawingml/2006/chart">
            <c:chart xmlns:c="http://schemas.openxmlformats.org/drawingml/2006/chart" xmlns:r="http://schemas.openxmlformats.org/officeDocument/2006/relationships" r:id="rId3"/>
          </a:graphicData>
        </a:graphic>
      </p:graphicFrame>
      <p:grpSp>
        <p:nvGrpSpPr>
          <p:cNvPr id="15" name="กลุ่ม 14">
            <a:extLst>
              <a:ext uri="{FF2B5EF4-FFF2-40B4-BE49-F238E27FC236}">
                <a16:creationId xmlns:a16="http://schemas.microsoft.com/office/drawing/2014/main" id="{97BFFB94-D35F-786E-FBAE-D07619013384}"/>
              </a:ext>
            </a:extLst>
          </p:cNvPr>
          <p:cNvGrpSpPr/>
          <p:nvPr/>
        </p:nvGrpSpPr>
        <p:grpSpPr>
          <a:xfrm>
            <a:off x="5896282" y="1842866"/>
            <a:ext cx="5205784" cy="1985155"/>
            <a:chOff x="5896282" y="1672445"/>
            <a:chExt cx="5205784" cy="1985155"/>
          </a:xfrm>
        </p:grpSpPr>
        <p:sp>
          <p:nvSpPr>
            <p:cNvPr id="8" name="สี่เหลี่ยมผืนผ้า 7">
              <a:extLst>
                <a:ext uri="{FF2B5EF4-FFF2-40B4-BE49-F238E27FC236}">
                  <a16:creationId xmlns:a16="http://schemas.microsoft.com/office/drawing/2014/main" id="{3B0BDA29-BAA7-F063-3117-5FAEB823CAEB}"/>
                </a:ext>
              </a:extLst>
            </p:cNvPr>
            <p:cNvSpPr/>
            <p:nvPr/>
          </p:nvSpPr>
          <p:spPr>
            <a:xfrm>
              <a:off x="6789420" y="3162300"/>
              <a:ext cx="342900" cy="495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ตัวเชื่อมต่อตรง 13">
              <a:extLst>
                <a:ext uri="{FF2B5EF4-FFF2-40B4-BE49-F238E27FC236}">
                  <a16:creationId xmlns:a16="http://schemas.microsoft.com/office/drawing/2014/main" id="{1B6A3C3B-573B-F775-2AE3-AD28A367A5BF}"/>
                </a:ext>
              </a:extLst>
            </p:cNvPr>
            <p:cNvCxnSpPr>
              <a:cxnSpLocks/>
              <a:stCxn id="8" idx="0"/>
              <a:endCxn id="11" idx="1"/>
            </p:cNvCxnSpPr>
            <p:nvPr/>
          </p:nvCxnSpPr>
          <p:spPr>
            <a:xfrm flipH="1" flipV="1">
              <a:off x="5896282" y="1995611"/>
              <a:ext cx="1064588" cy="1166689"/>
            </a:xfrm>
            <a:prstGeom prst="line">
              <a:avLst/>
            </a:prstGeom>
          </p:spPr>
          <p:style>
            <a:lnRef idx="1">
              <a:schemeClr val="accent1"/>
            </a:lnRef>
            <a:fillRef idx="0">
              <a:schemeClr val="accent1"/>
            </a:fillRef>
            <a:effectRef idx="0">
              <a:schemeClr val="accent1"/>
            </a:effectRef>
            <a:fontRef idx="minor">
              <a:schemeClr val="tx1"/>
            </a:fontRef>
          </p:style>
        </p:cxnSp>
        <p:sp>
          <p:nvSpPr>
            <p:cNvPr id="11" name="กล่องข้อความ 10">
              <a:extLst>
                <a:ext uri="{FF2B5EF4-FFF2-40B4-BE49-F238E27FC236}">
                  <a16:creationId xmlns:a16="http://schemas.microsoft.com/office/drawing/2014/main" id="{ABD80C7C-4201-AF95-4BE9-D0A884B8C7A1}"/>
                </a:ext>
              </a:extLst>
            </p:cNvPr>
            <p:cNvSpPr txBox="1"/>
            <p:nvPr/>
          </p:nvSpPr>
          <p:spPr>
            <a:xfrm>
              <a:off x="5896282" y="1672445"/>
              <a:ext cx="5205784" cy="646331"/>
            </a:xfrm>
            <a:prstGeom prst="rect">
              <a:avLst/>
            </a:prstGeom>
            <a:solidFill>
              <a:schemeClr val="bg1"/>
            </a:solidFill>
            <a:ln>
              <a:solidFill>
                <a:srgbClr val="0070C0"/>
              </a:solidFill>
            </a:ln>
          </p:spPr>
          <p:txBody>
            <a:bodyPr wrap="none" rtlCol="0">
              <a:spAutoFit/>
            </a:bodyPr>
            <a:lstStyle/>
            <a:p>
              <a:r>
                <a:rPr lang="en-US" dirty="0">
                  <a:solidFill>
                    <a:srgbClr val="FF0000"/>
                  </a:solidFill>
                </a:rPr>
                <a:t>Injury from lifting heavy object 763 cases.</a:t>
              </a:r>
            </a:p>
            <a:p>
              <a:r>
                <a:rPr lang="en-US" dirty="0">
                  <a:solidFill>
                    <a:srgbClr val="FF0000"/>
                  </a:solidFill>
                </a:rPr>
                <a:t>No death, 1 invalidity, 1 lose some organ, 761 off work</a:t>
              </a:r>
            </a:p>
          </p:txBody>
        </p:sp>
      </p:grpSp>
      <p:grpSp>
        <p:nvGrpSpPr>
          <p:cNvPr id="24" name="กลุ่ม 23">
            <a:extLst>
              <a:ext uri="{FF2B5EF4-FFF2-40B4-BE49-F238E27FC236}">
                <a16:creationId xmlns:a16="http://schemas.microsoft.com/office/drawing/2014/main" id="{7C72A3F1-B117-1E7B-A7D6-BA6A0830D9DC}"/>
              </a:ext>
            </a:extLst>
          </p:cNvPr>
          <p:cNvGrpSpPr/>
          <p:nvPr/>
        </p:nvGrpSpPr>
        <p:grpSpPr>
          <a:xfrm>
            <a:off x="7633642" y="2710700"/>
            <a:ext cx="2881821" cy="1136371"/>
            <a:chOff x="7633642" y="2540279"/>
            <a:chExt cx="2881821" cy="1136371"/>
          </a:xfrm>
        </p:grpSpPr>
        <p:sp>
          <p:nvSpPr>
            <p:cNvPr id="9" name="สี่เหลี่ยมผืนผ้า 8">
              <a:extLst>
                <a:ext uri="{FF2B5EF4-FFF2-40B4-BE49-F238E27FC236}">
                  <a16:creationId xmlns:a16="http://schemas.microsoft.com/office/drawing/2014/main" id="{A54F8CF4-2A09-1F50-F0E1-EB2526F01C83}"/>
                </a:ext>
              </a:extLst>
            </p:cNvPr>
            <p:cNvSpPr/>
            <p:nvPr/>
          </p:nvSpPr>
          <p:spPr>
            <a:xfrm>
              <a:off x="7633642" y="3181350"/>
              <a:ext cx="342900" cy="4953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กล่องข้อความ 17">
              <a:extLst>
                <a:ext uri="{FF2B5EF4-FFF2-40B4-BE49-F238E27FC236}">
                  <a16:creationId xmlns:a16="http://schemas.microsoft.com/office/drawing/2014/main" id="{FFB9BA2A-C383-A3FA-6E75-051746339F8B}"/>
                </a:ext>
              </a:extLst>
            </p:cNvPr>
            <p:cNvSpPr txBox="1"/>
            <p:nvPr/>
          </p:nvSpPr>
          <p:spPr>
            <a:xfrm>
              <a:off x="7990733" y="2540279"/>
              <a:ext cx="2524730" cy="369332"/>
            </a:xfrm>
            <a:prstGeom prst="rect">
              <a:avLst/>
            </a:prstGeom>
            <a:solidFill>
              <a:schemeClr val="bg1"/>
            </a:solidFill>
            <a:ln>
              <a:solidFill>
                <a:srgbClr val="0070C0"/>
              </a:solidFill>
            </a:ln>
          </p:spPr>
          <p:txBody>
            <a:bodyPr wrap="none" rtlCol="0">
              <a:spAutoFit/>
            </a:bodyPr>
            <a:lstStyle/>
            <a:p>
              <a:r>
                <a:rPr lang="en-US" dirty="0">
                  <a:solidFill>
                    <a:srgbClr val="FF0000"/>
                  </a:solidFill>
                </a:rPr>
                <a:t>Repetitive motion injury </a:t>
              </a:r>
            </a:p>
          </p:txBody>
        </p:sp>
        <p:cxnSp>
          <p:nvCxnSpPr>
            <p:cNvPr id="20" name="ตัวเชื่อมต่อตรง 19">
              <a:extLst>
                <a:ext uri="{FF2B5EF4-FFF2-40B4-BE49-F238E27FC236}">
                  <a16:creationId xmlns:a16="http://schemas.microsoft.com/office/drawing/2014/main" id="{E9BA5479-2D8F-C4C4-3484-FE4EA6748E02}"/>
                </a:ext>
              </a:extLst>
            </p:cNvPr>
            <p:cNvCxnSpPr>
              <a:stCxn id="18" idx="1"/>
              <a:endCxn id="9" idx="0"/>
            </p:cNvCxnSpPr>
            <p:nvPr/>
          </p:nvCxnSpPr>
          <p:spPr>
            <a:xfrm flipH="1">
              <a:off x="7805092" y="2724945"/>
              <a:ext cx="185641" cy="456405"/>
            </a:xfrm>
            <a:prstGeom prst="line">
              <a:avLst/>
            </a:prstGeom>
          </p:spPr>
          <p:style>
            <a:lnRef idx="1">
              <a:schemeClr val="accent1"/>
            </a:lnRef>
            <a:fillRef idx="0">
              <a:schemeClr val="accent1"/>
            </a:fillRef>
            <a:effectRef idx="0">
              <a:schemeClr val="accent1"/>
            </a:effectRef>
            <a:fontRef idx="minor">
              <a:schemeClr val="tx1"/>
            </a:fontRef>
          </p:style>
        </p:cxnSp>
      </p:grpSp>
      <p:sp>
        <p:nvSpPr>
          <p:cNvPr id="23" name="กล่องข้อความ 22">
            <a:extLst>
              <a:ext uri="{FF2B5EF4-FFF2-40B4-BE49-F238E27FC236}">
                <a16:creationId xmlns:a16="http://schemas.microsoft.com/office/drawing/2014/main" id="{F0D5B839-8427-74E1-FF1A-CB147D5FC349}"/>
              </a:ext>
            </a:extLst>
          </p:cNvPr>
          <p:cNvSpPr txBox="1"/>
          <p:nvPr/>
        </p:nvSpPr>
        <p:spPr>
          <a:xfrm>
            <a:off x="1651819" y="549120"/>
            <a:ext cx="9875520" cy="523220"/>
          </a:xfrm>
          <a:prstGeom prst="rect">
            <a:avLst/>
          </a:prstGeom>
          <a:noFill/>
          <a:ln>
            <a:noFill/>
          </a:ln>
        </p:spPr>
        <p:txBody>
          <a:bodyPr wrap="square">
            <a:spAutoFit/>
          </a:bodyPr>
          <a:lstStyle/>
          <a:p>
            <a:pPr algn="ctr" rtl="0">
              <a:defRPr sz="1800" b="1" i="0" u="none" strike="noStrike" kern="1200" spc="0" baseline="0">
                <a:solidFill>
                  <a:prstClr val="black">
                    <a:lumMod val="65000"/>
                    <a:lumOff val="35000"/>
                  </a:prstClr>
                </a:solidFill>
                <a:latin typeface="+mn-lt"/>
                <a:ea typeface="+mn-ea"/>
                <a:cs typeface="+mn-cs"/>
              </a:defRPr>
            </a:pPr>
            <a:r>
              <a:rPr lang="en-US" sz="2800" b="1" dirty="0"/>
              <a:t>THAILAND</a:t>
            </a:r>
            <a:r>
              <a:rPr lang="en-US" sz="2800" b="1" baseline="0" dirty="0"/>
              <a:t> </a:t>
            </a:r>
            <a:r>
              <a:rPr lang="en-US" sz="2800" b="1" dirty="0"/>
              <a:t>OCCUPATIONAL INJURIES CLASSIFIED BY CAUSE 2022</a:t>
            </a:r>
            <a:endParaRPr lang="th-TH" sz="2800" b="1" dirty="0"/>
          </a:p>
        </p:txBody>
      </p:sp>
      <p:sp>
        <p:nvSpPr>
          <p:cNvPr id="10" name="ชื่อเรื่อง 9">
            <a:extLst>
              <a:ext uri="{FF2B5EF4-FFF2-40B4-BE49-F238E27FC236}">
                <a16:creationId xmlns:a16="http://schemas.microsoft.com/office/drawing/2014/main" id="{78D87134-28C0-9291-D282-41B7080BB495}"/>
              </a:ext>
            </a:extLst>
          </p:cNvPr>
          <p:cNvSpPr>
            <a:spLocks noGrp="1"/>
          </p:cNvSpPr>
          <p:nvPr>
            <p:ph type="title"/>
          </p:nvPr>
        </p:nvSpPr>
        <p:spPr>
          <a:xfrm>
            <a:off x="832104" y="5298454"/>
            <a:ext cx="10780776" cy="613283"/>
          </a:xfrm>
        </p:spPr>
        <p:txBody>
          <a:bodyPr>
            <a:normAutofit/>
          </a:bodyPr>
          <a:lstStyle/>
          <a:p>
            <a:pPr algn="r"/>
            <a:r>
              <a:rPr lang="en-US" sz="1600" dirty="0">
                <a:solidFill>
                  <a:schemeClr val="tx1"/>
                </a:solidFill>
              </a:rPr>
              <a:t>Source : Thailand</a:t>
            </a:r>
            <a:r>
              <a:rPr lang="th-TH" sz="1600" dirty="0">
                <a:solidFill>
                  <a:schemeClr val="tx1"/>
                </a:solidFill>
              </a:rPr>
              <a:t> </a:t>
            </a:r>
            <a:r>
              <a:rPr lang="en-US" sz="1600" dirty="0">
                <a:solidFill>
                  <a:schemeClr val="tx1"/>
                </a:solidFill>
              </a:rPr>
              <a:t>ministry of </a:t>
            </a:r>
            <a:r>
              <a:rPr lang="en-US" sz="1600" dirty="0" err="1">
                <a:solidFill>
                  <a:schemeClr val="tx1"/>
                </a:solidFill>
              </a:rPr>
              <a:t>labour</a:t>
            </a:r>
            <a:endParaRPr lang="en-US" sz="1600" dirty="0">
              <a:solidFill>
                <a:schemeClr val="tx1"/>
              </a:solidFill>
            </a:endParaRPr>
          </a:p>
        </p:txBody>
      </p:sp>
      <p:sp>
        <p:nvSpPr>
          <p:cNvPr id="12" name="ชื่อเรื่อง 3">
            <a:extLst>
              <a:ext uri="{FF2B5EF4-FFF2-40B4-BE49-F238E27FC236}">
                <a16:creationId xmlns:a16="http://schemas.microsoft.com/office/drawing/2014/main" id="{F4BDDFF1-E844-F195-1834-F23ABD719ED8}"/>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2 of 18</a:t>
            </a:r>
          </a:p>
        </p:txBody>
      </p:sp>
    </p:spTree>
    <p:extLst>
      <p:ext uri="{BB962C8B-B14F-4D97-AF65-F5344CB8AC3E}">
        <p14:creationId xmlns:p14="http://schemas.microsoft.com/office/powerpoint/2010/main" val="82006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สี่เหลี่ยมผืนผ้า: มุมมน 7">
            <a:extLst>
              <a:ext uri="{FF2B5EF4-FFF2-40B4-BE49-F238E27FC236}">
                <a16:creationId xmlns:a16="http://schemas.microsoft.com/office/drawing/2014/main" id="{242497EB-02E5-6892-31A6-F4999A0F27FA}"/>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ตัวแทนข้อความ 5">
            <a:extLst>
              <a:ext uri="{FF2B5EF4-FFF2-40B4-BE49-F238E27FC236}">
                <a16:creationId xmlns:a16="http://schemas.microsoft.com/office/drawing/2014/main" id="{C3B6CF2B-8339-F843-BA5D-BF23840D214A}"/>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646331"/>
          </a:xfrm>
          <a:prstGeom prst="rect">
            <a:avLst/>
          </a:prstGeom>
          <a:noFill/>
        </p:spPr>
        <p:txBody>
          <a:bodyPr wrap="square" rtlCol="0">
            <a:spAutoFit/>
          </a:bodyPr>
          <a:lstStyle/>
          <a:p>
            <a:pPr algn="ctr"/>
            <a:r>
              <a:rPr lang="en-US" sz="3600" b="1" dirty="0"/>
              <a:t>Maximum weight allowance</a:t>
            </a:r>
          </a:p>
        </p:txBody>
      </p:sp>
      <p:sp>
        <p:nvSpPr>
          <p:cNvPr id="3" name="ชื่อเรื่อง 2">
            <a:extLst>
              <a:ext uri="{FF2B5EF4-FFF2-40B4-BE49-F238E27FC236}">
                <a16:creationId xmlns:a16="http://schemas.microsoft.com/office/drawing/2014/main" id="{B696BBD7-1C3D-5105-913B-2FDDC25D72B4}"/>
              </a:ext>
            </a:extLst>
          </p:cNvPr>
          <p:cNvSpPr>
            <a:spLocks noGrp="1"/>
          </p:cNvSpPr>
          <p:nvPr>
            <p:ph type="title"/>
          </p:nvPr>
        </p:nvSpPr>
        <p:spPr/>
        <p:txBody>
          <a:bodyPr/>
          <a:lstStyle/>
          <a:p>
            <a:endParaRPr lang="en-US" dirty="0"/>
          </a:p>
        </p:txBody>
      </p:sp>
      <p:sp>
        <p:nvSpPr>
          <p:cNvPr id="7" name="ตัวแทนข้อความ 6">
            <a:extLst>
              <a:ext uri="{FF2B5EF4-FFF2-40B4-BE49-F238E27FC236}">
                <a16:creationId xmlns:a16="http://schemas.microsoft.com/office/drawing/2014/main" id="{68270469-C2A1-F278-8668-1D82D79C6BA4}"/>
              </a:ext>
            </a:extLst>
          </p:cNvPr>
          <p:cNvSpPr>
            <a:spLocks noGrp="1"/>
          </p:cNvSpPr>
          <p:nvPr>
            <p:ph type="body" sz="half" idx="2"/>
          </p:nvPr>
        </p:nvSpPr>
        <p:spPr/>
        <p:txBody>
          <a:bodyPr/>
          <a:lstStyle/>
          <a:p>
            <a:endParaRPr lang="en-US" dirty="0"/>
          </a:p>
        </p:txBody>
      </p:sp>
      <p:sp>
        <p:nvSpPr>
          <p:cNvPr id="2" name="สี่เหลี่ยมผืนผ้า: มุมมน 1">
            <a:extLst>
              <a:ext uri="{FF2B5EF4-FFF2-40B4-BE49-F238E27FC236}">
                <a16:creationId xmlns:a16="http://schemas.microsoft.com/office/drawing/2014/main" id="{C96AD682-18AC-CB3B-F636-9D18A89C5437}"/>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Introduction</a:t>
            </a:r>
          </a:p>
        </p:txBody>
      </p:sp>
      <p:graphicFrame>
        <p:nvGraphicFramePr>
          <p:cNvPr id="4" name="ตาราง 3">
            <a:extLst>
              <a:ext uri="{FF2B5EF4-FFF2-40B4-BE49-F238E27FC236}">
                <a16:creationId xmlns:a16="http://schemas.microsoft.com/office/drawing/2014/main" id="{D67B7F35-C970-273A-E9CE-4BDC5C6ADD19}"/>
              </a:ext>
            </a:extLst>
          </p:cNvPr>
          <p:cNvGraphicFramePr>
            <a:graphicFrameLocks noGrp="1"/>
          </p:cNvGraphicFramePr>
          <p:nvPr>
            <p:extLst>
              <p:ext uri="{D42A27DB-BD31-4B8C-83A1-F6EECF244321}">
                <p14:modId xmlns:p14="http://schemas.microsoft.com/office/powerpoint/2010/main" val="2402085550"/>
              </p:ext>
            </p:extLst>
          </p:nvPr>
        </p:nvGraphicFramePr>
        <p:xfrm>
          <a:off x="1233135" y="1231900"/>
          <a:ext cx="9812592" cy="4394200"/>
        </p:xfrm>
        <a:graphic>
          <a:graphicData uri="http://schemas.openxmlformats.org/drawingml/2006/table">
            <a:tbl>
              <a:tblPr firstRow="1" bandRow="1">
                <a:tableStyleId>{5C22544A-7EE6-4342-B048-85BDC9FD1C3A}</a:tableStyleId>
              </a:tblPr>
              <a:tblGrid>
                <a:gridCol w="2172929">
                  <a:extLst>
                    <a:ext uri="{9D8B030D-6E8A-4147-A177-3AD203B41FA5}">
                      <a16:colId xmlns:a16="http://schemas.microsoft.com/office/drawing/2014/main" val="3266623317"/>
                    </a:ext>
                  </a:extLst>
                </a:gridCol>
                <a:gridCol w="3298968">
                  <a:extLst>
                    <a:ext uri="{9D8B030D-6E8A-4147-A177-3AD203B41FA5}">
                      <a16:colId xmlns:a16="http://schemas.microsoft.com/office/drawing/2014/main" val="1996276271"/>
                    </a:ext>
                  </a:extLst>
                </a:gridCol>
                <a:gridCol w="4340695">
                  <a:extLst>
                    <a:ext uri="{9D8B030D-6E8A-4147-A177-3AD203B41FA5}">
                      <a16:colId xmlns:a16="http://schemas.microsoft.com/office/drawing/2014/main" val="3050427428"/>
                    </a:ext>
                  </a:extLst>
                </a:gridCol>
              </a:tblGrid>
              <a:tr h="370840">
                <a:tc>
                  <a:txBody>
                    <a:bodyPr/>
                    <a:lstStyle/>
                    <a:p>
                      <a:pPr algn="ctr"/>
                      <a:r>
                        <a:rPr lang="en-US" dirty="0"/>
                        <a:t>Country / Organization</a:t>
                      </a:r>
                    </a:p>
                  </a:txBody>
                  <a:tcPr/>
                </a:tc>
                <a:tc>
                  <a:txBody>
                    <a:bodyPr/>
                    <a:lstStyle/>
                    <a:p>
                      <a:pPr algn="ctr"/>
                      <a:r>
                        <a:rPr lang="en-US" dirty="0"/>
                        <a:t>Gender / Age</a:t>
                      </a:r>
                    </a:p>
                  </a:txBody>
                  <a:tcPr/>
                </a:tc>
                <a:tc>
                  <a:txBody>
                    <a:bodyPr/>
                    <a:lstStyle/>
                    <a:p>
                      <a:pPr algn="ctr"/>
                      <a:r>
                        <a:rPr lang="en-US" dirty="0"/>
                        <a:t>Allowance Weight</a:t>
                      </a:r>
                    </a:p>
                  </a:txBody>
                  <a:tcPr/>
                </a:tc>
                <a:extLst>
                  <a:ext uri="{0D108BD9-81ED-4DB2-BD59-A6C34878D82A}">
                    <a16:rowId xmlns:a16="http://schemas.microsoft.com/office/drawing/2014/main" val="583377711"/>
                  </a:ext>
                </a:extLst>
              </a:tr>
              <a:tr h="370840">
                <a:tc>
                  <a:txBody>
                    <a:bodyPr/>
                    <a:lstStyle/>
                    <a:p>
                      <a:r>
                        <a:rPr lang="en-US" sz="1800" b="1" dirty="0"/>
                        <a:t>Thai Labor laws </a:t>
                      </a:r>
                      <a:endParaRPr lang="en-US" dirty="0"/>
                    </a:p>
                  </a:txBody>
                  <a:tcPr/>
                </a:tc>
                <a:tc>
                  <a:txBody>
                    <a:bodyPr/>
                    <a:lstStyle/>
                    <a:p>
                      <a:pPr marL="285750" indent="-285750" algn="l">
                        <a:buFont typeface="Arial" panose="020B0604020202020204" pitchFamily="34" charset="0"/>
                        <a:buChar char="•"/>
                      </a:pPr>
                      <a:r>
                        <a:rPr lang="en-US" dirty="0"/>
                        <a:t>Female over 18 years old</a:t>
                      </a:r>
                    </a:p>
                    <a:p>
                      <a:pPr marL="285750" indent="-285750" algn="l">
                        <a:buFont typeface="Arial" panose="020B0604020202020204" pitchFamily="34" charset="0"/>
                        <a:buChar char="•"/>
                      </a:pPr>
                      <a:r>
                        <a:rPr lang="en-US" dirty="0"/>
                        <a:t>Male over 18 years old</a:t>
                      </a:r>
                    </a:p>
                  </a:txBody>
                  <a:tcPr/>
                </a:tc>
                <a:tc>
                  <a:txBody>
                    <a:bodyPr/>
                    <a:lstStyle/>
                    <a:p>
                      <a:pPr marL="285750" indent="-285750" algn="ctr">
                        <a:buFont typeface="Arial" panose="020B0604020202020204" pitchFamily="34" charset="0"/>
                        <a:buChar char="•"/>
                      </a:pPr>
                      <a:r>
                        <a:rPr lang="en-US" b="1" dirty="0"/>
                        <a:t>25 kilograms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55 kilograms</a:t>
                      </a:r>
                    </a:p>
                  </a:txBody>
                  <a:tcPr/>
                </a:tc>
                <a:extLst>
                  <a:ext uri="{0D108BD9-81ED-4DB2-BD59-A6C34878D82A}">
                    <a16:rowId xmlns:a16="http://schemas.microsoft.com/office/drawing/2014/main" val="3821687327"/>
                  </a:ext>
                </a:extLst>
              </a:tr>
              <a:tr h="370840">
                <a:tc>
                  <a:txBody>
                    <a:bodyPr/>
                    <a:lstStyle/>
                    <a:p>
                      <a:r>
                        <a:rPr lang="en-US" b="1" dirty="0"/>
                        <a:t>Japan</a:t>
                      </a:r>
                    </a:p>
                  </a:txBody>
                  <a:tcPr/>
                </a:tc>
                <a:tc>
                  <a:txBody>
                    <a:bodyPr/>
                    <a:lstStyle/>
                    <a:p>
                      <a:pPr algn="ctr"/>
                      <a:r>
                        <a:rPr lang="en-US" dirty="0"/>
                        <a:t>For Female </a:t>
                      </a:r>
                    </a:p>
                  </a:txBody>
                  <a:tcPr/>
                </a:tc>
                <a:tc>
                  <a:txBody>
                    <a:bodyPr/>
                    <a:lstStyle/>
                    <a:p>
                      <a:pPr marL="285750" indent="-285750" algn="l">
                        <a:buFont typeface="Arial" panose="020B0604020202020204" pitchFamily="34" charset="0"/>
                        <a:buChar char="•"/>
                      </a:pPr>
                      <a:r>
                        <a:rPr lang="en-US" b="1" dirty="0"/>
                        <a:t>30 kilograms for non-continuous lifting </a:t>
                      </a:r>
                    </a:p>
                    <a:p>
                      <a:pPr marL="285750" indent="-285750" algn="l">
                        <a:buFont typeface="Arial" panose="020B0604020202020204" pitchFamily="34" charset="0"/>
                        <a:buChar char="•"/>
                      </a:pPr>
                      <a:r>
                        <a:rPr lang="en-US" dirty="0"/>
                        <a:t>20 kilograms for continuous lifting.</a:t>
                      </a:r>
                    </a:p>
                  </a:txBody>
                  <a:tcPr/>
                </a:tc>
                <a:extLst>
                  <a:ext uri="{0D108BD9-81ED-4DB2-BD59-A6C34878D82A}">
                    <a16:rowId xmlns:a16="http://schemas.microsoft.com/office/drawing/2014/main" val="3498743463"/>
                  </a:ext>
                </a:extLst>
              </a:tr>
              <a:tr h="370840">
                <a:tc>
                  <a:txBody>
                    <a:bodyPr/>
                    <a:lstStyle/>
                    <a:p>
                      <a:r>
                        <a:rPr lang="en-US" b="1" dirty="0"/>
                        <a:t>Philippines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No mention gender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no more than </a:t>
                      </a:r>
                      <a:r>
                        <a:rPr lang="en-US" sz="1800" b="1" dirty="0"/>
                        <a:t>55 kilograms </a:t>
                      </a:r>
                      <a:r>
                        <a:rPr lang="en-US" sz="1800" dirty="0"/>
                        <a:t>and the lifted weight should not exceed </a:t>
                      </a:r>
                      <a:r>
                        <a:rPr lang="en-US" sz="1800" b="1" dirty="0"/>
                        <a:t>40% of the worker's body weight</a:t>
                      </a:r>
                    </a:p>
                  </a:txBody>
                  <a:tcPr/>
                </a:tc>
                <a:extLst>
                  <a:ext uri="{0D108BD9-81ED-4DB2-BD59-A6C34878D82A}">
                    <a16:rowId xmlns:a16="http://schemas.microsoft.com/office/drawing/2014/main" val="34866030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Australia</a:t>
                      </a:r>
                      <a:endParaRPr lang="en-US" b="1" dirty="0"/>
                    </a:p>
                  </a:txBody>
                  <a:tcPr/>
                </a:tc>
                <a:tc>
                  <a:txBody>
                    <a:bodyPr/>
                    <a:lstStyle/>
                    <a:p>
                      <a:pPr marL="285750" indent="-285750" algn="l">
                        <a:buFont typeface="Arial" panose="020B0604020202020204" pitchFamily="34" charset="0"/>
                        <a:buChar char="•"/>
                      </a:pPr>
                      <a:r>
                        <a:rPr lang="en-US" dirty="0"/>
                        <a:t>Female over 18 years old</a:t>
                      </a:r>
                    </a:p>
                  </a:txBody>
                  <a:tcPr/>
                </a:tc>
                <a:tc>
                  <a:txBody>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chemeClr val="tx1"/>
                          </a:solidFill>
                        </a:rPr>
                        <a:t>16 kilograms</a:t>
                      </a:r>
                      <a:r>
                        <a:rPr lang="th-TH" sz="1800" dirty="0">
                          <a:solidFill>
                            <a:schemeClr val="tx1"/>
                          </a:solidFill>
                        </a:rPr>
                        <a:t>.</a:t>
                      </a:r>
                      <a:endParaRPr lang="en-US" dirty="0">
                        <a:solidFill>
                          <a:schemeClr val="tx1"/>
                        </a:solidFill>
                      </a:endParaRPr>
                    </a:p>
                  </a:txBody>
                  <a:tcPr/>
                </a:tc>
                <a:extLst>
                  <a:ext uri="{0D108BD9-81ED-4DB2-BD59-A6C34878D82A}">
                    <a16:rowId xmlns:a16="http://schemas.microsoft.com/office/drawing/2014/main" val="6162949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International Safety Data Center </a:t>
                      </a:r>
                      <a:endParaRPr lang="en-US" b="1" dirty="0"/>
                    </a:p>
                  </a:txBody>
                  <a:tcPr/>
                </a:tc>
                <a:tc>
                  <a:txBody>
                    <a:bodyPr/>
                    <a:lstStyle/>
                    <a:p>
                      <a:pPr marL="285750" indent="-285750" algn="l">
                        <a:buFont typeface="Arial" panose="020B0604020202020204" pitchFamily="34" charset="0"/>
                        <a:buChar char="•"/>
                      </a:pPr>
                      <a:r>
                        <a:rPr lang="en-US" dirty="0"/>
                        <a:t>Female 18-20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Female 20-35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Female 35-50  years 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Female over 50  years old</a:t>
                      </a:r>
                    </a:p>
                  </a:txBody>
                  <a:tcPr/>
                </a:tc>
                <a:tc>
                  <a:txBody>
                    <a:bodyP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chemeClr val="tx1"/>
                          </a:solidFill>
                        </a:rPr>
                        <a:t>14 kilograms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chemeClr val="tx1"/>
                          </a:solidFill>
                        </a:rPr>
                        <a:t>15 kilograms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chemeClr val="tx1"/>
                          </a:solidFill>
                        </a:rPr>
                        <a:t>13 kilograms</a:t>
                      </a:r>
                    </a:p>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b="1" dirty="0">
                          <a:solidFill>
                            <a:schemeClr val="tx1"/>
                          </a:solidFill>
                        </a:rPr>
                        <a:t>10 kilograms</a:t>
                      </a:r>
                    </a:p>
                  </a:txBody>
                  <a:tcPr/>
                </a:tc>
                <a:extLst>
                  <a:ext uri="{0D108BD9-81ED-4DB2-BD59-A6C34878D82A}">
                    <a16:rowId xmlns:a16="http://schemas.microsoft.com/office/drawing/2014/main" val="2791423713"/>
                  </a:ext>
                </a:extLst>
              </a:tr>
            </a:tbl>
          </a:graphicData>
        </a:graphic>
      </p:graphicFrame>
      <p:sp>
        <p:nvSpPr>
          <p:cNvPr id="5" name="ชื่อเรื่อง 3">
            <a:extLst>
              <a:ext uri="{FF2B5EF4-FFF2-40B4-BE49-F238E27FC236}">
                <a16:creationId xmlns:a16="http://schemas.microsoft.com/office/drawing/2014/main" id="{C4269C21-9CDB-8917-CC70-55C382DBF260}"/>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3 of 18</a:t>
            </a:r>
          </a:p>
        </p:txBody>
      </p:sp>
      <p:sp>
        <p:nvSpPr>
          <p:cNvPr id="6" name="ชื่อเรื่อง 9">
            <a:extLst>
              <a:ext uri="{FF2B5EF4-FFF2-40B4-BE49-F238E27FC236}">
                <a16:creationId xmlns:a16="http://schemas.microsoft.com/office/drawing/2014/main" id="{7AA1BF2E-418E-01A5-D7E4-A87021A7B5EB}"/>
              </a:ext>
            </a:extLst>
          </p:cNvPr>
          <p:cNvSpPr txBox="1">
            <a:spLocks/>
          </p:cNvSpPr>
          <p:nvPr/>
        </p:nvSpPr>
        <p:spPr>
          <a:xfrm>
            <a:off x="832104" y="5298454"/>
            <a:ext cx="10780776" cy="613283"/>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600" dirty="0">
                <a:solidFill>
                  <a:schemeClr val="tx1"/>
                </a:solidFill>
              </a:rPr>
              <a:t>Source : </a:t>
            </a:r>
            <a:r>
              <a:rPr lang="th-TH" sz="1600" dirty="0">
                <a:solidFill>
                  <a:schemeClr val="tx1"/>
                </a:solidFill>
              </a:rPr>
              <a:t> </a:t>
            </a:r>
            <a:r>
              <a:rPr lang="en-US" sz="1600" dirty="0">
                <a:solidFill>
                  <a:schemeClr val="tx1"/>
                </a:solidFill>
              </a:rPr>
              <a:t>The National </a:t>
            </a:r>
            <a:r>
              <a:rPr lang="en-US" sz="1600" dirty="0" err="1">
                <a:solidFill>
                  <a:schemeClr val="tx1"/>
                </a:solidFill>
              </a:rPr>
              <a:t>Labour</a:t>
            </a:r>
            <a:r>
              <a:rPr lang="en-US" sz="1600" dirty="0">
                <a:solidFill>
                  <a:schemeClr val="tx1"/>
                </a:solidFill>
              </a:rPr>
              <a:t> Research Center</a:t>
            </a:r>
          </a:p>
        </p:txBody>
      </p:sp>
    </p:spTree>
    <p:extLst>
      <p:ext uri="{BB962C8B-B14F-4D97-AF65-F5344CB8AC3E}">
        <p14:creationId xmlns:p14="http://schemas.microsoft.com/office/powerpoint/2010/main" val="1835146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สี่เหลี่ยมผืนผ้า: มุมมน 7">
            <a:extLst>
              <a:ext uri="{FF2B5EF4-FFF2-40B4-BE49-F238E27FC236}">
                <a16:creationId xmlns:a16="http://schemas.microsoft.com/office/drawing/2014/main" id="{9E35A974-9B7D-62A6-E1CC-80B29DDDFADE}"/>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b="1"/>
              <a:t>Purpose of the study</a:t>
            </a:r>
          </a:p>
          <a:p>
            <a:endParaRPr lang="en-US" sz="1600" dirty="0"/>
          </a:p>
        </p:txBody>
      </p:sp>
      <p:sp>
        <p:nvSpPr>
          <p:cNvPr id="11" name="ตัวแทนข้อความ 5">
            <a:extLst>
              <a:ext uri="{FF2B5EF4-FFF2-40B4-BE49-F238E27FC236}">
                <a16:creationId xmlns:a16="http://schemas.microsoft.com/office/drawing/2014/main" id="{0885AF9B-EBAF-E94D-1567-2121E7F3CDB4}"/>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762000" y="1262996"/>
            <a:ext cx="7590096" cy="4401205"/>
          </a:xfrm>
          <a:prstGeom prst="rect">
            <a:avLst/>
          </a:prstGeom>
          <a:noFill/>
        </p:spPr>
        <p:txBody>
          <a:bodyPr wrap="square" rtlCol="0">
            <a:spAutoFit/>
          </a:bodyPr>
          <a:lstStyle/>
          <a:p>
            <a:pPr algn="just"/>
            <a:r>
              <a:rPr lang="th-TH" sz="2800" dirty="0"/>
              <a:t>	</a:t>
            </a:r>
            <a:r>
              <a:rPr lang="en-US" sz="2800" dirty="0"/>
              <a:t>The aim of this study is to improve the lifting process for </a:t>
            </a:r>
            <a:r>
              <a:rPr lang="en-US" sz="2800" b="1" dirty="0"/>
              <a:t>25kilogram boxes vertically stacked on pallets by maximum allowance</a:t>
            </a:r>
            <a:r>
              <a:rPr lang="en-US" sz="2800" dirty="0"/>
              <a:t>, with consideration for the inclusion of female workers as per Thai labor regulations. Utilizing the National Institute for Occupational Safety and Health (NIOSH), Composite Lifting Index (CLI) through Digital Human Modeling (DHM) and the risk of musculoskeletal disorders (MSDs) from a single worker lifting who performs 6 lifts per hour and works 8 hours a day.</a:t>
            </a:r>
          </a:p>
        </p:txBody>
      </p:sp>
      <p:sp>
        <p:nvSpPr>
          <p:cNvPr id="7" name="ตัวแทนข้อความ 6">
            <a:extLst>
              <a:ext uri="{FF2B5EF4-FFF2-40B4-BE49-F238E27FC236}">
                <a16:creationId xmlns:a16="http://schemas.microsoft.com/office/drawing/2014/main" id="{8DC6B605-696B-2F56-87B6-3E303774E5CD}"/>
              </a:ext>
            </a:extLst>
          </p:cNvPr>
          <p:cNvSpPr>
            <a:spLocks noGrp="1"/>
          </p:cNvSpPr>
          <p:nvPr>
            <p:ph type="body" sz="half" idx="2"/>
          </p:nvPr>
        </p:nvSpPr>
        <p:spPr>
          <a:xfrm>
            <a:off x="676656" y="5909735"/>
            <a:ext cx="9229344" cy="533400"/>
          </a:xfrm>
        </p:spPr>
        <p:txBody>
          <a:bodyPr/>
          <a:lstStyle/>
          <a:p>
            <a:endParaRPr lang="en-US" dirty="0"/>
          </a:p>
        </p:txBody>
      </p:sp>
      <p:sp>
        <p:nvSpPr>
          <p:cNvPr id="12" name="สี่เหลี่ยมผืนผ้า: มุมมน 11">
            <a:extLst>
              <a:ext uri="{FF2B5EF4-FFF2-40B4-BE49-F238E27FC236}">
                <a16:creationId xmlns:a16="http://schemas.microsoft.com/office/drawing/2014/main" id="{7EF09E44-A390-EEEE-4975-CA59672F98E5}"/>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Propose</a:t>
            </a:r>
          </a:p>
        </p:txBody>
      </p:sp>
      <p:pic>
        <p:nvPicPr>
          <p:cNvPr id="2052" name="รูปภาพ 1">
            <a:extLst>
              <a:ext uri="{FF2B5EF4-FFF2-40B4-BE49-F238E27FC236}">
                <a16:creationId xmlns:a16="http://schemas.microsoft.com/office/drawing/2014/main" id="{4F70674A-AAD7-FB34-35DF-17C6BACCC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1644" y="2217359"/>
            <a:ext cx="2758356" cy="2468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กล่องข้อความ 3">
            <a:extLst>
              <a:ext uri="{FF2B5EF4-FFF2-40B4-BE49-F238E27FC236}">
                <a16:creationId xmlns:a16="http://schemas.microsoft.com/office/drawing/2014/main" id="{97C4DFC5-1C87-8B52-F79A-D874A8BF0B66}"/>
              </a:ext>
            </a:extLst>
          </p:cNvPr>
          <p:cNvSpPr txBox="1"/>
          <p:nvPr/>
        </p:nvSpPr>
        <p:spPr>
          <a:xfrm>
            <a:off x="462116" y="443957"/>
            <a:ext cx="11267768" cy="892552"/>
          </a:xfrm>
          <a:prstGeom prst="rect">
            <a:avLst/>
          </a:prstGeom>
          <a:noFill/>
          <a:ln>
            <a:noFill/>
          </a:ln>
        </p:spPr>
        <p:txBody>
          <a:bodyPr wrap="square">
            <a:spAutoFit/>
          </a:bodyPr>
          <a:lstStyle/>
          <a:p>
            <a:pPr algn="ctr"/>
            <a:r>
              <a:rPr lang="en-US" sz="3600" b="1" dirty="0"/>
              <a:t>Purpose of the study</a:t>
            </a:r>
          </a:p>
          <a:p>
            <a:endParaRPr lang="en-US" sz="1600" dirty="0"/>
          </a:p>
        </p:txBody>
      </p:sp>
      <p:sp>
        <p:nvSpPr>
          <p:cNvPr id="2" name="ชื่อเรื่อง 3">
            <a:extLst>
              <a:ext uri="{FF2B5EF4-FFF2-40B4-BE49-F238E27FC236}">
                <a16:creationId xmlns:a16="http://schemas.microsoft.com/office/drawing/2014/main" id="{DCB19FAC-53B2-F119-4F5D-6067A79C5D6A}"/>
              </a:ext>
            </a:extLst>
          </p:cNvPr>
          <p:cNvSpPr>
            <a:spLocks noGrp="1"/>
          </p:cNvSpPr>
          <p:nvPr>
            <p:ph type="title"/>
          </p:nvPr>
        </p:nvSpPr>
        <p:spPr>
          <a:xfrm>
            <a:off x="676656" y="6078227"/>
            <a:ext cx="11414957" cy="613283"/>
          </a:xfrm>
        </p:spPr>
        <p:txBody>
          <a:bodyPr>
            <a:noAutofit/>
          </a:bodyPr>
          <a:lstStyle/>
          <a:p>
            <a:pPr algn="r"/>
            <a:r>
              <a:rPr lang="en-US" sz="1400" dirty="0"/>
              <a:t>Page 4 of 18</a:t>
            </a:r>
          </a:p>
        </p:txBody>
      </p:sp>
    </p:spTree>
    <p:extLst>
      <p:ext uri="{BB962C8B-B14F-4D97-AF65-F5344CB8AC3E}">
        <p14:creationId xmlns:p14="http://schemas.microsoft.com/office/powerpoint/2010/main" val="280046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สี่เหลี่ยมผืนผ้า: มุมมน 11">
            <a:extLst>
              <a:ext uri="{FF2B5EF4-FFF2-40B4-BE49-F238E27FC236}">
                <a16:creationId xmlns:a16="http://schemas.microsoft.com/office/drawing/2014/main" id="{DB3D134C-404B-C9ED-24DC-762F36B41FD9}"/>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ตัวแทนข้อความ 5">
            <a:extLst>
              <a:ext uri="{FF2B5EF4-FFF2-40B4-BE49-F238E27FC236}">
                <a16:creationId xmlns:a16="http://schemas.microsoft.com/office/drawing/2014/main" id="{2791F160-20BD-4F20-58EA-396EF9C8E54D}"/>
              </a:ext>
            </a:extLst>
          </p:cNvPr>
          <p:cNvSpPr>
            <a:spLocks noGrp="1"/>
          </p:cNvSpPr>
          <p:nvPr>
            <p:ph type="body" sz="half" idx="2"/>
          </p:nvPr>
        </p:nvSpPr>
        <p:spPr>
          <a:xfrm>
            <a:off x="676656" y="6324600"/>
            <a:ext cx="11515344" cy="533400"/>
          </a:xfrm>
        </p:spPr>
        <p:txBody>
          <a:bodyPr>
            <a:normAutofit/>
          </a:bodyPr>
          <a:lstStyle/>
          <a:p>
            <a:r>
              <a:rPr lang="en-US" sz="1800" dirty="0">
                <a:solidFill>
                  <a:schemeClr val="bg1"/>
                </a:solidFill>
                <a:effectLst/>
                <a:latin typeface="+mj-lt"/>
                <a:ea typeface="Times New Roman" panose="02020603050405020304" pitchFamily="18" charset="0"/>
              </a:rPr>
              <a:t>Sukhothai </a:t>
            </a:r>
            <a:r>
              <a:rPr lang="en-US" sz="1800" dirty="0" err="1">
                <a:solidFill>
                  <a:schemeClr val="bg1"/>
                </a:solidFill>
                <a:effectLst/>
                <a:latin typeface="+mj-lt"/>
                <a:ea typeface="Times New Roman" panose="02020603050405020304" pitchFamily="18" charset="0"/>
              </a:rPr>
              <a:t>Thammathirat</a:t>
            </a:r>
            <a:r>
              <a:rPr lang="en-US" sz="1800" dirty="0">
                <a:solidFill>
                  <a:schemeClr val="bg1"/>
                </a:solidFill>
                <a:effectLst/>
                <a:latin typeface="+mj-lt"/>
                <a:ea typeface="Times New Roman" panose="02020603050405020304" pitchFamily="18" charset="0"/>
              </a:rPr>
              <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2802194" y="596958"/>
            <a:ext cx="6674474" cy="4585871"/>
          </a:xfrm>
          <a:prstGeom prst="rect">
            <a:avLst/>
          </a:prstGeom>
          <a:noFill/>
        </p:spPr>
        <p:txBody>
          <a:bodyPr wrap="square" rtlCol="0">
            <a:spAutoFit/>
          </a:bodyPr>
          <a:lstStyle/>
          <a:p>
            <a:pPr algn="ctr"/>
            <a:r>
              <a:rPr lang="en-US" sz="3600" b="1" dirty="0"/>
              <a:t>Study Questions</a:t>
            </a:r>
          </a:p>
          <a:p>
            <a:endParaRPr lang="en-US" sz="3200" dirty="0"/>
          </a:p>
          <a:p>
            <a:pPr algn="just"/>
            <a:r>
              <a:rPr lang="th-TH" sz="2800" dirty="0"/>
              <a:t>	</a:t>
            </a:r>
            <a:r>
              <a:rPr lang="en-US" sz="2800" dirty="0"/>
              <a:t>1. How much NIOSH recommended weight for the study process?</a:t>
            </a:r>
          </a:p>
          <a:p>
            <a:pPr algn="just"/>
            <a:endParaRPr lang="en-US" sz="2800" dirty="0"/>
          </a:p>
          <a:p>
            <a:pPr algn="just"/>
            <a:r>
              <a:rPr lang="en-US" sz="2800" dirty="0"/>
              <a:t>	2. How risk of MSDs levels by NIOSH Lifting Index ?</a:t>
            </a:r>
          </a:p>
          <a:p>
            <a:pPr algn="just"/>
            <a:endParaRPr lang="en-US" sz="2800" dirty="0"/>
          </a:p>
          <a:p>
            <a:pPr algn="just"/>
            <a:r>
              <a:rPr lang="en-US" sz="2800" dirty="0"/>
              <a:t>	3. How to enhance the process while maintaining safety?</a:t>
            </a:r>
          </a:p>
        </p:txBody>
      </p:sp>
      <p:sp>
        <p:nvSpPr>
          <p:cNvPr id="11" name="ชื่อเรื่อง 10">
            <a:extLst>
              <a:ext uri="{FF2B5EF4-FFF2-40B4-BE49-F238E27FC236}">
                <a16:creationId xmlns:a16="http://schemas.microsoft.com/office/drawing/2014/main" id="{387CEF96-E368-1036-44D7-47E1EEE764F6}"/>
              </a:ext>
            </a:extLst>
          </p:cNvPr>
          <p:cNvSpPr>
            <a:spLocks noGrp="1"/>
          </p:cNvSpPr>
          <p:nvPr>
            <p:ph type="title"/>
          </p:nvPr>
        </p:nvSpPr>
        <p:spPr/>
        <p:txBody>
          <a:bodyPr/>
          <a:lstStyle/>
          <a:p>
            <a:endParaRPr lang="en-US"/>
          </a:p>
        </p:txBody>
      </p:sp>
      <p:sp>
        <p:nvSpPr>
          <p:cNvPr id="15" name="สี่เหลี่ยมผืนผ้า: มุมมน 14">
            <a:extLst>
              <a:ext uri="{FF2B5EF4-FFF2-40B4-BE49-F238E27FC236}">
                <a16:creationId xmlns:a16="http://schemas.microsoft.com/office/drawing/2014/main" id="{CDED0DD3-ED68-8A2D-E0EE-B3644D13DAA8}"/>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Propose</a:t>
            </a:r>
          </a:p>
        </p:txBody>
      </p:sp>
      <p:sp>
        <p:nvSpPr>
          <p:cNvPr id="2" name="ชื่อเรื่อง 3">
            <a:extLst>
              <a:ext uri="{FF2B5EF4-FFF2-40B4-BE49-F238E27FC236}">
                <a16:creationId xmlns:a16="http://schemas.microsoft.com/office/drawing/2014/main" id="{21EA763D-4E76-A4B7-51D9-C075D7577180}"/>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5 of 18</a:t>
            </a:r>
          </a:p>
        </p:txBody>
      </p:sp>
    </p:spTree>
    <p:extLst>
      <p:ext uri="{BB962C8B-B14F-4D97-AF65-F5344CB8AC3E}">
        <p14:creationId xmlns:p14="http://schemas.microsoft.com/office/powerpoint/2010/main" val="2186145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สี่เหลี่ยมผืนผ้า: มุมมน 10">
            <a:extLst>
              <a:ext uri="{FF2B5EF4-FFF2-40B4-BE49-F238E27FC236}">
                <a16:creationId xmlns:a16="http://schemas.microsoft.com/office/drawing/2014/main" id="{21A44C1D-446B-CCD2-1D1C-7D1ADDDD7454}"/>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รูปภาพ 1">
            <a:extLst>
              <a:ext uri="{FF2B5EF4-FFF2-40B4-BE49-F238E27FC236}">
                <a16:creationId xmlns:a16="http://schemas.microsoft.com/office/drawing/2014/main" id="{F72EAD3E-66D3-347F-0CC7-2DDAF8D749CD}"/>
              </a:ext>
            </a:extLst>
          </p:cNvPr>
          <p:cNvPicPr>
            <a:picLocks noChangeAspect="1"/>
          </p:cNvPicPr>
          <p:nvPr/>
        </p:nvPicPr>
        <p:blipFill>
          <a:blip r:embed="rId3"/>
          <a:stretch>
            <a:fillRect/>
          </a:stretch>
        </p:blipFill>
        <p:spPr>
          <a:xfrm>
            <a:off x="8758452" y="3014680"/>
            <a:ext cx="2992445" cy="2791760"/>
          </a:xfrm>
          <a:prstGeom prst="rect">
            <a:avLst/>
          </a:prstGeom>
        </p:spPr>
      </p:pic>
      <p:sp>
        <p:nvSpPr>
          <p:cNvPr id="13" name="ตัวแทนข้อความ 5">
            <a:extLst>
              <a:ext uri="{FF2B5EF4-FFF2-40B4-BE49-F238E27FC236}">
                <a16:creationId xmlns:a16="http://schemas.microsoft.com/office/drawing/2014/main" id="{20E4F90D-4953-8689-9C64-0498D8F1CD54}"/>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48748" y="596958"/>
            <a:ext cx="9981366" cy="1508105"/>
          </a:xfrm>
          <a:prstGeom prst="rect">
            <a:avLst/>
          </a:prstGeom>
          <a:noFill/>
        </p:spPr>
        <p:txBody>
          <a:bodyPr wrap="square" rtlCol="0">
            <a:spAutoFit/>
          </a:bodyPr>
          <a:lstStyle/>
          <a:p>
            <a:pPr algn="ctr"/>
            <a:r>
              <a:rPr lang="en-US" sz="3600" b="1" dirty="0"/>
              <a:t>Recommended Weight Limit </a:t>
            </a:r>
          </a:p>
          <a:p>
            <a:r>
              <a:rPr lang="th-TH" sz="2800" dirty="0"/>
              <a:t>	</a:t>
            </a:r>
            <a:endParaRPr lang="en-US" sz="2800" dirty="0"/>
          </a:p>
          <a:p>
            <a:r>
              <a:rPr lang="en-US" sz="2800" dirty="0"/>
              <a:t>NIOSH91 :</a:t>
            </a:r>
          </a:p>
        </p:txBody>
      </p:sp>
      <mc:AlternateContent xmlns:mc="http://schemas.openxmlformats.org/markup-compatibility/2006" xmlns:a14="http://schemas.microsoft.com/office/drawing/2010/main">
        <mc:Choice Requires="a14">
          <p:sp>
            <p:nvSpPr>
              <p:cNvPr id="3" name="กล่องข้อความ 2">
                <a:extLst>
                  <a:ext uri="{FF2B5EF4-FFF2-40B4-BE49-F238E27FC236}">
                    <a16:creationId xmlns:a16="http://schemas.microsoft.com/office/drawing/2014/main" id="{120BE751-2112-B25E-409F-CA11AECB8317}"/>
                  </a:ext>
                </a:extLst>
              </p:cNvPr>
              <p:cNvSpPr txBox="1"/>
              <p:nvPr/>
            </p:nvSpPr>
            <p:spPr>
              <a:xfrm>
                <a:off x="2703527" y="2384104"/>
                <a:ext cx="7403690" cy="5232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𝑅𝑊𝐿</m:t>
                      </m:r>
                      <m:r>
                        <a:rPr lang="en-US" sz="2800" i="0">
                          <a:latin typeface="Cambria Math" panose="02040503050406030204" pitchFamily="18" charset="0"/>
                        </a:rPr>
                        <m:t>=</m:t>
                      </m:r>
                      <m:r>
                        <m:rPr>
                          <m:sty m:val="p"/>
                        </m:rPr>
                        <a:rPr lang="en-US" sz="2800" i="0">
                          <a:latin typeface="Cambria Math" panose="02040503050406030204" pitchFamily="18" charset="0"/>
                        </a:rPr>
                        <m:t>LC</m:t>
                      </m:r>
                      <m:r>
                        <a:rPr lang="en-US" sz="2800" i="0">
                          <a:latin typeface="Cambria Math" panose="02040503050406030204" pitchFamily="18" charset="0"/>
                        </a:rPr>
                        <m:t>×</m:t>
                      </m:r>
                      <m:r>
                        <m:rPr>
                          <m:sty m:val="p"/>
                        </m:rPr>
                        <a:rPr lang="en-US" sz="2800" i="0">
                          <a:latin typeface="Cambria Math" panose="02040503050406030204" pitchFamily="18" charset="0"/>
                        </a:rPr>
                        <m:t>HM</m:t>
                      </m:r>
                      <m:r>
                        <a:rPr lang="en-US" sz="2800" i="0">
                          <a:latin typeface="Cambria Math" panose="02040503050406030204" pitchFamily="18" charset="0"/>
                        </a:rPr>
                        <m:t>×</m:t>
                      </m:r>
                      <m:r>
                        <m:rPr>
                          <m:sty m:val="p"/>
                        </m:rPr>
                        <a:rPr lang="en-US" sz="2800" i="0">
                          <a:latin typeface="Cambria Math" panose="02040503050406030204" pitchFamily="18" charset="0"/>
                        </a:rPr>
                        <m:t>VM</m:t>
                      </m:r>
                      <m:r>
                        <a:rPr lang="en-US" sz="2800" i="0">
                          <a:latin typeface="Cambria Math" panose="02040503050406030204" pitchFamily="18" charset="0"/>
                        </a:rPr>
                        <m:t>×</m:t>
                      </m:r>
                      <m:r>
                        <m:rPr>
                          <m:sty m:val="p"/>
                        </m:rPr>
                        <a:rPr lang="en-US" sz="2800" i="0">
                          <a:latin typeface="Cambria Math" panose="02040503050406030204" pitchFamily="18" charset="0"/>
                        </a:rPr>
                        <m:t>DM</m:t>
                      </m:r>
                      <m:r>
                        <a:rPr lang="en-US" sz="2800" i="0">
                          <a:latin typeface="Cambria Math" panose="02040503050406030204" pitchFamily="18" charset="0"/>
                        </a:rPr>
                        <m:t>×</m:t>
                      </m:r>
                      <m:r>
                        <m:rPr>
                          <m:sty m:val="p"/>
                        </m:rPr>
                        <a:rPr lang="en-US" sz="2800" i="0">
                          <a:latin typeface="Cambria Math" panose="02040503050406030204" pitchFamily="18" charset="0"/>
                        </a:rPr>
                        <m:t>AM</m:t>
                      </m:r>
                      <m:r>
                        <a:rPr lang="en-US" sz="2800" i="0">
                          <a:latin typeface="Cambria Math" panose="02040503050406030204" pitchFamily="18" charset="0"/>
                        </a:rPr>
                        <m:t>×</m:t>
                      </m:r>
                      <m:r>
                        <m:rPr>
                          <m:sty m:val="p"/>
                        </m:rPr>
                        <a:rPr lang="en-US" sz="2800" i="0">
                          <a:latin typeface="Cambria Math" panose="02040503050406030204" pitchFamily="18" charset="0"/>
                        </a:rPr>
                        <m:t>FM</m:t>
                      </m:r>
                      <m:r>
                        <a:rPr lang="en-US" sz="2800" i="0">
                          <a:latin typeface="Cambria Math" panose="02040503050406030204" pitchFamily="18" charset="0"/>
                        </a:rPr>
                        <m:t>×</m:t>
                      </m:r>
                      <m:r>
                        <m:rPr>
                          <m:sty m:val="p"/>
                        </m:rPr>
                        <a:rPr lang="en-US" sz="2800" i="0">
                          <a:latin typeface="Cambria Math" panose="02040503050406030204" pitchFamily="18" charset="0"/>
                        </a:rPr>
                        <m:t>CM</m:t>
                      </m:r>
                    </m:oMath>
                  </m:oMathPara>
                </a14:m>
                <a:endParaRPr lang="en-US" sz="2800" dirty="0"/>
              </a:p>
            </p:txBody>
          </p:sp>
        </mc:Choice>
        <mc:Fallback xmlns="">
          <p:sp>
            <p:nvSpPr>
              <p:cNvPr id="3" name="กล่องข้อความ 2">
                <a:extLst>
                  <a:ext uri="{FF2B5EF4-FFF2-40B4-BE49-F238E27FC236}">
                    <a16:creationId xmlns:a16="http://schemas.microsoft.com/office/drawing/2014/main" id="{120BE751-2112-B25E-409F-CA11AECB8317}"/>
                  </a:ext>
                </a:extLst>
              </p:cNvPr>
              <p:cNvSpPr txBox="1">
                <a:spLocks noRot="1" noChangeAspect="1" noMove="1" noResize="1" noEditPoints="1" noAdjustHandles="1" noChangeArrowheads="1" noChangeShapeType="1" noTextEdit="1"/>
              </p:cNvSpPr>
              <p:nvPr/>
            </p:nvSpPr>
            <p:spPr>
              <a:xfrm>
                <a:off x="2703527" y="2384104"/>
                <a:ext cx="7403690" cy="523220"/>
              </a:xfrm>
              <a:prstGeom prst="rect">
                <a:avLst/>
              </a:prstGeom>
              <a:blipFill>
                <a:blip r:embed="rId4"/>
                <a:stretch>
                  <a:fillRect/>
                </a:stretch>
              </a:blipFill>
            </p:spPr>
            <p:txBody>
              <a:bodyPr/>
              <a:lstStyle/>
              <a:p>
                <a:r>
                  <a:rPr lang="en-US">
                    <a:noFill/>
                  </a:rPr>
                  <a:t> </a:t>
                </a:r>
              </a:p>
            </p:txBody>
          </p:sp>
        </mc:Fallback>
      </mc:AlternateContent>
      <p:sp>
        <p:nvSpPr>
          <p:cNvPr id="10" name="กล่องข้อความ 9">
            <a:extLst>
              <a:ext uri="{FF2B5EF4-FFF2-40B4-BE49-F238E27FC236}">
                <a16:creationId xmlns:a16="http://schemas.microsoft.com/office/drawing/2014/main" id="{C7A7BF6D-3AA6-55E4-459F-034FAAAF0F75}"/>
              </a:ext>
            </a:extLst>
          </p:cNvPr>
          <p:cNvSpPr txBox="1"/>
          <p:nvPr/>
        </p:nvSpPr>
        <p:spPr>
          <a:xfrm>
            <a:off x="676657" y="3641041"/>
            <a:ext cx="8318754" cy="2031325"/>
          </a:xfrm>
          <a:prstGeom prst="rect">
            <a:avLst/>
          </a:prstGeom>
          <a:noFill/>
        </p:spPr>
        <p:txBody>
          <a:bodyPr wrap="square">
            <a:spAutoFit/>
          </a:bodyPr>
          <a:lstStyle/>
          <a:p>
            <a:r>
              <a:rPr lang="en-US" dirty="0"/>
              <a:t>Where: 	   RWL = Recommended Weight Limit</a:t>
            </a:r>
          </a:p>
          <a:p>
            <a:r>
              <a:rPr lang="en-US" dirty="0"/>
              <a:t>		   LC = Load Constant 23 kgs. </a:t>
            </a:r>
          </a:p>
          <a:p>
            <a:r>
              <a:rPr lang="en-US" dirty="0"/>
              <a:t>		   HM for Horizontal multiplier, equal 1.0 if hand location is less than 250mm  </a:t>
            </a:r>
          </a:p>
          <a:p>
            <a:r>
              <a:rPr lang="en-US" dirty="0"/>
              <a:t>		   VM for Vertical multiplier, the absolute value from optimum height 750mm</a:t>
            </a:r>
          </a:p>
          <a:p>
            <a:r>
              <a:rPr lang="en-US" dirty="0"/>
              <a:t>		   DM for Distance multiplier, is the travel distance of hands that computed</a:t>
            </a:r>
          </a:p>
          <a:p>
            <a:r>
              <a:rPr lang="en-US" dirty="0"/>
              <a:t>		   AM for Asymmetric multiplier, equal 1.0 when lifted directly in front of body</a:t>
            </a:r>
          </a:p>
          <a:p>
            <a:r>
              <a:rPr lang="en-US" dirty="0"/>
              <a:t>		   FM for Frequency multiplier, is defined by frequency of lifting</a:t>
            </a:r>
          </a:p>
        </p:txBody>
      </p:sp>
      <p:sp>
        <p:nvSpPr>
          <p:cNvPr id="5" name="ชื่อเรื่อง 4">
            <a:extLst>
              <a:ext uri="{FF2B5EF4-FFF2-40B4-BE49-F238E27FC236}">
                <a16:creationId xmlns:a16="http://schemas.microsoft.com/office/drawing/2014/main" id="{FC808BC1-9897-A26B-44D2-5D16E7EBA798}"/>
              </a:ext>
            </a:extLst>
          </p:cNvPr>
          <p:cNvSpPr>
            <a:spLocks noGrp="1"/>
          </p:cNvSpPr>
          <p:nvPr>
            <p:ph type="title"/>
          </p:nvPr>
        </p:nvSpPr>
        <p:spPr>
          <a:xfrm>
            <a:off x="1014984" y="4175339"/>
            <a:ext cx="10780776" cy="613283"/>
          </a:xfrm>
        </p:spPr>
        <p:txBody>
          <a:bodyPr/>
          <a:lstStyle/>
          <a:p>
            <a:r>
              <a:rPr lang="en-US" dirty="0"/>
              <a:t>\</a:t>
            </a:r>
          </a:p>
        </p:txBody>
      </p:sp>
      <p:sp>
        <p:nvSpPr>
          <p:cNvPr id="14" name="สี่เหลี่ยมผืนผ้า: มุมมน 13">
            <a:extLst>
              <a:ext uri="{FF2B5EF4-FFF2-40B4-BE49-F238E27FC236}">
                <a16:creationId xmlns:a16="http://schemas.microsoft.com/office/drawing/2014/main" id="{162E9500-4280-5AFE-BB5D-A2EC249590AF}"/>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sp>
        <p:nvSpPr>
          <p:cNvPr id="4" name="สี่เหลี่ยมผืนผ้า 3">
            <a:extLst>
              <a:ext uri="{FF2B5EF4-FFF2-40B4-BE49-F238E27FC236}">
                <a16:creationId xmlns:a16="http://schemas.microsoft.com/office/drawing/2014/main" id="{072EE30E-2E7E-F5F4-0A2C-4688BB2DA5DA}"/>
              </a:ext>
            </a:extLst>
          </p:cNvPr>
          <p:cNvSpPr/>
          <p:nvPr/>
        </p:nvSpPr>
        <p:spPr>
          <a:xfrm>
            <a:off x="11130114" y="5406390"/>
            <a:ext cx="599770" cy="400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ชื่อเรื่อง 3">
            <a:extLst>
              <a:ext uri="{FF2B5EF4-FFF2-40B4-BE49-F238E27FC236}">
                <a16:creationId xmlns:a16="http://schemas.microsoft.com/office/drawing/2014/main" id="{FB82D854-0222-BCE1-F722-2A9619117B5C}"/>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6 of 18</a:t>
            </a:r>
          </a:p>
        </p:txBody>
      </p:sp>
    </p:spTree>
    <p:extLst>
      <p:ext uri="{BB962C8B-B14F-4D97-AF65-F5344CB8AC3E}">
        <p14:creationId xmlns:p14="http://schemas.microsoft.com/office/powerpoint/2010/main" val="26180433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สี่เหลี่ยมผืนผ้า: มุมมน 11">
            <a:extLst>
              <a:ext uri="{FF2B5EF4-FFF2-40B4-BE49-F238E27FC236}">
                <a16:creationId xmlns:a16="http://schemas.microsoft.com/office/drawing/2014/main" id="{2CCA214B-B163-1F94-785D-EAE37F556BC8}"/>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ตัวแทนข้อความ 5">
            <a:extLst>
              <a:ext uri="{FF2B5EF4-FFF2-40B4-BE49-F238E27FC236}">
                <a16:creationId xmlns:a16="http://schemas.microsoft.com/office/drawing/2014/main" id="{8ADB45AE-082F-F6D5-3141-5A9ED83851E8}"/>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05317" y="556318"/>
            <a:ext cx="9981366" cy="3662541"/>
          </a:xfrm>
          <a:prstGeom prst="rect">
            <a:avLst/>
          </a:prstGeom>
          <a:noFill/>
        </p:spPr>
        <p:txBody>
          <a:bodyPr wrap="square" rtlCol="0">
            <a:spAutoFit/>
          </a:bodyPr>
          <a:lstStyle/>
          <a:p>
            <a:pPr algn="ctr"/>
            <a:r>
              <a:rPr lang="en-US" sz="3600" b="1" dirty="0"/>
              <a:t>Lifting Index (LI)</a:t>
            </a:r>
          </a:p>
          <a:p>
            <a:r>
              <a:rPr lang="en-US" sz="2800" dirty="0"/>
              <a:t>	</a:t>
            </a:r>
          </a:p>
          <a:p>
            <a:endParaRPr lang="en-US" sz="2800" dirty="0"/>
          </a:p>
          <a:p>
            <a:endParaRPr lang="en-US" sz="2800" dirty="0"/>
          </a:p>
          <a:p>
            <a:endParaRPr lang="en-US" sz="2800" dirty="0"/>
          </a:p>
          <a:p>
            <a:r>
              <a:rPr lang="en-US" sz="2800" dirty="0"/>
              <a:t>The goal of ergonomic risk assessment in designing manual lifting tasks is to achieve an LI of 1.0 or less as NIOSH Criteria for Risk Levels of Lifting Index (LI) </a:t>
            </a:r>
          </a:p>
        </p:txBody>
      </p:sp>
      <p:graphicFrame>
        <p:nvGraphicFramePr>
          <p:cNvPr id="5" name="ตาราง 4">
            <a:extLst>
              <a:ext uri="{FF2B5EF4-FFF2-40B4-BE49-F238E27FC236}">
                <a16:creationId xmlns:a16="http://schemas.microsoft.com/office/drawing/2014/main" id="{B4C1B8D9-DEDD-6162-8EB5-4B33C452BD26}"/>
              </a:ext>
            </a:extLst>
          </p:cNvPr>
          <p:cNvGraphicFramePr>
            <a:graphicFrameLocks noGrp="1"/>
          </p:cNvGraphicFramePr>
          <p:nvPr>
            <p:extLst>
              <p:ext uri="{D42A27DB-BD31-4B8C-83A1-F6EECF244321}">
                <p14:modId xmlns:p14="http://schemas.microsoft.com/office/powerpoint/2010/main" val="761475133"/>
              </p:ext>
            </p:extLst>
          </p:nvPr>
        </p:nvGraphicFramePr>
        <p:xfrm>
          <a:off x="1918208" y="4198375"/>
          <a:ext cx="9032240" cy="1619492"/>
        </p:xfrm>
        <a:graphic>
          <a:graphicData uri="http://schemas.openxmlformats.org/drawingml/2006/table">
            <a:tbl>
              <a:tblPr firstRow="1" bandRow="1">
                <a:tableStyleId>{5C22544A-7EE6-4342-B048-85BDC9FD1C3A}</a:tableStyleId>
              </a:tblPr>
              <a:tblGrid>
                <a:gridCol w="1930400">
                  <a:extLst>
                    <a:ext uri="{9D8B030D-6E8A-4147-A177-3AD203B41FA5}">
                      <a16:colId xmlns:a16="http://schemas.microsoft.com/office/drawing/2014/main" val="1191932663"/>
                    </a:ext>
                  </a:extLst>
                </a:gridCol>
                <a:gridCol w="7101840">
                  <a:extLst>
                    <a:ext uri="{9D8B030D-6E8A-4147-A177-3AD203B41FA5}">
                      <a16:colId xmlns:a16="http://schemas.microsoft.com/office/drawing/2014/main" val="2719113891"/>
                    </a:ext>
                  </a:extLst>
                </a:gridCol>
              </a:tblGrid>
              <a:tr h="404873">
                <a:tc>
                  <a:txBody>
                    <a:bodyPr/>
                    <a:lstStyle/>
                    <a:p>
                      <a:pPr indent="144145" algn="l" hangingPunct="0">
                        <a:lnSpc>
                          <a:spcPts val="1200"/>
                        </a:lnSpc>
                      </a:pPr>
                      <a:r>
                        <a:rPr lang="en-US" sz="2000" dirty="0">
                          <a:effectLst/>
                          <a:latin typeface="+mj-lt"/>
                          <a:ea typeface="Times New Roman" panose="02020603050405020304" pitchFamily="18" charset="0"/>
                        </a:rPr>
                        <a:t>Lifting index</a:t>
                      </a:r>
                    </a:p>
                  </a:txBody>
                  <a:tcPr marL="44450" marR="44450" marT="0" marB="0" anchor="ctr"/>
                </a:tc>
                <a:tc>
                  <a:txBody>
                    <a:bodyPr/>
                    <a:lstStyle/>
                    <a:p>
                      <a:pPr indent="144145" algn="l" hangingPunct="0">
                        <a:lnSpc>
                          <a:spcPts val="1200"/>
                        </a:lnSpc>
                      </a:pPr>
                      <a:r>
                        <a:rPr lang="en-US" sz="2000" dirty="0">
                          <a:effectLst/>
                          <a:latin typeface="+mj-lt"/>
                          <a:ea typeface="Times New Roman" panose="02020603050405020304" pitchFamily="18" charset="0"/>
                        </a:rPr>
                        <a:t>Criteria</a:t>
                      </a:r>
                    </a:p>
                  </a:txBody>
                  <a:tcPr marL="44450" marR="44450" marT="0" marB="0" anchor="ctr"/>
                </a:tc>
                <a:extLst>
                  <a:ext uri="{0D108BD9-81ED-4DB2-BD59-A6C34878D82A}">
                    <a16:rowId xmlns:a16="http://schemas.microsoft.com/office/drawing/2014/main" val="278942210"/>
                  </a:ext>
                </a:extLst>
              </a:tr>
              <a:tr h="404873">
                <a:tc>
                  <a:txBody>
                    <a:bodyPr/>
                    <a:lstStyle/>
                    <a:p>
                      <a:pPr indent="144145" algn="l" hangingPunct="0">
                        <a:lnSpc>
                          <a:spcPts val="1200"/>
                        </a:lnSpc>
                      </a:pPr>
                      <a:r>
                        <a:rPr lang="en-US" sz="2000" dirty="0">
                          <a:effectLst/>
                          <a:highlight>
                            <a:srgbClr val="00FF00"/>
                          </a:highlight>
                          <a:latin typeface="+mj-lt"/>
                          <a:ea typeface="Times New Roman" panose="02020603050405020304" pitchFamily="18" charset="0"/>
                        </a:rPr>
                        <a:t>LI</a:t>
                      </a:r>
                      <a:r>
                        <a:rPr lang="th-TH" sz="2000" dirty="0">
                          <a:effectLst/>
                          <a:highlight>
                            <a:srgbClr val="00FF00"/>
                          </a:highlight>
                          <a:latin typeface="+mj-lt"/>
                          <a:ea typeface="Times New Roman" panose="02020603050405020304" pitchFamily="18" charset="0"/>
                          <a:cs typeface="Cordia New" panose="020B0304020202020204" pitchFamily="34" charset="-34"/>
                        </a:rPr>
                        <a:t> </a:t>
                      </a:r>
                      <a:r>
                        <a:rPr lang="en-US" sz="2000" dirty="0">
                          <a:effectLst/>
                          <a:highlight>
                            <a:srgbClr val="00FF00"/>
                          </a:highlight>
                          <a:latin typeface="+mj-lt"/>
                          <a:ea typeface="Times New Roman" panose="02020603050405020304" pitchFamily="18" charset="0"/>
                        </a:rPr>
                        <a:t>&lt;1</a:t>
                      </a:r>
                    </a:p>
                  </a:txBody>
                  <a:tcPr marL="44450" marR="44450" marT="0" marB="0" anchor="ctr"/>
                </a:tc>
                <a:tc>
                  <a:txBody>
                    <a:bodyPr/>
                    <a:lstStyle/>
                    <a:p>
                      <a:pPr indent="144145" algn="l" hangingPunct="0">
                        <a:lnSpc>
                          <a:spcPts val="1200"/>
                        </a:lnSpc>
                      </a:pPr>
                      <a:r>
                        <a:rPr lang="en-US" sz="2000" dirty="0">
                          <a:effectLst/>
                          <a:highlight>
                            <a:srgbClr val="00FF00"/>
                          </a:highlight>
                          <a:latin typeface="+mj-lt"/>
                          <a:ea typeface="Times New Roman" panose="02020603050405020304" pitchFamily="18" charset="0"/>
                        </a:rPr>
                        <a:t>Safe, low risk.</a:t>
                      </a:r>
                    </a:p>
                  </a:txBody>
                  <a:tcPr marL="44450" marR="44450" marT="0" marB="0" anchor="ctr"/>
                </a:tc>
                <a:extLst>
                  <a:ext uri="{0D108BD9-81ED-4DB2-BD59-A6C34878D82A}">
                    <a16:rowId xmlns:a16="http://schemas.microsoft.com/office/drawing/2014/main" val="4149430519"/>
                  </a:ext>
                </a:extLst>
              </a:tr>
              <a:tr h="404873">
                <a:tc>
                  <a:txBody>
                    <a:bodyPr/>
                    <a:lstStyle/>
                    <a:p>
                      <a:pPr indent="144145" algn="l" hangingPunct="0">
                        <a:lnSpc>
                          <a:spcPts val="1200"/>
                        </a:lnSpc>
                      </a:pPr>
                      <a:r>
                        <a:rPr lang="en-US" sz="2000" dirty="0">
                          <a:effectLst/>
                          <a:highlight>
                            <a:srgbClr val="FFFF00"/>
                          </a:highlight>
                          <a:latin typeface="+mj-lt"/>
                          <a:ea typeface="Times New Roman" panose="02020603050405020304" pitchFamily="18" charset="0"/>
                        </a:rPr>
                        <a:t>1 ≤ LI &lt; 3</a:t>
                      </a:r>
                    </a:p>
                  </a:txBody>
                  <a:tcPr marL="44450" marR="44450" marT="0" marB="0" anchor="ctr"/>
                </a:tc>
                <a:tc>
                  <a:txBody>
                    <a:bodyPr/>
                    <a:lstStyle/>
                    <a:p>
                      <a:pPr indent="144145" algn="l" hangingPunct="0">
                        <a:lnSpc>
                          <a:spcPts val="1200"/>
                        </a:lnSpc>
                      </a:pPr>
                      <a:r>
                        <a:rPr lang="en-US" sz="2000" dirty="0">
                          <a:effectLst/>
                          <a:highlight>
                            <a:srgbClr val="FFFF00"/>
                          </a:highlight>
                          <a:latin typeface="+mj-lt"/>
                          <a:ea typeface="Times New Roman" panose="02020603050405020304" pitchFamily="18" charset="0"/>
                        </a:rPr>
                        <a:t>Moderate risk; consider ergonomic improvements.</a:t>
                      </a:r>
                    </a:p>
                  </a:txBody>
                  <a:tcPr marL="44450" marR="44450" marT="0" marB="0" anchor="ctr"/>
                </a:tc>
                <a:extLst>
                  <a:ext uri="{0D108BD9-81ED-4DB2-BD59-A6C34878D82A}">
                    <a16:rowId xmlns:a16="http://schemas.microsoft.com/office/drawing/2014/main" val="820353548"/>
                  </a:ext>
                </a:extLst>
              </a:tr>
              <a:tr h="404873">
                <a:tc>
                  <a:txBody>
                    <a:bodyPr/>
                    <a:lstStyle/>
                    <a:p>
                      <a:pPr indent="144145" algn="l" hangingPunct="0">
                        <a:lnSpc>
                          <a:spcPts val="1200"/>
                        </a:lnSpc>
                      </a:pPr>
                      <a:r>
                        <a:rPr lang="en-US" sz="2000" dirty="0">
                          <a:solidFill>
                            <a:schemeClr val="bg1"/>
                          </a:solidFill>
                          <a:effectLst/>
                          <a:highlight>
                            <a:srgbClr val="FF0000"/>
                          </a:highlight>
                          <a:latin typeface="+mj-lt"/>
                          <a:ea typeface="Times New Roman" panose="02020603050405020304" pitchFamily="18" charset="0"/>
                        </a:rPr>
                        <a:t>LI ≥3</a:t>
                      </a:r>
                    </a:p>
                  </a:txBody>
                  <a:tcPr marL="44450" marR="44450" marT="0" marB="0" anchor="ctr"/>
                </a:tc>
                <a:tc>
                  <a:txBody>
                    <a:bodyPr/>
                    <a:lstStyle/>
                    <a:p>
                      <a:pPr indent="144145" algn="l" hangingPunct="0">
                        <a:lnSpc>
                          <a:spcPts val="1200"/>
                        </a:lnSpc>
                      </a:pPr>
                      <a:r>
                        <a:rPr lang="en-US" sz="2000" dirty="0">
                          <a:solidFill>
                            <a:schemeClr val="bg1"/>
                          </a:solidFill>
                          <a:effectLst/>
                          <a:highlight>
                            <a:srgbClr val="FF0000"/>
                          </a:highlight>
                          <a:latin typeface="+mj-lt"/>
                          <a:ea typeface="Times New Roman" panose="02020603050405020304" pitchFamily="18" charset="0"/>
                        </a:rPr>
                        <a:t>High risk: immediate ergonomic intervention needed.</a:t>
                      </a:r>
                    </a:p>
                  </a:txBody>
                  <a:tcPr marL="44450" marR="44450" marT="0" marB="0" anchor="ctr"/>
                </a:tc>
                <a:extLst>
                  <a:ext uri="{0D108BD9-81ED-4DB2-BD59-A6C34878D82A}">
                    <a16:rowId xmlns:a16="http://schemas.microsoft.com/office/drawing/2014/main" val="3806232359"/>
                  </a:ext>
                </a:extLst>
              </a:tr>
            </a:tbl>
          </a:graphicData>
        </a:graphic>
      </p:graphicFrame>
      <p:sp>
        <p:nvSpPr>
          <p:cNvPr id="3" name="ชื่อเรื่อง 2">
            <a:extLst>
              <a:ext uri="{FF2B5EF4-FFF2-40B4-BE49-F238E27FC236}">
                <a16:creationId xmlns:a16="http://schemas.microsoft.com/office/drawing/2014/main" id="{DBF50160-EF6A-7633-EDB2-D587A52AE0E0}"/>
              </a:ext>
            </a:extLst>
          </p:cNvPr>
          <p:cNvSpPr>
            <a:spLocks noGrp="1"/>
          </p:cNvSpPr>
          <p:nvPr>
            <p:ph type="title"/>
          </p:nvPr>
        </p:nvSpPr>
        <p:spPr/>
        <p:txBody>
          <a:bodyPr/>
          <a:lstStyle/>
          <a:p>
            <a:endParaRPr lang="en-US"/>
          </a:p>
        </p:txBody>
      </p:sp>
      <p:sp>
        <p:nvSpPr>
          <p:cNvPr id="10" name="ตัวแทนข้อความ 9">
            <a:extLst>
              <a:ext uri="{FF2B5EF4-FFF2-40B4-BE49-F238E27FC236}">
                <a16:creationId xmlns:a16="http://schemas.microsoft.com/office/drawing/2014/main" id="{D4EF48BF-3E5A-0E6A-AFF4-3D3C24ECF957}"/>
              </a:ext>
            </a:extLst>
          </p:cNvPr>
          <p:cNvSpPr>
            <a:spLocks noGrp="1"/>
          </p:cNvSpPr>
          <p:nvPr>
            <p:ph type="body" sz="half" idx="2"/>
          </p:nvPr>
        </p:nvSpPr>
        <p:spPr/>
        <p:txBody>
          <a:bodyPr/>
          <a:lstStyle/>
          <a:p>
            <a:endParaRPr lang="en-US"/>
          </a:p>
        </p:txBody>
      </p:sp>
      <p:sp>
        <p:nvSpPr>
          <p:cNvPr id="15" name="สี่เหลี่ยมผืนผ้า: มุมมน 14">
            <a:extLst>
              <a:ext uri="{FF2B5EF4-FFF2-40B4-BE49-F238E27FC236}">
                <a16:creationId xmlns:a16="http://schemas.microsoft.com/office/drawing/2014/main" id="{CA07D05D-4EA3-B0D5-1A71-7CDAE0A90944}"/>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sp>
        <p:nvSpPr>
          <p:cNvPr id="2" name="กล่องข้อความ 1">
            <a:extLst>
              <a:ext uri="{FF2B5EF4-FFF2-40B4-BE49-F238E27FC236}">
                <a16:creationId xmlns:a16="http://schemas.microsoft.com/office/drawing/2014/main" id="{2FD422AA-56AF-1300-E511-DBE0DD5874D0}"/>
              </a:ext>
            </a:extLst>
          </p:cNvPr>
          <p:cNvSpPr txBox="1"/>
          <p:nvPr/>
        </p:nvSpPr>
        <p:spPr>
          <a:xfrm>
            <a:off x="1105317" y="1310503"/>
            <a:ext cx="9981365" cy="523220"/>
          </a:xfrm>
          <a:prstGeom prst="rect">
            <a:avLst/>
          </a:prstGeom>
          <a:noFill/>
        </p:spPr>
        <p:txBody>
          <a:bodyPr wrap="square">
            <a:spAutoFit/>
          </a:bodyPr>
          <a:lstStyle/>
          <a:p>
            <a:r>
              <a:rPr lang="en-US" sz="2800" b="1" dirty="0">
                <a:effectLst/>
                <a:latin typeface="+mj-lt"/>
                <a:ea typeface="Times New Roman" panose="02020603050405020304" pitchFamily="18" charset="0"/>
              </a:rPr>
              <a:t>LI</a:t>
            </a:r>
            <a:r>
              <a:rPr lang="en-US" sz="2800" dirty="0">
                <a:effectLst/>
                <a:latin typeface="+mj-lt"/>
                <a:ea typeface="Times New Roman" panose="02020603050405020304" pitchFamily="18" charset="0"/>
              </a:rPr>
              <a:t> is calculated using the following equation: </a:t>
            </a:r>
            <a:endParaRPr lang="en-US" sz="2800" dirty="0">
              <a:latin typeface="+mj-lt"/>
            </a:endParaRPr>
          </a:p>
        </p:txBody>
      </p:sp>
      <mc:AlternateContent xmlns:mc="http://schemas.openxmlformats.org/markup-compatibility/2006" xmlns:a14="http://schemas.microsoft.com/office/drawing/2010/main">
        <mc:Choice Requires="a14">
          <p:sp>
            <p:nvSpPr>
              <p:cNvPr id="4" name="กล่องข้อความ 3">
                <a:extLst>
                  <a:ext uri="{FF2B5EF4-FFF2-40B4-BE49-F238E27FC236}">
                    <a16:creationId xmlns:a16="http://schemas.microsoft.com/office/drawing/2014/main" id="{F61176F1-9539-0F2C-6380-8574AFCBF42B}"/>
                  </a:ext>
                </a:extLst>
              </p:cNvPr>
              <p:cNvSpPr txBox="1"/>
              <p:nvPr/>
            </p:nvSpPr>
            <p:spPr>
              <a:xfrm>
                <a:off x="2733041" y="1833723"/>
                <a:ext cx="6096000" cy="9098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800" i="1" smtClean="0">
                          <a:latin typeface="Cambria Math" panose="02040503050406030204" pitchFamily="18" charset="0"/>
                        </a:rPr>
                        <m:t>𝐿𝐼</m:t>
                      </m:r>
                      <m:r>
                        <a:rPr lang="en-US" sz="2800" i="0">
                          <a:latin typeface="Cambria Math" panose="02040503050406030204" pitchFamily="18" charset="0"/>
                        </a:rPr>
                        <m:t>=</m:t>
                      </m:r>
                      <m:f>
                        <m:fPr>
                          <m:ctrlPr>
                            <a:rPr lang="en-US" sz="2800" i="1">
                              <a:solidFill>
                                <a:srgbClr val="836967"/>
                              </a:solidFill>
                              <a:latin typeface="Cambria Math" panose="02040503050406030204" pitchFamily="18" charset="0"/>
                            </a:rPr>
                          </m:ctrlPr>
                        </m:fPr>
                        <m:num>
                          <m:r>
                            <a:rPr lang="en-US" sz="2800" i="1">
                              <a:latin typeface="Cambria Math" panose="02040503050406030204" pitchFamily="18" charset="0"/>
                            </a:rPr>
                            <m:t>𝐿</m:t>
                          </m:r>
                          <m:r>
                            <a:rPr lang="en-US" sz="2800" b="0" i="1" smtClean="0">
                              <a:latin typeface="Cambria Math" panose="02040503050406030204" pitchFamily="18" charset="0"/>
                            </a:rPr>
                            <m:t>𝑜𝑎𝑑</m:t>
                          </m:r>
                        </m:num>
                        <m:den>
                          <m:r>
                            <a:rPr lang="en-US" sz="2800" i="1">
                              <a:latin typeface="Cambria Math" panose="02040503050406030204" pitchFamily="18" charset="0"/>
                            </a:rPr>
                            <m:t>𝑅𝑊𝐿</m:t>
                          </m:r>
                        </m:den>
                      </m:f>
                    </m:oMath>
                  </m:oMathPara>
                </a14:m>
                <a:endParaRPr lang="en-US" sz="2800" dirty="0"/>
              </a:p>
            </p:txBody>
          </p:sp>
        </mc:Choice>
        <mc:Fallback xmlns="">
          <p:sp>
            <p:nvSpPr>
              <p:cNvPr id="4" name="กล่องข้อความ 3">
                <a:extLst>
                  <a:ext uri="{FF2B5EF4-FFF2-40B4-BE49-F238E27FC236}">
                    <a16:creationId xmlns:a16="http://schemas.microsoft.com/office/drawing/2014/main" id="{F61176F1-9539-0F2C-6380-8574AFCBF42B}"/>
                  </a:ext>
                </a:extLst>
              </p:cNvPr>
              <p:cNvSpPr txBox="1">
                <a:spLocks noRot="1" noChangeAspect="1" noMove="1" noResize="1" noEditPoints="1" noAdjustHandles="1" noChangeArrowheads="1" noChangeShapeType="1" noTextEdit="1"/>
              </p:cNvSpPr>
              <p:nvPr/>
            </p:nvSpPr>
            <p:spPr>
              <a:xfrm>
                <a:off x="2733041" y="1833723"/>
                <a:ext cx="6096000" cy="909864"/>
              </a:xfrm>
              <a:prstGeom prst="rect">
                <a:avLst/>
              </a:prstGeom>
              <a:blipFill>
                <a:blip r:embed="rId2"/>
                <a:stretch>
                  <a:fillRect/>
                </a:stretch>
              </a:blipFill>
            </p:spPr>
            <p:txBody>
              <a:bodyPr/>
              <a:lstStyle/>
              <a:p>
                <a:r>
                  <a:rPr lang="en-US">
                    <a:noFill/>
                  </a:rPr>
                  <a:t> </a:t>
                </a:r>
              </a:p>
            </p:txBody>
          </p:sp>
        </mc:Fallback>
      </mc:AlternateContent>
      <p:sp>
        <p:nvSpPr>
          <p:cNvPr id="6" name="ชื่อเรื่อง 3">
            <a:extLst>
              <a:ext uri="{FF2B5EF4-FFF2-40B4-BE49-F238E27FC236}">
                <a16:creationId xmlns:a16="http://schemas.microsoft.com/office/drawing/2014/main" id="{51848831-B99C-DE0B-840D-E2004028D634}"/>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7 of 18</a:t>
            </a:r>
          </a:p>
        </p:txBody>
      </p:sp>
    </p:spTree>
    <p:extLst>
      <p:ext uri="{BB962C8B-B14F-4D97-AF65-F5344CB8AC3E}">
        <p14:creationId xmlns:p14="http://schemas.microsoft.com/office/powerpoint/2010/main" val="2641716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สี่เหลี่ยมผืนผ้า: มุมมน 9">
            <a:extLst>
              <a:ext uri="{FF2B5EF4-FFF2-40B4-BE49-F238E27FC236}">
                <a16:creationId xmlns:a16="http://schemas.microsoft.com/office/drawing/2014/main" id="{C800468C-59D6-7FF8-68C8-59379CFBEC2D}"/>
              </a:ext>
            </a:extLst>
          </p:cNvPr>
          <p:cNvSpPr/>
          <p:nvPr/>
        </p:nvSpPr>
        <p:spPr>
          <a:xfrm>
            <a:off x="462116" y="411185"/>
            <a:ext cx="11287432" cy="5502230"/>
          </a:xfrm>
          <a:prstGeom prst="roundRect">
            <a:avLst>
              <a:gd name="adj" fmla="val 4442"/>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ตัวแทนข้อความ 5">
            <a:extLst>
              <a:ext uri="{FF2B5EF4-FFF2-40B4-BE49-F238E27FC236}">
                <a16:creationId xmlns:a16="http://schemas.microsoft.com/office/drawing/2014/main" id="{CE87F56A-87AD-E15A-A9F6-27A6D7B046EC}"/>
              </a:ext>
            </a:extLst>
          </p:cNvPr>
          <p:cNvSpPr txBox="1">
            <a:spLocks/>
          </p:cNvSpPr>
          <p:nvPr/>
        </p:nvSpPr>
        <p:spPr>
          <a:xfrm>
            <a:off x="676656" y="6324600"/>
            <a:ext cx="11515344" cy="533400"/>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300"/>
              </a:spcBef>
              <a:buFont typeface="Arial" pitchFamily="34" charset="0"/>
              <a:buNone/>
              <a:defRPr sz="1400" kern="1200">
                <a:solidFill>
                  <a:srgbClr val="262626"/>
                </a:solidFill>
                <a:latin typeface="+mn-lt"/>
                <a:ea typeface="+mn-ea"/>
                <a:cs typeface="+mn-cs"/>
              </a:defRPr>
            </a:lvl1pPr>
            <a:lvl2pPr marL="457200" indent="0" algn="l" defTabSz="914400" rtl="0" eaLnBrk="1" latinLnBrk="0" hangingPunct="1">
              <a:lnSpc>
                <a:spcPct val="85000"/>
              </a:lnSpc>
              <a:spcBef>
                <a:spcPts val="600"/>
              </a:spcBef>
              <a:buFont typeface="Arial" pitchFamily="34" charset="0"/>
              <a:buNone/>
              <a:defRPr sz="1200" kern="1200">
                <a:solidFill>
                  <a:schemeClr val="tx1">
                    <a:lumMod val="85000"/>
                    <a:lumOff val="15000"/>
                  </a:schemeClr>
                </a:solidFill>
                <a:latin typeface="+mn-lt"/>
                <a:ea typeface="+mn-ea"/>
                <a:cs typeface="+mn-cs"/>
              </a:defRPr>
            </a:lvl2pPr>
            <a:lvl3pPr marL="914400" indent="0" algn="l" defTabSz="914400" rtl="0" eaLnBrk="1" latinLnBrk="0" hangingPunct="1">
              <a:lnSpc>
                <a:spcPct val="85000"/>
              </a:lnSpc>
              <a:spcBef>
                <a:spcPts val="600"/>
              </a:spcBef>
              <a:buFont typeface="Arial" pitchFamily="34" charset="0"/>
              <a:buNone/>
              <a:defRPr sz="1000" i="1" kern="1200">
                <a:solidFill>
                  <a:schemeClr val="tx1">
                    <a:lumMod val="85000"/>
                    <a:lumOff val="15000"/>
                  </a:schemeClr>
                </a:solidFill>
                <a:latin typeface="+mn-lt"/>
                <a:ea typeface="+mn-ea"/>
                <a:cs typeface="+mn-cs"/>
              </a:defRPr>
            </a:lvl3pPr>
            <a:lvl4pPr marL="1371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4pPr>
            <a:lvl5pPr marL="18288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5pPr>
            <a:lvl6pPr marL="22860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6pPr>
            <a:lvl7pPr marL="27432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7pPr>
            <a:lvl8pPr marL="32004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8pPr>
            <a:lvl9pPr marL="3657600" indent="0" algn="l" defTabSz="914400" rtl="0" eaLnBrk="1" latinLnBrk="0" hangingPunct="1">
              <a:lnSpc>
                <a:spcPct val="85000"/>
              </a:lnSpc>
              <a:spcBef>
                <a:spcPts val="600"/>
              </a:spcBef>
              <a:buFont typeface="Arial" pitchFamily="34" charset="0"/>
              <a:buNone/>
              <a:defRPr sz="900" kern="1200">
                <a:solidFill>
                  <a:schemeClr val="tx1">
                    <a:lumMod val="85000"/>
                    <a:lumOff val="15000"/>
                  </a:schemeClr>
                </a:solidFill>
                <a:latin typeface="+mn-lt"/>
                <a:ea typeface="+mn-ea"/>
                <a:cs typeface="+mn-cs"/>
              </a:defRPr>
            </a:lvl9pPr>
          </a:lstStyle>
          <a:p>
            <a:r>
              <a:rPr lang="en-US" sz="1800">
                <a:solidFill>
                  <a:schemeClr val="bg1"/>
                </a:solidFill>
                <a:latin typeface="+mj-lt"/>
                <a:ea typeface="Times New Roman" panose="02020603050405020304" pitchFamily="18" charset="0"/>
              </a:rPr>
              <a:t>Sukhothai Thammathirat Open University, Thailand</a:t>
            </a:r>
            <a:endParaRPr lang="en-US" dirty="0">
              <a:solidFill>
                <a:schemeClr val="bg1"/>
              </a:solidFill>
              <a:latin typeface="+mj-lt"/>
            </a:endParaRPr>
          </a:p>
        </p:txBody>
      </p:sp>
      <p:sp>
        <p:nvSpPr>
          <p:cNvPr id="9" name="กล่องข้อความ 8">
            <a:extLst>
              <a:ext uri="{FF2B5EF4-FFF2-40B4-BE49-F238E27FC236}">
                <a16:creationId xmlns:a16="http://schemas.microsoft.com/office/drawing/2014/main" id="{CBFA369D-835A-C7CB-148D-DF00566813D6}"/>
              </a:ext>
            </a:extLst>
          </p:cNvPr>
          <p:cNvSpPr txBox="1"/>
          <p:nvPr/>
        </p:nvSpPr>
        <p:spPr>
          <a:xfrm>
            <a:off x="1105317" y="556318"/>
            <a:ext cx="9981366" cy="2431435"/>
          </a:xfrm>
          <a:prstGeom prst="rect">
            <a:avLst/>
          </a:prstGeom>
          <a:noFill/>
        </p:spPr>
        <p:txBody>
          <a:bodyPr wrap="square" rtlCol="0">
            <a:spAutoFit/>
          </a:bodyPr>
          <a:lstStyle/>
          <a:p>
            <a:pPr algn="ctr"/>
            <a:r>
              <a:rPr lang="en-US" sz="3600" b="1" dirty="0"/>
              <a:t>Research methodology</a:t>
            </a:r>
          </a:p>
          <a:p>
            <a:r>
              <a:rPr lang="en-US" sz="3200" dirty="0"/>
              <a:t>	</a:t>
            </a:r>
            <a:r>
              <a:rPr lang="en-US" sz="2800" dirty="0"/>
              <a:t>To assess and improve the process, evaluating the Lifting Index is crucial for risk assessment using </a:t>
            </a:r>
            <a:r>
              <a:rPr lang="en-US" sz="2800" b="1" dirty="0" err="1"/>
              <a:t>Tecnomatix</a:t>
            </a:r>
            <a:r>
              <a:rPr lang="en-US" sz="2800" b="1" dirty="0"/>
              <a:t> software </a:t>
            </a:r>
            <a:r>
              <a:rPr lang="en-US" sz="2800" dirty="0"/>
              <a:t>calculations. </a:t>
            </a:r>
          </a:p>
          <a:p>
            <a:r>
              <a:rPr lang="en-US" sz="2800" dirty="0"/>
              <a:t>	The default tasks in a packing room were observed to create DHM.</a:t>
            </a:r>
            <a:endParaRPr lang="en-US" sz="2400" dirty="0"/>
          </a:p>
        </p:txBody>
      </p:sp>
      <p:pic>
        <p:nvPicPr>
          <p:cNvPr id="2053" name="Picture 5">
            <a:extLst>
              <a:ext uri="{FF2B5EF4-FFF2-40B4-BE49-F238E27FC236}">
                <a16:creationId xmlns:a16="http://schemas.microsoft.com/office/drawing/2014/main" id="{11CD3735-B16A-3F71-71B2-72DD981A65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3997" y="2769866"/>
            <a:ext cx="2253774" cy="255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ชื่อเรื่อง 4">
            <a:extLst>
              <a:ext uri="{FF2B5EF4-FFF2-40B4-BE49-F238E27FC236}">
                <a16:creationId xmlns:a16="http://schemas.microsoft.com/office/drawing/2014/main" id="{6BE3CB9E-A4A1-6FDA-9CAA-D7F27C680032}"/>
              </a:ext>
            </a:extLst>
          </p:cNvPr>
          <p:cNvSpPr>
            <a:spLocks noGrp="1"/>
          </p:cNvSpPr>
          <p:nvPr>
            <p:ph type="title"/>
          </p:nvPr>
        </p:nvSpPr>
        <p:spPr/>
        <p:txBody>
          <a:bodyPr/>
          <a:lstStyle/>
          <a:p>
            <a:endParaRPr lang="en-US" dirty="0"/>
          </a:p>
        </p:txBody>
      </p:sp>
      <p:sp>
        <p:nvSpPr>
          <p:cNvPr id="8" name="ตัวแทนข้อความ 7">
            <a:extLst>
              <a:ext uri="{FF2B5EF4-FFF2-40B4-BE49-F238E27FC236}">
                <a16:creationId xmlns:a16="http://schemas.microsoft.com/office/drawing/2014/main" id="{8A07FAA4-D934-0FE5-20E4-793C5CF69493}"/>
              </a:ext>
            </a:extLst>
          </p:cNvPr>
          <p:cNvSpPr>
            <a:spLocks noGrp="1"/>
          </p:cNvSpPr>
          <p:nvPr>
            <p:ph type="body" sz="half" idx="2"/>
          </p:nvPr>
        </p:nvSpPr>
        <p:spPr/>
        <p:txBody>
          <a:bodyPr/>
          <a:lstStyle/>
          <a:p>
            <a:endParaRPr lang="en-US"/>
          </a:p>
        </p:txBody>
      </p:sp>
      <p:sp>
        <p:nvSpPr>
          <p:cNvPr id="13" name="สี่เหลี่ยมผืนผ้า: มุมมน 12">
            <a:extLst>
              <a:ext uri="{FF2B5EF4-FFF2-40B4-BE49-F238E27FC236}">
                <a16:creationId xmlns:a16="http://schemas.microsoft.com/office/drawing/2014/main" id="{CD2E724F-9FCF-6BCF-6E33-3E600C58D00E}"/>
              </a:ext>
            </a:extLst>
          </p:cNvPr>
          <p:cNvSpPr/>
          <p:nvPr/>
        </p:nvSpPr>
        <p:spPr>
          <a:xfrm>
            <a:off x="0" y="-12416"/>
            <a:ext cx="3303639" cy="646331"/>
          </a:xfrm>
          <a:prstGeom prst="roundRect">
            <a:avLst>
              <a:gd name="adj" fmla="val 26722"/>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Methodology</a:t>
            </a:r>
          </a:p>
        </p:txBody>
      </p:sp>
      <p:cxnSp>
        <p:nvCxnSpPr>
          <p:cNvPr id="4" name="ตัวเชื่อมต่อตรง 3">
            <a:extLst>
              <a:ext uri="{FF2B5EF4-FFF2-40B4-BE49-F238E27FC236}">
                <a16:creationId xmlns:a16="http://schemas.microsoft.com/office/drawing/2014/main" id="{BFAC11EC-AE75-68E8-A24B-0FAD5F0EF488}"/>
              </a:ext>
            </a:extLst>
          </p:cNvPr>
          <p:cNvCxnSpPr>
            <a:cxnSpLocks/>
          </p:cNvCxnSpPr>
          <p:nvPr/>
        </p:nvCxnSpPr>
        <p:spPr>
          <a:xfrm flipH="1">
            <a:off x="1943100" y="3303270"/>
            <a:ext cx="2057400"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ตัวเชื่อมต่อตรง 5">
            <a:extLst>
              <a:ext uri="{FF2B5EF4-FFF2-40B4-BE49-F238E27FC236}">
                <a16:creationId xmlns:a16="http://schemas.microsoft.com/office/drawing/2014/main" id="{66DE9CE5-B168-4D29-046B-CB42D35CAE3F}"/>
              </a:ext>
            </a:extLst>
          </p:cNvPr>
          <p:cNvCxnSpPr>
            <a:cxnSpLocks/>
          </p:cNvCxnSpPr>
          <p:nvPr/>
        </p:nvCxnSpPr>
        <p:spPr>
          <a:xfrm flipH="1">
            <a:off x="1943100" y="5177790"/>
            <a:ext cx="2023110" cy="0"/>
          </a:xfrm>
          <a:prstGeom prst="line">
            <a:avLst/>
          </a:prstGeom>
          <a:ln>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7" name="กล่องข้อความ 6">
            <a:extLst>
              <a:ext uri="{FF2B5EF4-FFF2-40B4-BE49-F238E27FC236}">
                <a16:creationId xmlns:a16="http://schemas.microsoft.com/office/drawing/2014/main" id="{5C84CE78-B25B-E63B-19EF-14317F410E10}"/>
              </a:ext>
            </a:extLst>
          </p:cNvPr>
          <p:cNvSpPr txBox="1"/>
          <p:nvPr/>
        </p:nvSpPr>
        <p:spPr>
          <a:xfrm>
            <a:off x="896224" y="3706161"/>
            <a:ext cx="1691640" cy="830997"/>
          </a:xfrm>
          <a:prstGeom prst="rect">
            <a:avLst/>
          </a:prstGeom>
          <a:solidFill>
            <a:schemeClr val="bg1"/>
          </a:solidFill>
          <a:ln>
            <a:noFill/>
          </a:ln>
        </p:spPr>
        <p:txBody>
          <a:bodyPr wrap="square" rtlCol="0">
            <a:spAutoFit/>
          </a:bodyPr>
          <a:lstStyle/>
          <a:p>
            <a:pPr algn="r"/>
            <a:r>
              <a:rPr lang="en-US" sz="1600" b="1" dirty="0">
                <a:solidFill>
                  <a:srgbClr val="FF0000"/>
                </a:solidFill>
              </a:rPr>
              <a:t>Worker shortest height in the process 148 cm</a:t>
            </a:r>
          </a:p>
        </p:txBody>
      </p:sp>
      <p:cxnSp>
        <p:nvCxnSpPr>
          <p:cNvPr id="18" name="ตัวเชื่อมต่อตรง 17">
            <a:extLst>
              <a:ext uri="{FF2B5EF4-FFF2-40B4-BE49-F238E27FC236}">
                <a16:creationId xmlns:a16="http://schemas.microsoft.com/office/drawing/2014/main" id="{F01C8A7C-6AC8-C53E-5112-99F783C9998C}"/>
              </a:ext>
            </a:extLst>
          </p:cNvPr>
          <p:cNvCxnSpPr/>
          <p:nvPr/>
        </p:nvCxnSpPr>
        <p:spPr>
          <a:xfrm>
            <a:off x="2045970" y="3303270"/>
            <a:ext cx="0" cy="4028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ตัวเชื่อมต่อตรง 18">
            <a:extLst>
              <a:ext uri="{FF2B5EF4-FFF2-40B4-BE49-F238E27FC236}">
                <a16:creationId xmlns:a16="http://schemas.microsoft.com/office/drawing/2014/main" id="{B74610BC-7191-AEB3-D2C4-145D6BA140AC}"/>
              </a:ext>
            </a:extLst>
          </p:cNvPr>
          <p:cNvCxnSpPr>
            <a:cxnSpLocks/>
          </p:cNvCxnSpPr>
          <p:nvPr/>
        </p:nvCxnSpPr>
        <p:spPr>
          <a:xfrm>
            <a:off x="2045970" y="4537158"/>
            <a:ext cx="0" cy="64063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3" name="ชื่อเรื่อง 3">
            <a:extLst>
              <a:ext uri="{FF2B5EF4-FFF2-40B4-BE49-F238E27FC236}">
                <a16:creationId xmlns:a16="http://schemas.microsoft.com/office/drawing/2014/main" id="{8BB94E69-3A2D-0597-1AFB-D4843AD473E8}"/>
              </a:ext>
            </a:extLst>
          </p:cNvPr>
          <p:cNvSpPr txBox="1">
            <a:spLocks/>
          </p:cNvSpPr>
          <p:nvPr/>
        </p:nvSpPr>
        <p:spPr>
          <a:xfrm>
            <a:off x="676656" y="6078227"/>
            <a:ext cx="11414957" cy="613283"/>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3200" b="0" kern="1200" spc="-120" baseline="0">
                <a:solidFill>
                  <a:srgbClr val="FFFFFF"/>
                </a:solidFill>
                <a:latin typeface="+mj-lt"/>
                <a:ea typeface="+mj-ea"/>
                <a:cs typeface="+mj-cs"/>
              </a:defRPr>
            </a:lvl1pPr>
          </a:lstStyle>
          <a:p>
            <a:pPr algn="r"/>
            <a:r>
              <a:rPr lang="en-US" sz="1400" dirty="0"/>
              <a:t>Page 8 of 18</a:t>
            </a:r>
          </a:p>
        </p:txBody>
      </p:sp>
      <p:pic>
        <p:nvPicPr>
          <p:cNvPr id="11" name="Screen Recording 2024-08-04 230825">
            <a:hlinkClick r:id="" action="ppaction://media"/>
            <a:extLst>
              <a:ext uri="{FF2B5EF4-FFF2-40B4-BE49-F238E27FC236}">
                <a16:creationId xmlns:a16="http://schemas.microsoft.com/office/drawing/2014/main" id="{27801BD6-C541-69C3-AE9B-9503684011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948778" y="2610649"/>
            <a:ext cx="4300683" cy="3132596"/>
          </a:xfrm>
          <a:prstGeom prst="rect">
            <a:avLst/>
          </a:prstGeom>
        </p:spPr>
      </p:pic>
    </p:spTree>
    <p:extLst>
      <p:ext uri="{BB962C8B-B14F-4D97-AF65-F5344CB8AC3E}">
        <p14:creationId xmlns:p14="http://schemas.microsoft.com/office/powerpoint/2010/main" val="365604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ตัวเมือง">
  <a:themeElements>
    <a:clrScheme name="ตัวเมือง">
      <a:dk1>
        <a:sysClr val="windowText" lastClr="000000"/>
      </a:dk1>
      <a:lt1>
        <a:sysClr val="window" lastClr="FFFFFF"/>
      </a:lt1>
      <a:dk2>
        <a:srgbClr val="162F33"/>
      </a:dk2>
      <a:lt2>
        <a:srgbClr val="EAF0E0"/>
      </a:lt2>
      <a:accent1>
        <a:srgbClr val="50B4C8"/>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ตัวเมือง">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ตัวเมือง">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txDef>
      <a:spPr>
        <a:solidFill>
          <a:schemeClr val="bg1"/>
        </a:solidFill>
        <a:ln>
          <a:noFill/>
        </a:ln>
      </a:spPr>
      <a:bodyPr wrap="square">
        <a:spAutoFit/>
      </a:bodyPr>
      <a:lstStyle>
        <a:defPPr algn="l">
          <a:defRPr sz="2800" b="1" dirty="0" smtClean="0"/>
        </a:defPPr>
      </a:lstStyle>
    </a:txDef>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TM03457491[[fn=ตัวเมือง]]</Template>
  <TotalTime>3150</TotalTime>
  <Words>1258</Words>
  <Application>Microsoft Office PowerPoint</Application>
  <PresentationFormat>แบบจอกว้าง</PresentationFormat>
  <Paragraphs>215</Paragraphs>
  <Slides>18</Slides>
  <Notes>11</Notes>
  <HiddenSlides>0</HiddenSlides>
  <MMClips>1</MMClips>
  <ScaleCrop>false</ScaleCrop>
  <HeadingPairs>
    <vt:vector size="6" baseType="variant">
      <vt:variant>
        <vt:lpstr>ฟอนต์ที่ถูกใช้</vt:lpstr>
      </vt:variant>
      <vt:variant>
        <vt:i4>5</vt:i4>
      </vt:variant>
      <vt:variant>
        <vt:lpstr>ธีม</vt:lpstr>
      </vt:variant>
      <vt:variant>
        <vt:i4>1</vt:i4>
      </vt:variant>
      <vt:variant>
        <vt:lpstr>ชื่อเรื่องสไลด์</vt:lpstr>
      </vt:variant>
      <vt:variant>
        <vt:i4>18</vt:i4>
      </vt:variant>
    </vt:vector>
  </HeadingPairs>
  <TitlesOfParts>
    <vt:vector size="24" baseType="lpstr">
      <vt:lpstr>Aptos</vt:lpstr>
      <vt:lpstr>Arial</vt:lpstr>
      <vt:lpstr>Calibri Light</vt:lpstr>
      <vt:lpstr>Cambria Math</vt:lpstr>
      <vt:lpstr>Times New Roman</vt:lpstr>
      <vt:lpstr>ตัวเมือง</vt:lpstr>
      <vt:lpstr>Enhancing Packing Processes through an Ergonomic Worker Study using Digital Human Modeling and  Environmental Assessment</vt:lpstr>
      <vt:lpstr>Page 1 of 18</vt:lpstr>
      <vt:lpstr>Source : Thailand ministry of labour</vt:lpstr>
      <vt:lpstr>งานนำเสนอ PowerPoint</vt:lpstr>
      <vt:lpstr>Page 4 of 18</vt:lpstr>
      <vt:lpstr>งานนำเสนอ PowerPoint</vt:lpstr>
      <vt:lpstr>\</vt:lpstr>
      <vt:lpstr>งานนำเสนอ PowerPoint</vt:lpstr>
      <vt:lpstr>งานนำเสนอ PowerPoint</vt:lpstr>
      <vt:lpstr>Page 9 of 18</vt:lpstr>
      <vt:lpstr>งานนำเสนอ PowerPoint</vt:lpstr>
      <vt:lpstr>Page 1 1of 18</vt:lpstr>
      <vt:lpstr>Page 1 2of 18</vt:lpstr>
      <vt:lpstr>Photo of simulation for model female height at 5th percentile stacked 2nd box vertically at the hand position4 height 1180millimeters</vt:lpstr>
      <vt:lpstr>งานนำเสนอ PowerPoint</vt:lpstr>
      <vt:lpstr>Page 1 5of 18</vt:lpstr>
      <vt:lpstr>งานนำเสนอ PowerPoint</vt:lpstr>
      <vt:lpstr>งานนำเสนอ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ปรัศนี สังขรัตน์</dc:creator>
  <cp:lastModifiedBy>ปรัศนี สังขรัตน์</cp:lastModifiedBy>
  <cp:revision>67</cp:revision>
  <dcterms:created xsi:type="dcterms:W3CDTF">2024-07-28T07:14:42Z</dcterms:created>
  <dcterms:modified xsi:type="dcterms:W3CDTF">2024-08-05T17:39:11Z</dcterms:modified>
</cp:coreProperties>
</file>